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59" r:id="rId7"/>
    <p:sldId id="267" r:id="rId8"/>
    <p:sldId id="268" r:id="rId9"/>
    <p:sldId id="269"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32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27.7.2018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27.7.2018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857232"/>
            <a:ext cx="7772400" cy="4572032"/>
          </a:xfrm>
        </p:spPr>
        <p:txBody>
          <a:bodyPr>
            <a:normAutofit fontScale="90000"/>
          </a:bodyPr>
          <a:lstStyle/>
          <a:p>
            <a:r>
              <a:rPr lang="tr-TR" sz="4800" b="1" dirty="0" smtClean="0"/>
              <a:t/>
            </a:r>
            <a:br>
              <a:rPr lang="tr-TR" sz="4800" b="1" dirty="0" smtClean="0"/>
            </a:br>
            <a:r>
              <a:rPr lang="tr-TR" sz="4800" b="1" dirty="0" smtClean="0"/>
              <a:t>İNSAN </a:t>
            </a:r>
            <a:r>
              <a:rPr lang="tr-TR" sz="4800" b="1" dirty="0"/>
              <a:t>HAKLARI EĞİTİMİNİN TANIMI</a:t>
            </a:r>
            <a:r>
              <a:rPr lang="en-US" sz="4800" dirty="0"/>
              <a:t/>
            </a:r>
            <a:br>
              <a:rPr lang="en-US" sz="4800" dirty="0"/>
            </a:br>
            <a:r>
              <a:rPr lang="tr-TR" b="1" dirty="0" smtClean="0"/>
              <a:t/>
            </a:r>
            <a:br>
              <a:rPr lang="tr-TR" b="1" dirty="0" smtClean="0"/>
            </a:br>
            <a:r>
              <a:rPr lang="tr-TR" sz="4000" b="1" dirty="0" smtClean="0"/>
              <a:t>Prof. Dr. Yasemin KARAMAN KEPENEKCİ</a:t>
            </a:r>
            <a:r>
              <a:rPr lang="tr-TR" b="1" dirty="0" smtClean="0"/>
              <a:t/>
            </a:r>
            <a:br>
              <a:rPr lang="tr-TR" b="1" dirty="0" smtClean="0"/>
            </a:br>
            <a:r>
              <a:rPr lang="tr-TR" sz="4000" b="1" dirty="0" smtClean="0"/>
              <a:t>Ankara Üniversitesi</a:t>
            </a:r>
            <a:br>
              <a:rPr lang="tr-TR" sz="4000" b="1" dirty="0" smtClean="0"/>
            </a:br>
            <a:r>
              <a:rPr lang="tr-TR" sz="4000" b="1" dirty="0" smtClean="0"/>
              <a:t>Eğitim Bilimleri Fakültesi</a:t>
            </a:r>
            <a:endParaRPr lang="tr-TR" sz="4000" b="1" dirty="0"/>
          </a:p>
        </p:txBody>
      </p:sp>
      <p:sp>
        <p:nvSpPr>
          <p:cNvPr id="3" name="2 Alt Başlık"/>
          <p:cNvSpPr>
            <a:spLocks noGrp="1"/>
          </p:cNvSpPr>
          <p:nvPr>
            <p:ph type="subTitle" idx="1"/>
          </p:nvPr>
        </p:nvSpPr>
        <p:spPr>
          <a:xfrm>
            <a:off x="1371600" y="6072206"/>
            <a:ext cx="6400800" cy="285752"/>
          </a:xfrm>
        </p:spPr>
        <p:txBody>
          <a:bodyPr>
            <a:normAutofit fontScale="47500" lnSpcReduction="20000"/>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a:p>
          <a:p>
            <a:pPr marL="0" indent="0" algn="ctr">
              <a:buNone/>
            </a:pPr>
            <a:r>
              <a:rPr lang="tr-TR" smtClean="0"/>
              <a:t>TEŞEKKÜRLER…</a:t>
            </a:r>
            <a:endParaRPr lang="en-US" dirty="0"/>
          </a:p>
        </p:txBody>
      </p:sp>
    </p:spTree>
    <p:extLst>
      <p:ext uri="{BB962C8B-B14F-4D97-AF65-F5344CB8AC3E}">
        <p14:creationId xmlns:p14="http://schemas.microsoft.com/office/powerpoint/2010/main" val="28051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b="1" dirty="0"/>
          </a:p>
        </p:txBody>
      </p:sp>
      <p:sp>
        <p:nvSpPr>
          <p:cNvPr id="3" name="2 İçerik Yer Tutucusu"/>
          <p:cNvSpPr>
            <a:spLocks noGrp="1"/>
          </p:cNvSpPr>
          <p:nvPr>
            <p:ph idx="1"/>
          </p:nvPr>
        </p:nvSpPr>
        <p:spPr/>
        <p:txBody>
          <a:bodyPr>
            <a:normAutofit/>
          </a:bodyPr>
          <a:lstStyle/>
          <a:p>
            <a:r>
              <a:rPr lang="tr-TR" dirty="0"/>
              <a:t>İnsan hakları eğitimi (İHE) kavramını tanımlamadan önce, eğitim kavramının tanımını hatırlamakta yarar vardır. Bilindiği üzere, eğitim kişilerde istenilen (olumlu) yönde davranış değiştirme sürecidir. Bu davranış değişikliği ise, davranış değişikliğini sağlayacak bilgi, beceri ve tutumların kazandırılması ile gerçekleşebilir. </a:t>
            </a:r>
            <a:endParaRPr lang="en-US" dirty="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
            </a:r>
            <a:br>
              <a:rPr lang="tr-TR" b="1" dirty="0" smtClean="0"/>
            </a:br>
            <a:endParaRPr lang="tr-TR" dirty="0"/>
          </a:p>
        </p:txBody>
      </p:sp>
      <p:sp>
        <p:nvSpPr>
          <p:cNvPr id="3" name="2 İçerik Yer Tutucusu"/>
          <p:cNvSpPr>
            <a:spLocks noGrp="1"/>
          </p:cNvSpPr>
          <p:nvPr>
            <p:ph idx="1"/>
          </p:nvPr>
        </p:nvSpPr>
        <p:spPr/>
        <p:txBody>
          <a:bodyPr>
            <a:normAutofit/>
          </a:bodyPr>
          <a:lstStyle/>
          <a:p>
            <a:pPr marL="0" indent="360363" algn="just">
              <a:buNone/>
            </a:pPr>
            <a:r>
              <a:rPr lang="tr-TR" dirty="0"/>
              <a:t>İHE açısından konuya yaklaşıldığında, bu eğitim sonunda da kişilerin belli davranışları göstermeleri beklenir. Diğer bir deyişle, İHE ile kişilerin hem hakları, hem de sorumlulukları konusunda bilinçlenmesi ve bu yönde davranışlar sergilemesi beklenir.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err="1"/>
              <a:t>İHE’nin</a:t>
            </a:r>
            <a:r>
              <a:rPr lang="tr-TR" dirty="0"/>
              <a:t> bilgi boyutunda, öğrencilerin düzeyine göre bu alanın kavramsal çerçevesinin verilmesiyle; </a:t>
            </a:r>
            <a:r>
              <a:rPr lang="tr-TR" dirty="0" err="1"/>
              <a:t>İHE’nin</a:t>
            </a:r>
            <a:r>
              <a:rPr lang="tr-TR" dirty="0"/>
              <a:t> beceri boyutunda bu alanın temel becerilerinin (iletişim kurma becerisi, eleştirel düşünme becerisi, tartışma becerisi, sorun çözme becerisi, çatışma çözme becerisi, analiz ve sentez becerisi gibi) kazandırılmasıyla; </a:t>
            </a:r>
            <a:r>
              <a:rPr lang="tr-TR" dirty="0" err="1"/>
              <a:t>İHE’nin</a:t>
            </a:r>
            <a:r>
              <a:rPr lang="tr-TR" dirty="0"/>
              <a:t> tutum boyutunda ise bu alanın gerekliliğine ve önemine olan duygu, düşünce ve inançların geliştirilmesi ile kişilerin İHE alanında istenilen davranışları geliştirebileceği ileri sürülebilir. </a:t>
            </a:r>
            <a:endParaRPr lang="en-US" dirty="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sz="4000" dirty="0"/>
          </a:p>
        </p:txBody>
      </p:sp>
      <p:sp>
        <p:nvSpPr>
          <p:cNvPr id="3" name="2 İçerik Yer Tutucusu"/>
          <p:cNvSpPr>
            <a:spLocks noGrp="1"/>
          </p:cNvSpPr>
          <p:nvPr>
            <p:ph idx="1"/>
          </p:nvPr>
        </p:nvSpPr>
        <p:spPr/>
        <p:txBody>
          <a:bodyPr>
            <a:normAutofit/>
          </a:bodyPr>
          <a:lstStyle/>
          <a:p>
            <a:pPr indent="0" algn="just" eaLnBrk="0" hangingPunct="0">
              <a:buNone/>
            </a:pPr>
            <a:r>
              <a:rPr lang="tr-TR" dirty="0"/>
              <a:t>İHE ile kazandırılması hedeflenen davranışları da ana hatlarıyla, sahip olunan hakların bilinmesi, kullanması, koruması ve geliştirmesi olarak ifade etmek mümkündür. Ancak, hemen belirtmek gerekir ki, hakların olduğu her yerde sorumluluklar da vardır. </a:t>
            </a:r>
            <a:endParaRPr lang="tr-TR" dirty="0" smtClean="0">
              <a:latin typeface="Arial" charset="0"/>
            </a:endParaRP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b="1" dirty="0" smtClean="0">
                <a:sym typeface="Symbol" pitchFamily="18" charset="2"/>
              </a:rPr>
              <a:t/>
            </a:r>
            <a:br>
              <a:rPr lang="tr-TR" b="1" dirty="0" smtClean="0">
                <a:sym typeface="Symbol" pitchFamily="18" charset="2"/>
              </a:rPr>
            </a:br>
            <a:endParaRPr lang="tr-TR" b="1" dirty="0"/>
          </a:p>
        </p:txBody>
      </p:sp>
      <p:sp>
        <p:nvSpPr>
          <p:cNvPr id="3" name="2 İçerik Yer Tutucusu"/>
          <p:cNvSpPr>
            <a:spLocks noGrp="1"/>
          </p:cNvSpPr>
          <p:nvPr>
            <p:ph idx="1"/>
          </p:nvPr>
        </p:nvSpPr>
        <p:spPr>
          <a:xfrm>
            <a:off x="457200" y="1428736"/>
            <a:ext cx="8229600" cy="4857784"/>
          </a:xfrm>
        </p:spPr>
        <p:txBody>
          <a:bodyPr>
            <a:normAutofit/>
          </a:bodyPr>
          <a:lstStyle/>
          <a:p>
            <a:r>
              <a:rPr lang="tr-TR" dirty="0"/>
              <a:t>İHE, hem sahip olunan hakların bilinmesi, kullanılması, korunması ve geliştirilmesi yönünde olumlu davranışların kazandırılması, hem de aynı haklara başkalarının da sahip olduğu gerçeğinden hareketle, diğer kişilerin haklarına saygı duyma sorumluluğunun gerektirdiği olumlu davranışların kazandırılması amacıyla verilir. </a:t>
            </a:r>
            <a:endParaRPr lang="en-US" dirty="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dirty="0"/>
              <a:t>İHE, genel anlamda düşünüldüğünde herkeste, örgün eğitim kapsamında düşünüldüğünde ise tüm öğrencilerde, bir “insan ve vatandaş” olarak kişilerin sahip oldukları haklarını bilme, kullanma, koruma ve geliştirme bilinci ile aynı haklara başkalarının da sahip olduğu gerçeğinden hareketle, diğer kişilerin haklarına saygı duyma sorumluluğunu geliştirmek amacı ile verilen eğitime denir.</a:t>
            </a:r>
            <a:endParaRPr lang="en-US" dirty="0"/>
          </a:p>
          <a:p>
            <a:endParaRPr lang="en-US" dirty="0"/>
          </a:p>
        </p:txBody>
      </p:sp>
    </p:spTree>
    <p:extLst>
      <p:ext uri="{BB962C8B-B14F-4D97-AF65-F5344CB8AC3E}">
        <p14:creationId xmlns:p14="http://schemas.microsoft.com/office/powerpoint/2010/main" val="2210035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10000"/>
          </a:bodyPr>
          <a:lstStyle/>
          <a:p>
            <a:r>
              <a:rPr lang="tr-TR" dirty="0"/>
              <a:t>İHE denilince, yalnızca bilgi boyutuna odaklanıp bu eğitimin öğretimle sınırlı olduğunun düşünülmemesi, diğer bir deyişle, </a:t>
            </a:r>
            <a:r>
              <a:rPr lang="tr-TR" dirty="0" err="1"/>
              <a:t>İHE’nin</a:t>
            </a:r>
            <a:r>
              <a:rPr lang="tr-TR" dirty="0"/>
              <a:t>, yalnızca insan hakları ve vatandaşlık öğretimi olarak anlaşılmamasıdır. Yukarıda da açıklandığı gibi, </a:t>
            </a:r>
            <a:r>
              <a:rPr lang="tr-TR" dirty="0" err="1"/>
              <a:t>İHE’nin</a:t>
            </a:r>
            <a:r>
              <a:rPr lang="tr-TR" dirty="0"/>
              <a:t> kapsamına, haklar ve sorumluluklar ile ilgili demokratik değerleri ve davranışları kazandırmak girer. Bu yüzden İHE yalnızca okulda değil, ailede, işyerine, kitle iletişim araçlarında, kısacası tüm toplumda verilir.</a:t>
            </a:r>
            <a:endParaRPr lang="en-US" dirty="0"/>
          </a:p>
          <a:p>
            <a:endParaRPr lang="en-US" dirty="0"/>
          </a:p>
        </p:txBody>
      </p:sp>
    </p:spTree>
    <p:extLst>
      <p:ext uri="{BB962C8B-B14F-4D97-AF65-F5344CB8AC3E}">
        <p14:creationId xmlns:p14="http://schemas.microsoft.com/office/powerpoint/2010/main" val="1426569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r>
              <a:rPr lang="tr-TR" b="1" dirty="0" smtClean="0"/>
              <a:t>Kaynaklar</a:t>
            </a:r>
            <a:endParaRPr lang="en-US" dirty="0"/>
          </a:p>
          <a:p>
            <a:r>
              <a:rPr lang="tr-TR" dirty="0" smtClean="0"/>
              <a:t>Karaman-</a:t>
            </a:r>
            <a:r>
              <a:rPr lang="tr-TR" dirty="0" err="1" smtClean="0"/>
              <a:t>Kepenekci</a:t>
            </a:r>
            <a:r>
              <a:rPr lang="tr-TR" dirty="0"/>
              <a:t>, Y. (2000) </a:t>
            </a:r>
            <a:r>
              <a:rPr lang="tr-TR" b="1" dirty="0"/>
              <a:t>İnsan Hakları Eğitimi</a:t>
            </a:r>
            <a:r>
              <a:rPr lang="tr-TR" dirty="0"/>
              <a:t>, Ankara: Anı Yayıncılık, 191 s</a:t>
            </a:r>
            <a:r>
              <a:rPr lang="tr-TR" dirty="0" smtClean="0"/>
              <a:t>.</a:t>
            </a:r>
          </a:p>
          <a:p>
            <a:r>
              <a:rPr lang="tr-TR" dirty="0" smtClean="0"/>
              <a:t>Karaman-</a:t>
            </a:r>
            <a:r>
              <a:rPr lang="tr-TR" dirty="0" err="1" smtClean="0"/>
              <a:t>Kepenekci</a:t>
            </a:r>
            <a:r>
              <a:rPr lang="tr-TR" dirty="0"/>
              <a:t>, Y. (2014) </a:t>
            </a:r>
            <a:r>
              <a:rPr lang="tr-TR" b="1" dirty="0"/>
              <a:t>Eğitimciler İçin İnsan Hakları ve Vatandaşlık </a:t>
            </a:r>
            <a:r>
              <a:rPr lang="tr-TR" dirty="0"/>
              <a:t>(2. Baskı), Ankara: Siyasal Kitabevi, 296 s.</a:t>
            </a:r>
            <a:endParaRPr lang="en-US" dirty="0"/>
          </a:p>
          <a:p>
            <a:endParaRPr lang="en-US" dirty="0"/>
          </a:p>
        </p:txBody>
      </p:sp>
    </p:spTree>
    <p:extLst>
      <p:ext uri="{BB962C8B-B14F-4D97-AF65-F5344CB8AC3E}">
        <p14:creationId xmlns:p14="http://schemas.microsoft.com/office/powerpoint/2010/main" val="414151705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414</Words>
  <Application>Microsoft Office PowerPoint</Application>
  <PresentationFormat>Ekran Gösterisi (4:3)</PresentationFormat>
  <Paragraphs>16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Symbol</vt:lpstr>
      <vt:lpstr>Ofis Teması</vt:lpstr>
      <vt:lpstr> İNSAN HAKLARI EĞİTİMİNİN TANIMI  Prof. Dr. Yasemin KARAMAN KEPENEKCİ Ankara Üniversitesi Eğitim Bilimleri Fakültesi</vt:lpstr>
      <vt:lpstr>PowerPoint Sunusu</vt:lpstr>
      <vt:lpstr>  </vt:lpstr>
      <vt:lpstr>PowerPoint Sunusu</vt:lpstr>
      <vt:lpstr>PowerPoint Sunusu</vt:lpstr>
      <vt:lpstr>  </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Prof. Dr. Yasemin KARAMAN KEPENEKCİ  Ankara Üniversitesi Eğitim Bilimleri Fakültesi</dc:title>
  <dc:creator>kep</dc:creator>
  <cp:lastModifiedBy>ENSTİTÜ_MÜDÜR</cp:lastModifiedBy>
  <cp:revision>22</cp:revision>
  <dcterms:created xsi:type="dcterms:W3CDTF">2014-12-02T07:20:17Z</dcterms:created>
  <dcterms:modified xsi:type="dcterms:W3CDTF">2018-07-27T08:50:00Z</dcterms:modified>
</cp:coreProperties>
</file>