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C3545C-90BC-4957-9636-3F86290A4A4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A926AE95-0C28-4414-A8C8-75725A471DF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MADDE</a:t>
          </a:r>
        </a:p>
      </dgm:t>
    </dgm:pt>
    <dgm:pt modelId="{A797F44C-C02C-47B2-93AF-A1FEA745C83D}" type="parTrans" cxnId="{F980CC74-387C-4AAF-86C6-032A7ECA7965}">
      <dgm:prSet/>
      <dgm:spPr/>
      <dgm:t>
        <a:bodyPr/>
        <a:lstStyle/>
        <a:p>
          <a:endParaRPr lang="tr-TR"/>
        </a:p>
      </dgm:t>
    </dgm:pt>
    <dgm:pt modelId="{645569DB-B585-4BCB-A8DE-2FB397B21A78}" type="sibTrans" cxnId="{F980CC74-387C-4AAF-86C6-032A7ECA7965}">
      <dgm:prSet/>
      <dgm:spPr/>
      <dgm:t>
        <a:bodyPr/>
        <a:lstStyle/>
        <a:p>
          <a:endParaRPr lang="tr-TR"/>
        </a:p>
      </dgm:t>
    </dgm:pt>
    <dgm:pt modelId="{41F299EB-1C87-460C-9DC5-8BAF01F80EF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SAF MADDELER</a:t>
          </a:r>
        </a:p>
      </dgm:t>
    </dgm:pt>
    <dgm:pt modelId="{79B7FBEA-B1EB-4BFD-BD6B-937611CAFD56}" type="parTrans" cxnId="{86A467D2-2502-4B1D-931E-0EAD5B4F2277}">
      <dgm:prSet/>
      <dgm:spPr/>
      <dgm:t>
        <a:bodyPr/>
        <a:lstStyle/>
        <a:p>
          <a:endParaRPr lang="tr-TR"/>
        </a:p>
      </dgm:t>
    </dgm:pt>
    <dgm:pt modelId="{B8C72A90-304F-457C-BB78-9E23385E4DFA}" type="sibTrans" cxnId="{86A467D2-2502-4B1D-931E-0EAD5B4F2277}">
      <dgm:prSet/>
      <dgm:spPr/>
      <dgm:t>
        <a:bodyPr/>
        <a:lstStyle/>
        <a:p>
          <a:endParaRPr lang="tr-TR"/>
        </a:p>
      </dgm:t>
    </dgm:pt>
    <dgm:pt modelId="{BA11E38B-60F9-4540-A3F9-BE7193E844E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SAF OLMAYAN MADDELER</a:t>
          </a:r>
        </a:p>
      </dgm:t>
    </dgm:pt>
    <dgm:pt modelId="{928C6FCA-3689-4498-B7E1-2690E1DCF7AA}" type="parTrans" cxnId="{E643F223-060F-44F3-A07B-391C8A45457F}">
      <dgm:prSet/>
      <dgm:spPr/>
      <dgm:t>
        <a:bodyPr/>
        <a:lstStyle/>
        <a:p>
          <a:endParaRPr lang="tr-TR"/>
        </a:p>
      </dgm:t>
    </dgm:pt>
    <dgm:pt modelId="{C80924D6-3780-447A-9B14-509E9FE81AEF}" type="sibTrans" cxnId="{E643F223-060F-44F3-A07B-391C8A45457F}">
      <dgm:prSet/>
      <dgm:spPr/>
      <dgm:t>
        <a:bodyPr/>
        <a:lstStyle/>
        <a:p>
          <a:endParaRPr lang="tr-TR"/>
        </a:p>
      </dgm:t>
    </dgm:pt>
    <dgm:pt modelId="{F8F70EE9-22A3-40A8-BB9B-0B264DA91689}" type="pres">
      <dgm:prSet presAssocID="{2CC3545C-90BC-4957-9636-3F86290A4A4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E4900B6-6A6D-44E9-B655-391C7E724609}" type="pres">
      <dgm:prSet presAssocID="{A926AE95-0C28-4414-A8C8-75725A471DFE}" presName="hierRoot1" presStyleCnt="0">
        <dgm:presLayoutVars>
          <dgm:hierBranch/>
        </dgm:presLayoutVars>
      </dgm:prSet>
      <dgm:spPr/>
    </dgm:pt>
    <dgm:pt modelId="{52A28EE3-E826-4D1B-8D45-56A6660A5079}" type="pres">
      <dgm:prSet presAssocID="{A926AE95-0C28-4414-A8C8-75725A471DFE}" presName="rootComposite1" presStyleCnt="0"/>
      <dgm:spPr/>
    </dgm:pt>
    <dgm:pt modelId="{6E88AF5C-10F8-4288-BBCF-FB0D78A52D05}" type="pres">
      <dgm:prSet presAssocID="{A926AE95-0C28-4414-A8C8-75725A471DF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021C331-8AC6-4F14-98C6-117D8CE90DDA}" type="pres">
      <dgm:prSet presAssocID="{A926AE95-0C28-4414-A8C8-75725A471DFE}" presName="rootConnector1" presStyleLbl="node1" presStyleIdx="0" presStyleCnt="0"/>
      <dgm:spPr/>
      <dgm:t>
        <a:bodyPr/>
        <a:lstStyle/>
        <a:p>
          <a:endParaRPr lang="tr-TR"/>
        </a:p>
      </dgm:t>
    </dgm:pt>
    <dgm:pt modelId="{CC2AFF9A-27F9-4F42-8946-C73F6ECCFD79}" type="pres">
      <dgm:prSet presAssocID="{A926AE95-0C28-4414-A8C8-75725A471DFE}" presName="hierChild2" presStyleCnt="0"/>
      <dgm:spPr/>
    </dgm:pt>
    <dgm:pt modelId="{3094F52F-C3C2-4CE4-93B7-70628C2213D5}" type="pres">
      <dgm:prSet presAssocID="{79B7FBEA-B1EB-4BFD-BD6B-937611CAFD56}" presName="Name35" presStyleLbl="parChTrans1D2" presStyleIdx="0" presStyleCnt="2"/>
      <dgm:spPr/>
      <dgm:t>
        <a:bodyPr/>
        <a:lstStyle/>
        <a:p>
          <a:endParaRPr lang="tr-TR"/>
        </a:p>
      </dgm:t>
    </dgm:pt>
    <dgm:pt modelId="{64E5F084-5274-4B58-B4D7-B18952B9FF27}" type="pres">
      <dgm:prSet presAssocID="{41F299EB-1C87-460C-9DC5-8BAF01F80EFF}" presName="hierRoot2" presStyleCnt="0">
        <dgm:presLayoutVars>
          <dgm:hierBranch/>
        </dgm:presLayoutVars>
      </dgm:prSet>
      <dgm:spPr/>
    </dgm:pt>
    <dgm:pt modelId="{365018D0-16FF-487F-9E11-74115293397C}" type="pres">
      <dgm:prSet presAssocID="{41F299EB-1C87-460C-9DC5-8BAF01F80EFF}" presName="rootComposite" presStyleCnt="0"/>
      <dgm:spPr/>
    </dgm:pt>
    <dgm:pt modelId="{ABCC672E-7D7B-40F1-A3ED-E5C93467FA96}" type="pres">
      <dgm:prSet presAssocID="{41F299EB-1C87-460C-9DC5-8BAF01F80EFF}" presName="rootText" presStyleLbl="node2" presStyleIdx="0" presStyleCnt="2" custScaleX="211782" custScaleY="89925" custLinFactNeighborX="-73898" custLinFactNeighborY="6995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A6074D9-80AE-42DC-A721-3A662B9EA89C}" type="pres">
      <dgm:prSet presAssocID="{41F299EB-1C87-460C-9DC5-8BAF01F80EFF}" presName="rootConnector" presStyleLbl="node2" presStyleIdx="0" presStyleCnt="2"/>
      <dgm:spPr/>
      <dgm:t>
        <a:bodyPr/>
        <a:lstStyle/>
        <a:p>
          <a:endParaRPr lang="tr-TR"/>
        </a:p>
      </dgm:t>
    </dgm:pt>
    <dgm:pt modelId="{1194FE13-F23E-4055-B9A8-77F81924B13D}" type="pres">
      <dgm:prSet presAssocID="{41F299EB-1C87-460C-9DC5-8BAF01F80EFF}" presName="hierChild4" presStyleCnt="0"/>
      <dgm:spPr/>
    </dgm:pt>
    <dgm:pt modelId="{9CBE43E1-A5DF-45BF-B654-F1E8D2129F8F}" type="pres">
      <dgm:prSet presAssocID="{41F299EB-1C87-460C-9DC5-8BAF01F80EFF}" presName="hierChild5" presStyleCnt="0"/>
      <dgm:spPr/>
    </dgm:pt>
    <dgm:pt modelId="{35C54CC0-B05E-4E0B-A96D-2DBF86A16162}" type="pres">
      <dgm:prSet presAssocID="{928C6FCA-3689-4498-B7E1-2690E1DCF7AA}" presName="Name35" presStyleLbl="parChTrans1D2" presStyleIdx="1" presStyleCnt="2"/>
      <dgm:spPr/>
      <dgm:t>
        <a:bodyPr/>
        <a:lstStyle/>
        <a:p>
          <a:endParaRPr lang="tr-TR"/>
        </a:p>
      </dgm:t>
    </dgm:pt>
    <dgm:pt modelId="{B9375A8A-DCA6-435E-8926-0B3760251CEB}" type="pres">
      <dgm:prSet presAssocID="{BA11E38B-60F9-4540-A3F9-BE7193E844E3}" presName="hierRoot2" presStyleCnt="0">
        <dgm:presLayoutVars>
          <dgm:hierBranch/>
        </dgm:presLayoutVars>
      </dgm:prSet>
      <dgm:spPr/>
    </dgm:pt>
    <dgm:pt modelId="{206BE19C-CD8E-41DE-B633-446916194268}" type="pres">
      <dgm:prSet presAssocID="{BA11E38B-60F9-4540-A3F9-BE7193E844E3}" presName="rootComposite" presStyleCnt="0"/>
      <dgm:spPr/>
    </dgm:pt>
    <dgm:pt modelId="{88FF185D-6095-42CF-A18A-638A45A7CB22}" type="pres">
      <dgm:prSet presAssocID="{BA11E38B-60F9-4540-A3F9-BE7193E844E3}" presName="rootText" presStyleLbl="node2" presStyleIdx="1" presStyleCnt="2" custScaleX="181476" custScaleY="92214" custLinFactNeighborX="-7006" custLinFactNeighborY="-364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092B15B-D56F-4733-A5C2-0FABD7931303}" type="pres">
      <dgm:prSet presAssocID="{BA11E38B-60F9-4540-A3F9-BE7193E844E3}" presName="rootConnector" presStyleLbl="node2" presStyleIdx="1" presStyleCnt="2"/>
      <dgm:spPr/>
      <dgm:t>
        <a:bodyPr/>
        <a:lstStyle/>
        <a:p>
          <a:endParaRPr lang="tr-TR"/>
        </a:p>
      </dgm:t>
    </dgm:pt>
    <dgm:pt modelId="{380DE15D-F5AF-4495-A6B8-F1AD1E2CC029}" type="pres">
      <dgm:prSet presAssocID="{BA11E38B-60F9-4540-A3F9-BE7193E844E3}" presName="hierChild4" presStyleCnt="0"/>
      <dgm:spPr/>
    </dgm:pt>
    <dgm:pt modelId="{D4BB1929-6239-4C8C-8690-3E7DFE66AB60}" type="pres">
      <dgm:prSet presAssocID="{BA11E38B-60F9-4540-A3F9-BE7193E844E3}" presName="hierChild5" presStyleCnt="0"/>
      <dgm:spPr/>
    </dgm:pt>
    <dgm:pt modelId="{A7C25470-00EA-4390-8FAD-7177CD55C63E}" type="pres">
      <dgm:prSet presAssocID="{A926AE95-0C28-4414-A8C8-75725A471DFE}" presName="hierChild3" presStyleCnt="0"/>
      <dgm:spPr/>
    </dgm:pt>
  </dgm:ptLst>
  <dgm:cxnLst>
    <dgm:cxn modelId="{E643F223-060F-44F3-A07B-391C8A45457F}" srcId="{A926AE95-0C28-4414-A8C8-75725A471DFE}" destId="{BA11E38B-60F9-4540-A3F9-BE7193E844E3}" srcOrd="1" destOrd="0" parTransId="{928C6FCA-3689-4498-B7E1-2690E1DCF7AA}" sibTransId="{C80924D6-3780-447A-9B14-509E9FE81AEF}"/>
    <dgm:cxn modelId="{A2DBDF36-9381-4021-A69F-C2DA476EC61C}" type="presOf" srcId="{A926AE95-0C28-4414-A8C8-75725A471DFE}" destId="{6E88AF5C-10F8-4288-BBCF-FB0D78A52D05}" srcOrd="0" destOrd="0" presId="urn:microsoft.com/office/officeart/2005/8/layout/orgChart1"/>
    <dgm:cxn modelId="{2372647B-91CB-43DB-95F6-782DD399C0A4}" type="presOf" srcId="{79B7FBEA-B1EB-4BFD-BD6B-937611CAFD56}" destId="{3094F52F-C3C2-4CE4-93B7-70628C2213D5}" srcOrd="0" destOrd="0" presId="urn:microsoft.com/office/officeart/2005/8/layout/orgChart1"/>
    <dgm:cxn modelId="{FDD12777-C6EC-4A26-B317-C4E700F060F2}" type="presOf" srcId="{A926AE95-0C28-4414-A8C8-75725A471DFE}" destId="{B021C331-8AC6-4F14-98C6-117D8CE90DDA}" srcOrd="1" destOrd="0" presId="urn:microsoft.com/office/officeart/2005/8/layout/orgChart1"/>
    <dgm:cxn modelId="{F314EDF6-A4E5-4CB1-9139-6F1535B25640}" type="presOf" srcId="{41F299EB-1C87-460C-9DC5-8BAF01F80EFF}" destId="{ABCC672E-7D7B-40F1-A3ED-E5C93467FA96}" srcOrd="0" destOrd="0" presId="urn:microsoft.com/office/officeart/2005/8/layout/orgChart1"/>
    <dgm:cxn modelId="{86A467D2-2502-4B1D-931E-0EAD5B4F2277}" srcId="{A926AE95-0C28-4414-A8C8-75725A471DFE}" destId="{41F299EB-1C87-460C-9DC5-8BAF01F80EFF}" srcOrd="0" destOrd="0" parTransId="{79B7FBEA-B1EB-4BFD-BD6B-937611CAFD56}" sibTransId="{B8C72A90-304F-457C-BB78-9E23385E4DFA}"/>
    <dgm:cxn modelId="{4C062378-AB7D-47B1-9ED8-87D4C12C92BF}" type="presOf" srcId="{928C6FCA-3689-4498-B7E1-2690E1DCF7AA}" destId="{35C54CC0-B05E-4E0B-A96D-2DBF86A16162}" srcOrd="0" destOrd="0" presId="urn:microsoft.com/office/officeart/2005/8/layout/orgChart1"/>
    <dgm:cxn modelId="{3930F22C-7474-4428-94D5-FA8AF4201768}" type="presOf" srcId="{BA11E38B-60F9-4540-A3F9-BE7193E844E3}" destId="{A092B15B-D56F-4733-A5C2-0FABD7931303}" srcOrd="1" destOrd="0" presId="urn:microsoft.com/office/officeart/2005/8/layout/orgChart1"/>
    <dgm:cxn modelId="{3F1739A8-717D-408C-9A7E-60BD399CD7B4}" type="presOf" srcId="{2CC3545C-90BC-4957-9636-3F86290A4A4A}" destId="{F8F70EE9-22A3-40A8-BB9B-0B264DA91689}" srcOrd="0" destOrd="0" presId="urn:microsoft.com/office/officeart/2005/8/layout/orgChart1"/>
    <dgm:cxn modelId="{F0AD013A-B0C1-48DD-81C0-38E70272BAB4}" type="presOf" srcId="{BA11E38B-60F9-4540-A3F9-BE7193E844E3}" destId="{88FF185D-6095-42CF-A18A-638A45A7CB22}" srcOrd="0" destOrd="0" presId="urn:microsoft.com/office/officeart/2005/8/layout/orgChart1"/>
    <dgm:cxn modelId="{F980CC74-387C-4AAF-86C6-032A7ECA7965}" srcId="{2CC3545C-90BC-4957-9636-3F86290A4A4A}" destId="{A926AE95-0C28-4414-A8C8-75725A471DFE}" srcOrd="0" destOrd="0" parTransId="{A797F44C-C02C-47B2-93AF-A1FEA745C83D}" sibTransId="{645569DB-B585-4BCB-A8DE-2FB397B21A78}"/>
    <dgm:cxn modelId="{FE907EEF-6C48-44BD-A7FF-A590A066FDB2}" type="presOf" srcId="{41F299EB-1C87-460C-9DC5-8BAF01F80EFF}" destId="{8A6074D9-80AE-42DC-A721-3A662B9EA89C}" srcOrd="1" destOrd="0" presId="urn:microsoft.com/office/officeart/2005/8/layout/orgChart1"/>
    <dgm:cxn modelId="{580B8433-9FAA-4189-B865-BE829F30DDE1}" type="presParOf" srcId="{F8F70EE9-22A3-40A8-BB9B-0B264DA91689}" destId="{DE4900B6-6A6D-44E9-B655-391C7E724609}" srcOrd="0" destOrd="0" presId="urn:microsoft.com/office/officeart/2005/8/layout/orgChart1"/>
    <dgm:cxn modelId="{76C635C5-6026-4FC8-999D-A48779FC9175}" type="presParOf" srcId="{DE4900B6-6A6D-44E9-B655-391C7E724609}" destId="{52A28EE3-E826-4D1B-8D45-56A6660A5079}" srcOrd="0" destOrd="0" presId="urn:microsoft.com/office/officeart/2005/8/layout/orgChart1"/>
    <dgm:cxn modelId="{5B0B59FB-C240-4A0C-945C-A74FC3C7F912}" type="presParOf" srcId="{52A28EE3-E826-4D1B-8D45-56A6660A5079}" destId="{6E88AF5C-10F8-4288-BBCF-FB0D78A52D05}" srcOrd="0" destOrd="0" presId="urn:microsoft.com/office/officeart/2005/8/layout/orgChart1"/>
    <dgm:cxn modelId="{CEA975BE-6439-4BA7-9E8D-19A5E465B23F}" type="presParOf" srcId="{52A28EE3-E826-4D1B-8D45-56A6660A5079}" destId="{B021C331-8AC6-4F14-98C6-117D8CE90DDA}" srcOrd="1" destOrd="0" presId="urn:microsoft.com/office/officeart/2005/8/layout/orgChart1"/>
    <dgm:cxn modelId="{D716EFDA-5932-4D6E-92E4-5096B1154F7B}" type="presParOf" srcId="{DE4900B6-6A6D-44E9-B655-391C7E724609}" destId="{CC2AFF9A-27F9-4F42-8946-C73F6ECCFD79}" srcOrd="1" destOrd="0" presId="urn:microsoft.com/office/officeart/2005/8/layout/orgChart1"/>
    <dgm:cxn modelId="{B28D6B32-6438-4DBE-8EB0-EBA55B711DCE}" type="presParOf" srcId="{CC2AFF9A-27F9-4F42-8946-C73F6ECCFD79}" destId="{3094F52F-C3C2-4CE4-93B7-70628C2213D5}" srcOrd="0" destOrd="0" presId="urn:microsoft.com/office/officeart/2005/8/layout/orgChart1"/>
    <dgm:cxn modelId="{F9815DB9-78B2-4E90-889E-1C1278ABE2FF}" type="presParOf" srcId="{CC2AFF9A-27F9-4F42-8946-C73F6ECCFD79}" destId="{64E5F084-5274-4B58-B4D7-B18952B9FF27}" srcOrd="1" destOrd="0" presId="urn:microsoft.com/office/officeart/2005/8/layout/orgChart1"/>
    <dgm:cxn modelId="{CC976734-5150-463C-A62B-73AE8AE5C364}" type="presParOf" srcId="{64E5F084-5274-4B58-B4D7-B18952B9FF27}" destId="{365018D0-16FF-487F-9E11-74115293397C}" srcOrd="0" destOrd="0" presId="urn:microsoft.com/office/officeart/2005/8/layout/orgChart1"/>
    <dgm:cxn modelId="{494C1CC5-1B86-4112-ADA6-47088C1FFD2E}" type="presParOf" srcId="{365018D0-16FF-487F-9E11-74115293397C}" destId="{ABCC672E-7D7B-40F1-A3ED-E5C93467FA96}" srcOrd="0" destOrd="0" presId="urn:microsoft.com/office/officeart/2005/8/layout/orgChart1"/>
    <dgm:cxn modelId="{D8043CD3-E03D-4F94-A6AF-7B861320F89D}" type="presParOf" srcId="{365018D0-16FF-487F-9E11-74115293397C}" destId="{8A6074D9-80AE-42DC-A721-3A662B9EA89C}" srcOrd="1" destOrd="0" presId="urn:microsoft.com/office/officeart/2005/8/layout/orgChart1"/>
    <dgm:cxn modelId="{3A0F676A-B2D8-436C-BF30-99FE31B3BACF}" type="presParOf" srcId="{64E5F084-5274-4B58-B4D7-B18952B9FF27}" destId="{1194FE13-F23E-4055-B9A8-77F81924B13D}" srcOrd="1" destOrd="0" presId="urn:microsoft.com/office/officeart/2005/8/layout/orgChart1"/>
    <dgm:cxn modelId="{878606BC-60A1-4BD1-81D0-BEC19B6C8117}" type="presParOf" srcId="{64E5F084-5274-4B58-B4D7-B18952B9FF27}" destId="{9CBE43E1-A5DF-45BF-B654-F1E8D2129F8F}" srcOrd="2" destOrd="0" presId="urn:microsoft.com/office/officeart/2005/8/layout/orgChart1"/>
    <dgm:cxn modelId="{4F56E5F6-792E-49E1-A1B1-1B62FB8F052B}" type="presParOf" srcId="{CC2AFF9A-27F9-4F42-8946-C73F6ECCFD79}" destId="{35C54CC0-B05E-4E0B-A96D-2DBF86A16162}" srcOrd="2" destOrd="0" presId="urn:microsoft.com/office/officeart/2005/8/layout/orgChart1"/>
    <dgm:cxn modelId="{FFA21885-1155-4749-8664-BC3A7F58F348}" type="presParOf" srcId="{CC2AFF9A-27F9-4F42-8946-C73F6ECCFD79}" destId="{B9375A8A-DCA6-435E-8926-0B3760251CEB}" srcOrd="3" destOrd="0" presId="urn:microsoft.com/office/officeart/2005/8/layout/orgChart1"/>
    <dgm:cxn modelId="{F217F057-A812-46ED-8F2A-F6B04E85D4E3}" type="presParOf" srcId="{B9375A8A-DCA6-435E-8926-0B3760251CEB}" destId="{206BE19C-CD8E-41DE-B633-446916194268}" srcOrd="0" destOrd="0" presId="urn:microsoft.com/office/officeart/2005/8/layout/orgChart1"/>
    <dgm:cxn modelId="{2E93C4ED-4C1A-4C8D-85F8-E8D19FA8A12D}" type="presParOf" srcId="{206BE19C-CD8E-41DE-B633-446916194268}" destId="{88FF185D-6095-42CF-A18A-638A45A7CB22}" srcOrd="0" destOrd="0" presId="urn:microsoft.com/office/officeart/2005/8/layout/orgChart1"/>
    <dgm:cxn modelId="{C24DB082-6074-4524-B311-6D27DFB142E6}" type="presParOf" srcId="{206BE19C-CD8E-41DE-B633-446916194268}" destId="{A092B15B-D56F-4733-A5C2-0FABD7931303}" srcOrd="1" destOrd="0" presId="urn:microsoft.com/office/officeart/2005/8/layout/orgChart1"/>
    <dgm:cxn modelId="{8CD99C39-4F8E-4A77-8072-EE78BA8988CF}" type="presParOf" srcId="{B9375A8A-DCA6-435E-8926-0B3760251CEB}" destId="{380DE15D-F5AF-4495-A6B8-F1AD1E2CC029}" srcOrd="1" destOrd="0" presId="urn:microsoft.com/office/officeart/2005/8/layout/orgChart1"/>
    <dgm:cxn modelId="{D51B89ED-7E93-4D8E-B9C2-4436631CD90A}" type="presParOf" srcId="{B9375A8A-DCA6-435E-8926-0B3760251CEB}" destId="{D4BB1929-6239-4C8C-8690-3E7DFE66AB60}" srcOrd="2" destOrd="0" presId="urn:microsoft.com/office/officeart/2005/8/layout/orgChart1"/>
    <dgm:cxn modelId="{AD3444C1-FA84-4DF1-B6C5-72C79F92B030}" type="presParOf" srcId="{DE4900B6-6A6D-44E9-B655-391C7E724609}" destId="{A7C25470-00EA-4390-8FAD-7177CD55C63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C54CC0-B05E-4E0B-A96D-2DBF86A16162}">
      <dsp:nvSpPr>
        <dsp:cNvPr id="0" name=""/>
        <dsp:cNvSpPr/>
      </dsp:nvSpPr>
      <dsp:spPr>
        <a:xfrm>
          <a:off x="3924300" y="860963"/>
          <a:ext cx="1881154" cy="3298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257"/>
              </a:lnTo>
              <a:lnTo>
                <a:pt x="1881154" y="149257"/>
              </a:lnTo>
              <a:lnTo>
                <a:pt x="1881154" y="3298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94F52F-C3C2-4CE4-93B7-70628C2213D5}">
      <dsp:nvSpPr>
        <dsp:cNvPr id="0" name=""/>
        <dsp:cNvSpPr/>
      </dsp:nvSpPr>
      <dsp:spPr>
        <a:xfrm>
          <a:off x="1821066" y="860963"/>
          <a:ext cx="2103233" cy="381916"/>
        </a:xfrm>
        <a:custGeom>
          <a:avLst/>
          <a:gdLst/>
          <a:ahLst/>
          <a:cxnLst/>
          <a:rect l="0" t="0" r="0" b="0"/>
          <a:pathLst>
            <a:path>
              <a:moveTo>
                <a:pt x="2103233" y="0"/>
              </a:moveTo>
              <a:lnTo>
                <a:pt x="2103233" y="201342"/>
              </a:lnTo>
              <a:lnTo>
                <a:pt x="0" y="201342"/>
              </a:lnTo>
              <a:lnTo>
                <a:pt x="0" y="3819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88AF5C-10F8-4288-BBCF-FB0D78A52D05}">
      <dsp:nvSpPr>
        <dsp:cNvPr id="0" name=""/>
        <dsp:cNvSpPr/>
      </dsp:nvSpPr>
      <dsp:spPr>
        <a:xfrm>
          <a:off x="3064422" y="1085"/>
          <a:ext cx="1719755" cy="8598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24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MADDE</a:t>
          </a:r>
        </a:p>
      </dsp:txBody>
      <dsp:txXfrm>
        <a:off x="3064422" y="1085"/>
        <a:ext cx="1719755" cy="859877"/>
      </dsp:txXfrm>
    </dsp:sp>
    <dsp:sp modelId="{ABCC672E-7D7B-40F1-A3ED-E5C93467FA96}">
      <dsp:nvSpPr>
        <dsp:cNvPr id="0" name=""/>
        <dsp:cNvSpPr/>
      </dsp:nvSpPr>
      <dsp:spPr>
        <a:xfrm>
          <a:off x="0" y="1242879"/>
          <a:ext cx="3642132" cy="7732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2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SAF MADDELER</a:t>
          </a:r>
        </a:p>
      </dsp:txBody>
      <dsp:txXfrm>
        <a:off x="0" y="1242879"/>
        <a:ext cx="3642132" cy="773245"/>
      </dsp:txXfrm>
    </dsp:sp>
    <dsp:sp modelId="{88FF185D-6095-42CF-A18A-638A45A7CB22}">
      <dsp:nvSpPr>
        <dsp:cNvPr id="0" name=""/>
        <dsp:cNvSpPr/>
      </dsp:nvSpPr>
      <dsp:spPr>
        <a:xfrm>
          <a:off x="4244982" y="1190795"/>
          <a:ext cx="3120943" cy="792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24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rPr>
            <a:t>SAF OLMAYAN MADDELER</a:t>
          </a:r>
        </a:p>
      </dsp:txBody>
      <dsp:txXfrm>
        <a:off x="4244982" y="1190795"/>
        <a:ext cx="3120943" cy="7929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5AEC-9EAD-4CCD-96BD-3D354BCC6604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CD1E-B291-487C-BB34-7667D757CB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347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5AEC-9EAD-4CCD-96BD-3D354BCC6604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CD1E-B291-487C-BB34-7667D757CB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011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5AEC-9EAD-4CCD-96BD-3D354BCC6604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CD1E-B291-487C-BB34-7667D757CB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831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1826684" y="1827213"/>
            <a:ext cx="4773083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802967" y="1827213"/>
            <a:ext cx="47752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0DEA98CD-3435-44C3-BA39-90E3B7DB35F0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446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826684" y="1827213"/>
            <a:ext cx="9751483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4C4C4F44-662C-4BCB-9805-00B628D27E8C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591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5AEC-9EAD-4CCD-96BD-3D354BCC6604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CD1E-B291-487C-BB34-7667D757CB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757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5AEC-9EAD-4CCD-96BD-3D354BCC6604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CD1E-B291-487C-BB34-7667D757CB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084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5AEC-9EAD-4CCD-96BD-3D354BCC6604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CD1E-B291-487C-BB34-7667D757CB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546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5AEC-9EAD-4CCD-96BD-3D354BCC6604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CD1E-B291-487C-BB34-7667D757CB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045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5AEC-9EAD-4CCD-96BD-3D354BCC6604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CD1E-B291-487C-BB34-7667D757CB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108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5AEC-9EAD-4CCD-96BD-3D354BCC6604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CD1E-B291-487C-BB34-7667D757CB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1364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5AEC-9EAD-4CCD-96BD-3D354BCC6604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CD1E-B291-487C-BB34-7667D757CB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4911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5AEC-9EAD-4CCD-96BD-3D354BCC6604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CD1E-B291-487C-BB34-7667D757CB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866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55AEC-9EAD-4CCD-96BD-3D354BCC6604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3CD1E-B291-487C-BB34-7667D757CB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1951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3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5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audio" Target="../media/audio7.wav"/><Relationship Id="rId7" Type="http://schemas.openxmlformats.org/officeDocument/2006/relationships/diagramLayout" Target="../diagrams/layout1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5" Type="http://schemas.openxmlformats.org/officeDocument/2006/relationships/audio" Target="../media/audio8.wav"/><Relationship Id="rId10" Type="http://schemas.microsoft.com/office/2007/relationships/diagramDrawing" Target="../diagrams/drawing1.xml"/><Relationship Id="rId4" Type="http://schemas.openxmlformats.org/officeDocument/2006/relationships/audio" Target="../media/audio3.wav"/><Relationship Id="rId9" Type="http://schemas.openxmlformats.org/officeDocument/2006/relationships/diagramColors" Target="../diagrams/colors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35189" y="4098925"/>
            <a:ext cx="7634287" cy="1346200"/>
          </a:xfrm>
        </p:spPr>
        <p:txBody>
          <a:bodyPr/>
          <a:lstStyle/>
          <a:p>
            <a:pPr algn="l"/>
            <a:r>
              <a:rPr lang="tr-TR" sz="3600">
                <a:latin typeface="Verdana" pitchFamily="34" charset="0"/>
              </a:rPr>
              <a:t>Maddelerdeki </a:t>
            </a:r>
            <a:r>
              <a:rPr lang="tr-TR" sz="3600" b="1" u="sng">
                <a:latin typeface="Verdana" pitchFamily="34" charset="0"/>
              </a:rPr>
              <a:t>Fiziksel</a:t>
            </a:r>
            <a:r>
              <a:rPr lang="tr-TR" sz="3600">
                <a:latin typeface="Verdana" pitchFamily="34" charset="0"/>
              </a:rPr>
              <a:t> ve </a:t>
            </a:r>
            <a:r>
              <a:rPr lang="tr-TR" sz="3600" b="1" u="sng">
                <a:latin typeface="Verdana" pitchFamily="34" charset="0"/>
              </a:rPr>
              <a:t>Kimyasal </a:t>
            </a:r>
            <a:r>
              <a:rPr lang="tr-TR" sz="3600">
                <a:latin typeface="Verdana" pitchFamily="34" charset="0"/>
              </a:rPr>
              <a:t> Değişimler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tr-TR"/>
              <a:t>A) MADDELERİN SINIFLANDIRILMASI</a:t>
            </a:r>
          </a:p>
        </p:txBody>
      </p:sp>
    </p:spTree>
    <p:extLst>
      <p:ext uri="{BB962C8B-B14F-4D97-AF65-F5344CB8AC3E}">
        <p14:creationId xmlns:p14="http://schemas.microsoft.com/office/powerpoint/2010/main" val="892064694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build="p"/>
      <p:bldP spid="5632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2"/>
          <p:cNvSpPr txBox="1">
            <a:spLocks noChangeArrowheads="1"/>
          </p:cNvSpPr>
          <p:nvPr/>
        </p:nvSpPr>
        <p:spPr bwMode="auto">
          <a:xfrm>
            <a:off x="3143250" y="404813"/>
            <a:ext cx="6337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CC0099"/>
                </a:solidFill>
              </a:rPr>
              <a:t>KARIŞIMLARI AYIRMA TEKNİKLERİ</a:t>
            </a:r>
          </a:p>
        </p:txBody>
      </p:sp>
      <p:sp>
        <p:nvSpPr>
          <p:cNvPr id="85006" name="Text Box 14"/>
          <p:cNvSpPr txBox="1">
            <a:spLocks noChangeArrowheads="1"/>
          </p:cNvSpPr>
          <p:nvPr/>
        </p:nvSpPr>
        <p:spPr bwMode="auto">
          <a:xfrm>
            <a:off x="2279650" y="1125539"/>
            <a:ext cx="77041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 b="1">
                <a:solidFill>
                  <a:srgbClr val="006699"/>
                </a:solidFill>
              </a:rPr>
              <a:t>Aşağıda verilen karışımlar ile karışımı ayırmak için kullanılabilecek uygun ayırma tekniğini eşleştiriniz.</a:t>
            </a:r>
          </a:p>
        </p:txBody>
      </p:sp>
      <p:sp>
        <p:nvSpPr>
          <p:cNvPr id="85007" name="Text Box 15"/>
          <p:cNvSpPr txBox="1">
            <a:spLocks noChangeArrowheads="1"/>
          </p:cNvSpPr>
          <p:nvPr/>
        </p:nvSpPr>
        <p:spPr bwMode="auto">
          <a:xfrm>
            <a:off x="2424114" y="1916114"/>
            <a:ext cx="25923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 b="1">
                <a:solidFill>
                  <a:srgbClr val="FF0066"/>
                </a:solidFill>
              </a:rPr>
              <a:t>Karışımlar</a:t>
            </a:r>
          </a:p>
        </p:txBody>
      </p:sp>
      <p:sp>
        <p:nvSpPr>
          <p:cNvPr id="85008" name="Text Box 16"/>
          <p:cNvSpPr txBox="1">
            <a:spLocks noChangeArrowheads="1"/>
          </p:cNvSpPr>
          <p:nvPr/>
        </p:nvSpPr>
        <p:spPr bwMode="auto">
          <a:xfrm>
            <a:off x="6743700" y="1989139"/>
            <a:ext cx="2952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 b="1">
                <a:solidFill>
                  <a:srgbClr val="FF0066"/>
                </a:solidFill>
              </a:rPr>
              <a:t>Ayırma Teknikleri</a:t>
            </a:r>
          </a:p>
        </p:txBody>
      </p:sp>
      <p:sp>
        <p:nvSpPr>
          <p:cNvPr id="85009" name="Text Box 17"/>
          <p:cNvSpPr txBox="1">
            <a:spLocks noChangeArrowheads="1"/>
          </p:cNvSpPr>
          <p:nvPr/>
        </p:nvSpPr>
        <p:spPr bwMode="auto">
          <a:xfrm>
            <a:off x="2135189" y="2420939"/>
            <a:ext cx="25923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000" b="1">
                <a:solidFill>
                  <a:srgbClr val="6600CC"/>
                </a:solidFill>
              </a:rPr>
              <a:t> Alkol + su</a:t>
            </a:r>
          </a:p>
        </p:txBody>
      </p:sp>
      <p:sp>
        <p:nvSpPr>
          <p:cNvPr id="85010" name="Text Box 18"/>
          <p:cNvSpPr txBox="1">
            <a:spLocks noChangeArrowheads="1"/>
          </p:cNvSpPr>
          <p:nvPr/>
        </p:nvSpPr>
        <p:spPr bwMode="auto">
          <a:xfrm>
            <a:off x="2135189" y="2924176"/>
            <a:ext cx="25923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000" b="1">
                <a:solidFill>
                  <a:srgbClr val="6600CC"/>
                </a:solidFill>
              </a:rPr>
              <a:t> Tuz+ su</a:t>
            </a:r>
          </a:p>
        </p:txBody>
      </p:sp>
      <p:sp>
        <p:nvSpPr>
          <p:cNvPr id="85011" name="Text Box 19"/>
          <p:cNvSpPr txBox="1">
            <a:spLocks noChangeArrowheads="1"/>
          </p:cNvSpPr>
          <p:nvPr/>
        </p:nvSpPr>
        <p:spPr bwMode="auto">
          <a:xfrm>
            <a:off x="2135189" y="3500439"/>
            <a:ext cx="25923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000" b="1">
                <a:solidFill>
                  <a:srgbClr val="6600CC"/>
                </a:solidFill>
              </a:rPr>
              <a:t> Talaş + Kum</a:t>
            </a:r>
          </a:p>
        </p:txBody>
      </p:sp>
      <p:sp>
        <p:nvSpPr>
          <p:cNvPr id="85012" name="Text Box 20"/>
          <p:cNvSpPr txBox="1">
            <a:spLocks noChangeArrowheads="1"/>
          </p:cNvSpPr>
          <p:nvPr/>
        </p:nvSpPr>
        <p:spPr bwMode="auto">
          <a:xfrm>
            <a:off x="2135189" y="4005264"/>
            <a:ext cx="25923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000" b="1">
                <a:solidFill>
                  <a:srgbClr val="6600CC"/>
                </a:solidFill>
              </a:rPr>
              <a:t> İnce kum        +kalın kum</a:t>
            </a:r>
          </a:p>
        </p:txBody>
      </p:sp>
      <p:sp>
        <p:nvSpPr>
          <p:cNvPr id="85013" name="Text Box 21"/>
          <p:cNvSpPr txBox="1">
            <a:spLocks noChangeArrowheads="1"/>
          </p:cNvSpPr>
          <p:nvPr/>
        </p:nvSpPr>
        <p:spPr bwMode="auto">
          <a:xfrm>
            <a:off x="2063750" y="4724401"/>
            <a:ext cx="25923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000" b="1">
                <a:solidFill>
                  <a:srgbClr val="6600CC"/>
                </a:solidFill>
              </a:rPr>
              <a:t> Demir tozu +kükürt tozu</a:t>
            </a:r>
          </a:p>
        </p:txBody>
      </p:sp>
      <p:sp>
        <p:nvSpPr>
          <p:cNvPr id="85014" name="Text Box 22"/>
          <p:cNvSpPr txBox="1">
            <a:spLocks noChangeArrowheads="1"/>
          </p:cNvSpPr>
          <p:nvPr/>
        </p:nvSpPr>
        <p:spPr bwMode="auto">
          <a:xfrm>
            <a:off x="2208214" y="5589589"/>
            <a:ext cx="25923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000" b="1">
                <a:solidFill>
                  <a:srgbClr val="6600CC"/>
                </a:solidFill>
              </a:rPr>
              <a:t>Yağ + su</a:t>
            </a:r>
          </a:p>
        </p:txBody>
      </p:sp>
      <p:sp>
        <p:nvSpPr>
          <p:cNvPr id="85015" name="Text Box 23"/>
          <p:cNvSpPr txBox="1">
            <a:spLocks noChangeArrowheads="1"/>
          </p:cNvSpPr>
          <p:nvPr/>
        </p:nvSpPr>
        <p:spPr bwMode="auto">
          <a:xfrm>
            <a:off x="6743700" y="2492376"/>
            <a:ext cx="25923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000" b="1">
                <a:solidFill>
                  <a:srgbClr val="800080"/>
                </a:solidFill>
              </a:rPr>
              <a:t> Mıknatıslanma</a:t>
            </a:r>
          </a:p>
        </p:txBody>
      </p:sp>
      <p:sp>
        <p:nvSpPr>
          <p:cNvPr id="85016" name="Text Box 24"/>
          <p:cNvSpPr txBox="1">
            <a:spLocks noChangeArrowheads="1"/>
          </p:cNvSpPr>
          <p:nvPr/>
        </p:nvSpPr>
        <p:spPr bwMode="auto">
          <a:xfrm>
            <a:off x="6743700" y="2997201"/>
            <a:ext cx="25923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000" b="1">
                <a:solidFill>
                  <a:srgbClr val="800080"/>
                </a:solidFill>
              </a:rPr>
              <a:t> Damıtma</a:t>
            </a:r>
          </a:p>
        </p:txBody>
      </p:sp>
      <p:sp>
        <p:nvSpPr>
          <p:cNvPr id="85017" name="Text Box 25"/>
          <p:cNvSpPr txBox="1">
            <a:spLocks noChangeArrowheads="1"/>
          </p:cNvSpPr>
          <p:nvPr/>
        </p:nvSpPr>
        <p:spPr bwMode="auto">
          <a:xfrm>
            <a:off x="6743700" y="4149726"/>
            <a:ext cx="3384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000" b="1">
                <a:solidFill>
                  <a:srgbClr val="800080"/>
                </a:solidFill>
              </a:rPr>
              <a:t> Ayrımsal Damıtma </a:t>
            </a:r>
          </a:p>
        </p:txBody>
      </p:sp>
      <p:sp>
        <p:nvSpPr>
          <p:cNvPr id="85018" name="Text Box 26"/>
          <p:cNvSpPr txBox="1">
            <a:spLocks noChangeArrowheads="1"/>
          </p:cNvSpPr>
          <p:nvPr/>
        </p:nvSpPr>
        <p:spPr bwMode="auto">
          <a:xfrm>
            <a:off x="6743700" y="3573464"/>
            <a:ext cx="25923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000" b="1">
                <a:solidFill>
                  <a:srgbClr val="800080"/>
                </a:solidFill>
              </a:rPr>
              <a:t> Eleme </a:t>
            </a:r>
          </a:p>
        </p:txBody>
      </p:sp>
      <p:sp>
        <p:nvSpPr>
          <p:cNvPr id="85019" name="Text Box 27"/>
          <p:cNvSpPr txBox="1">
            <a:spLocks noChangeArrowheads="1"/>
          </p:cNvSpPr>
          <p:nvPr/>
        </p:nvSpPr>
        <p:spPr bwMode="auto">
          <a:xfrm>
            <a:off x="6743700" y="4724401"/>
            <a:ext cx="3384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000" b="1">
                <a:solidFill>
                  <a:srgbClr val="800080"/>
                </a:solidFill>
              </a:rPr>
              <a:t> Ayırma Hunisi</a:t>
            </a:r>
          </a:p>
        </p:txBody>
      </p:sp>
      <p:sp>
        <p:nvSpPr>
          <p:cNvPr id="85020" name="Text Box 28"/>
          <p:cNvSpPr txBox="1">
            <a:spLocks noChangeArrowheads="1"/>
          </p:cNvSpPr>
          <p:nvPr/>
        </p:nvSpPr>
        <p:spPr bwMode="auto">
          <a:xfrm>
            <a:off x="6743700" y="5300664"/>
            <a:ext cx="3384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000" b="1">
                <a:solidFill>
                  <a:srgbClr val="800080"/>
                </a:solidFill>
              </a:rPr>
              <a:t> Yüzdürme </a:t>
            </a:r>
          </a:p>
        </p:txBody>
      </p:sp>
      <p:sp>
        <p:nvSpPr>
          <p:cNvPr id="85021" name="Text Box 29"/>
          <p:cNvSpPr txBox="1">
            <a:spLocks noChangeArrowheads="1"/>
          </p:cNvSpPr>
          <p:nvPr/>
        </p:nvSpPr>
        <p:spPr bwMode="auto">
          <a:xfrm>
            <a:off x="6743700" y="6021389"/>
            <a:ext cx="3384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000" b="1">
                <a:solidFill>
                  <a:srgbClr val="800080"/>
                </a:solidFill>
              </a:rPr>
              <a:t> Süzme</a:t>
            </a:r>
          </a:p>
        </p:txBody>
      </p:sp>
      <p:sp>
        <p:nvSpPr>
          <p:cNvPr id="85022" name="Text Box 30"/>
          <p:cNvSpPr txBox="1">
            <a:spLocks noChangeArrowheads="1"/>
          </p:cNvSpPr>
          <p:nvPr/>
        </p:nvSpPr>
        <p:spPr bwMode="auto">
          <a:xfrm>
            <a:off x="2208214" y="6021389"/>
            <a:ext cx="25923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000" b="1">
                <a:solidFill>
                  <a:srgbClr val="6600CC"/>
                </a:solidFill>
              </a:rPr>
              <a:t>Talaş + su</a:t>
            </a:r>
          </a:p>
        </p:txBody>
      </p:sp>
      <p:sp>
        <p:nvSpPr>
          <p:cNvPr id="85023" name="Line 31"/>
          <p:cNvSpPr>
            <a:spLocks noChangeShapeType="1"/>
          </p:cNvSpPr>
          <p:nvPr/>
        </p:nvSpPr>
        <p:spPr bwMode="auto">
          <a:xfrm>
            <a:off x="4008439" y="2636839"/>
            <a:ext cx="2808287" cy="1728787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85024" name="Line 32"/>
          <p:cNvSpPr>
            <a:spLocks noChangeShapeType="1"/>
          </p:cNvSpPr>
          <p:nvPr/>
        </p:nvSpPr>
        <p:spPr bwMode="auto">
          <a:xfrm>
            <a:off x="3792539" y="3141663"/>
            <a:ext cx="30241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85025" name="Line 33"/>
          <p:cNvSpPr>
            <a:spLocks noChangeShapeType="1"/>
          </p:cNvSpPr>
          <p:nvPr/>
        </p:nvSpPr>
        <p:spPr bwMode="auto">
          <a:xfrm>
            <a:off x="4295775" y="3716339"/>
            <a:ext cx="2520950" cy="1728787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85026" name="Line 34"/>
          <p:cNvSpPr>
            <a:spLocks noChangeShapeType="1"/>
          </p:cNvSpPr>
          <p:nvPr/>
        </p:nvSpPr>
        <p:spPr bwMode="auto">
          <a:xfrm flipV="1">
            <a:off x="3935413" y="3789364"/>
            <a:ext cx="2952750" cy="719137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85027" name="Line 35"/>
          <p:cNvSpPr>
            <a:spLocks noChangeShapeType="1"/>
          </p:cNvSpPr>
          <p:nvPr/>
        </p:nvSpPr>
        <p:spPr bwMode="auto">
          <a:xfrm flipV="1">
            <a:off x="4079875" y="2708275"/>
            <a:ext cx="2736850" cy="2592388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85028" name="Line 36"/>
          <p:cNvSpPr>
            <a:spLocks noChangeShapeType="1"/>
          </p:cNvSpPr>
          <p:nvPr/>
        </p:nvSpPr>
        <p:spPr bwMode="auto">
          <a:xfrm flipV="1">
            <a:off x="3863975" y="4941888"/>
            <a:ext cx="3024188" cy="863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85029" name="Line 37"/>
          <p:cNvSpPr>
            <a:spLocks noChangeShapeType="1"/>
          </p:cNvSpPr>
          <p:nvPr/>
        </p:nvSpPr>
        <p:spPr bwMode="auto">
          <a:xfrm>
            <a:off x="4079875" y="6237288"/>
            <a:ext cx="2808288" cy="0"/>
          </a:xfrm>
          <a:prstGeom prst="line">
            <a:avLst/>
          </a:prstGeom>
          <a:noFill/>
          <a:ln w="5715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001465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5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5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50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50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5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5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5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5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5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5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5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5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5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5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5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85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5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5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85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85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85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85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85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85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50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50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5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5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850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50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5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85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5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850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85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5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85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5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5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5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85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85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85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85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85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85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85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85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85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85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85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85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/>
      <p:bldP spid="85006" grpId="0"/>
      <p:bldP spid="85007" grpId="0"/>
      <p:bldP spid="85008" grpId="0"/>
      <p:bldP spid="85009" grpId="0"/>
      <p:bldP spid="85010" grpId="0"/>
      <p:bldP spid="85011" grpId="0"/>
      <p:bldP spid="85012" grpId="0"/>
      <p:bldP spid="85013" grpId="0"/>
      <p:bldP spid="85014" grpId="0"/>
      <p:bldP spid="85015" grpId="0"/>
      <p:bldP spid="85016" grpId="0"/>
      <p:bldP spid="85017" grpId="0"/>
      <p:bldP spid="85018" grpId="0"/>
      <p:bldP spid="85019" grpId="0"/>
      <p:bldP spid="85020" grpId="0"/>
      <p:bldP spid="85021" grpId="0"/>
      <p:bldP spid="85022" grpId="0"/>
      <p:bldP spid="85023" grpId="0" animBg="1"/>
      <p:bldP spid="85024" grpId="0" animBg="1"/>
      <p:bldP spid="85025" grpId="0" animBg="1"/>
      <p:bldP spid="85026" grpId="0" animBg="1"/>
      <p:bldP spid="85027" grpId="0" animBg="1"/>
      <p:bldP spid="85028" grpId="0" animBg="1"/>
      <p:bldP spid="850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>
                <a:latin typeface="Comic Sans MS" pitchFamily="66" charset="0"/>
              </a:rPr>
              <a:t>Maddenin Fiziksel ve Kimyasal Özellikleri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553" y="1844675"/>
            <a:ext cx="8177411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400" b="1" dirty="0">
                <a:solidFill>
                  <a:srgbClr val="66FFFF"/>
                </a:solidFill>
                <a:latin typeface="Comic Sans MS" pitchFamily="66" charset="0"/>
              </a:rPr>
              <a:t>Renk</a:t>
            </a:r>
            <a:r>
              <a:rPr lang="tr-TR" sz="2400" b="1" dirty="0">
                <a:latin typeface="Comic Sans MS" pitchFamily="66" charset="0"/>
              </a:rPr>
              <a:t>, </a:t>
            </a:r>
            <a:r>
              <a:rPr lang="tr-TR" sz="2400" b="1" dirty="0">
                <a:solidFill>
                  <a:srgbClr val="0000FF"/>
                </a:solidFill>
                <a:latin typeface="Comic Sans MS" pitchFamily="66" charset="0"/>
              </a:rPr>
              <a:t>koku</a:t>
            </a:r>
            <a:r>
              <a:rPr lang="tr-TR" sz="2400" b="1" dirty="0">
                <a:latin typeface="Comic Sans MS" pitchFamily="66" charset="0"/>
              </a:rPr>
              <a:t>, </a:t>
            </a:r>
            <a:r>
              <a:rPr lang="tr-TR" sz="2400" b="1" dirty="0">
                <a:solidFill>
                  <a:srgbClr val="CC0000"/>
                </a:solidFill>
                <a:latin typeface="Comic Sans MS" pitchFamily="66" charset="0"/>
              </a:rPr>
              <a:t>tat</a:t>
            </a:r>
            <a:r>
              <a:rPr lang="tr-TR" sz="2400" b="1" dirty="0">
                <a:latin typeface="Comic Sans MS" pitchFamily="66" charset="0"/>
              </a:rPr>
              <a:t>, </a:t>
            </a:r>
            <a:r>
              <a:rPr lang="tr-TR" sz="2400" b="1" dirty="0">
                <a:solidFill>
                  <a:srgbClr val="339933"/>
                </a:solidFill>
                <a:latin typeface="Comic Sans MS" pitchFamily="66" charset="0"/>
              </a:rPr>
              <a:t>sertlik</a:t>
            </a:r>
            <a:r>
              <a:rPr lang="tr-TR" sz="2400" b="1" dirty="0">
                <a:latin typeface="Comic Sans MS" pitchFamily="66" charset="0"/>
              </a:rPr>
              <a:t>, pürüzsüzlük, </a:t>
            </a:r>
            <a:r>
              <a:rPr lang="tr-TR" sz="2400" b="1" dirty="0">
                <a:solidFill>
                  <a:schemeClr val="tx2"/>
                </a:solidFill>
                <a:latin typeface="Comic Sans MS" pitchFamily="66" charset="0"/>
              </a:rPr>
              <a:t>erime</a:t>
            </a:r>
            <a:r>
              <a:rPr lang="tr-TR" sz="2400" b="1" dirty="0">
                <a:latin typeface="Comic Sans MS" pitchFamily="66" charset="0"/>
              </a:rPr>
              <a:t> </a:t>
            </a:r>
            <a:r>
              <a:rPr lang="tr-TR" sz="2400" b="1" dirty="0">
                <a:solidFill>
                  <a:schemeClr val="tx2"/>
                </a:solidFill>
                <a:latin typeface="Comic Sans MS" pitchFamily="66" charset="0"/>
              </a:rPr>
              <a:t>noktası</a:t>
            </a:r>
            <a:r>
              <a:rPr lang="tr-TR" sz="2400" b="1" dirty="0">
                <a:latin typeface="Comic Sans MS" pitchFamily="66" charset="0"/>
              </a:rPr>
              <a:t>, </a:t>
            </a:r>
            <a:r>
              <a:rPr lang="tr-TR" sz="2400" b="1" dirty="0">
                <a:solidFill>
                  <a:srgbClr val="FF0066"/>
                </a:solidFill>
                <a:latin typeface="Comic Sans MS" pitchFamily="66" charset="0"/>
              </a:rPr>
              <a:t>kaynama</a:t>
            </a:r>
            <a:r>
              <a:rPr lang="tr-TR" sz="2400" b="1" dirty="0">
                <a:latin typeface="Comic Sans MS" pitchFamily="66" charset="0"/>
              </a:rPr>
              <a:t> </a:t>
            </a:r>
            <a:r>
              <a:rPr lang="tr-TR" sz="2400" b="1" dirty="0">
                <a:solidFill>
                  <a:srgbClr val="FF0066"/>
                </a:solidFill>
                <a:latin typeface="Comic Sans MS" pitchFamily="66" charset="0"/>
              </a:rPr>
              <a:t>noktası</a:t>
            </a:r>
            <a:r>
              <a:rPr lang="tr-TR" sz="2400" b="1" dirty="0">
                <a:latin typeface="Comic Sans MS" pitchFamily="66" charset="0"/>
              </a:rPr>
              <a:t>, </a:t>
            </a:r>
            <a:r>
              <a:rPr lang="tr-TR" sz="2400" b="1" dirty="0" err="1">
                <a:solidFill>
                  <a:srgbClr val="CC66FF"/>
                </a:solidFill>
                <a:latin typeface="Comic Sans MS" pitchFamily="66" charset="0"/>
              </a:rPr>
              <a:t>özkütle</a:t>
            </a:r>
            <a:r>
              <a:rPr lang="tr-TR" sz="2400" b="1" dirty="0">
                <a:latin typeface="Comic Sans MS" pitchFamily="66" charset="0"/>
              </a:rPr>
              <a:t> gibi özellikler </a:t>
            </a:r>
            <a:r>
              <a:rPr lang="tr-TR" sz="2400" b="1" i="1" u="sng" dirty="0">
                <a:latin typeface="Comic Sans MS" pitchFamily="66" charset="0"/>
              </a:rPr>
              <a:t>fiziksel özelliklerdir</a:t>
            </a:r>
            <a:r>
              <a:rPr lang="tr-TR" sz="2400" b="1" dirty="0">
                <a:latin typeface="Comic Sans MS" pitchFamily="66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tr-TR" sz="2400" b="1" dirty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tr-TR" sz="2400" b="1" dirty="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tr-TR" sz="2400" b="1" dirty="0">
                <a:solidFill>
                  <a:srgbClr val="FF0066"/>
                </a:solidFill>
                <a:latin typeface="Comic Sans MS" pitchFamily="66" charset="0"/>
              </a:rPr>
              <a:t>Yanma</a:t>
            </a:r>
            <a:r>
              <a:rPr lang="tr-TR" sz="2400" b="1" dirty="0">
                <a:latin typeface="Comic Sans MS" pitchFamily="66" charset="0"/>
              </a:rPr>
              <a:t>, </a:t>
            </a:r>
            <a:r>
              <a:rPr lang="tr-TR" sz="2400" b="1" dirty="0">
                <a:solidFill>
                  <a:srgbClr val="0000FF"/>
                </a:solidFill>
                <a:latin typeface="Comic Sans MS" pitchFamily="66" charset="0"/>
              </a:rPr>
              <a:t>paslanma</a:t>
            </a:r>
            <a:r>
              <a:rPr lang="tr-TR" sz="2400" b="1" dirty="0">
                <a:latin typeface="Comic Sans MS" pitchFamily="66" charset="0"/>
              </a:rPr>
              <a:t>, </a:t>
            </a:r>
            <a:r>
              <a:rPr lang="tr-TR" sz="2400" b="1" dirty="0">
                <a:solidFill>
                  <a:srgbClr val="FF6600"/>
                </a:solidFill>
                <a:latin typeface="Comic Sans MS" pitchFamily="66" charset="0"/>
              </a:rPr>
              <a:t>çürüme</a:t>
            </a:r>
            <a:r>
              <a:rPr lang="tr-TR" sz="2400" b="1" dirty="0">
                <a:latin typeface="Comic Sans MS" pitchFamily="66" charset="0"/>
              </a:rPr>
              <a:t>, asit ve bazdan etkilenme gibi özellikler ise </a:t>
            </a:r>
            <a:r>
              <a:rPr lang="tr-TR" sz="2400" b="1" i="1" u="sng" dirty="0">
                <a:latin typeface="Comic Sans MS" pitchFamily="66" charset="0"/>
              </a:rPr>
              <a:t>kimyasal özelliklerdir</a:t>
            </a:r>
            <a:r>
              <a:rPr lang="tr-TR" sz="2400" b="1" dirty="0">
                <a:latin typeface="Comic Sans MS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7203572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>
                <a:latin typeface="Verdana" pitchFamily="34" charset="0"/>
              </a:rPr>
              <a:t>Fiziksel ve Kimyasal Değişimlere </a:t>
            </a:r>
            <a:r>
              <a:rPr lang="tr-TR" sz="3200" u="sng">
                <a:latin typeface="Verdana" pitchFamily="34" charset="0"/>
              </a:rPr>
              <a:t>Örnekler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351089" y="1557338"/>
            <a:ext cx="7883525" cy="1008062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200"/>
              <a:t>    Aşağıdaki örnekleri okuyup fiziksel/kimyasal değişim olduğuna karar veriniz. Değişimin </a:t>
            </a:r>
            <a:r>
              <a:rPr lang="tr-TR" sz="2200" b="1" u="sng"/>
              <a:t>sebebini</a:t>
            </a:r>
            <a:r>
              <a:rPr lang="tr-TR" sz="2200"/>
              <a:t> belirtiniz.</a:t>
            </a: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2063751" y="3429001"/>
            <a:ext cx="20161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0000"/>
                </a:solidFill>
              </a:rPr>
              <a:t>Yumurtanın kırılması</a:t>
            </a:r>
          </a:p>
        </p:txBody>
      </p:sp>
      <p:graphicFrame>
        <p:nvGraphicFramePr>
          <p:cNvPr id="67686" name="Group 102"/>
          <p:cNvGraphicFramePr>
            <a:graphicFrameLocks noGrp="1"/>
          </p:cNvGraphicFramePr>
          <p:nvPr>
            <p:ph sz="half" idx="2"/>
          </p:nvPr>
        </p:nvGraphicFramePr>
        <p:xfrm>
          <a:off x="1847851" y="2708276"/>
          <a:ext cx="8531225" cy="3913507"/>
        </p:xfrm>
        <a:graphic>
          <a:graphicData uri="http://schemas.openxmlformats.org/drawingml/2006/table">
            <a:tbl>
              <a:tblPr/>
              <a:tblGrid>
                <a:gridCol w="266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98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Değişim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Verdana" pitchFamily="34" charset="0"/>
                        </a:rPr>
                        <a:t>Fiziksel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</a:rPr>
                        <a:t>Kimyasal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Değişimin Sebebi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5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7689" name="Text Box 105"/>
          <p:cNvSpPr txBox="1">
            <a:spLocks noChangeArrowheads="1"/>
          </p:cNvSpPr>
          <p:nvPr/>
        </p:nvSpPr>
        <p:spPr bwMode="auto">
          <a:xfrm>
            <a:off x="4584700" y="3608389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0000"/>
                </a:solidFill>
              </a:rPr>
              <a:t>Fiziksel</a:t>
            </a:r>
          </a:p>
        </p:txBody>
      </p:sp>
      <p:sp>
        <p:nvSpPr>
          <p:cNvPr id="67690" name="Text Box 106"/>
          <p:cNvSpPr txBox="1">
            <a:spLocks noChangeArrowheads="1"/>
          </p:cNvSpPr>
          <p:nvPr/>
        </p:nvSpPr>
        <p:spPr bwMode="auto">
          <a:xfrm>
            <a:off x="6240463" y="3644901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0000"/>
                </a:solidFill>
              </a:rPr>
              <a:t>     -</a:t>
            </a:r>
          </a:p>
        </p:txBody>
      </p:sp>
      <p:sp>
        <p:nvSpPr>
          <p:cNvPr id="67691" name="Text Box 107"/>
          <p:cNvSpPr txBox="1">
            <a:spLocks noChangeArrowheads="1"/>
          </p:cNvSpPr>
          <p:nvPr/>
        </p:nvSpPr>
        <p:spPr bwMode="auto">
          <a:xfrm>
            <a:off x="7751764" y="3679826"/>
            <a:ext cx="29162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CC0099"/>
                </a:solidFill>
              </a:rPr>
              <a:t>İç yapısı değişmez. </a:t>
            </a:r>
          </a:p>
        </p:txBody>
      </p:sp>
      <p:pic>
        <p:nvPicPr>
          <p:cNvPr id="67692" name="Picture 108" descr="yumurta_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9675" y="3429001"/>
            <a:ext cx="693738" cy="665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695" name="Text Box 111"/>
          <p:cNvSpPr txBox="1">
            <a:spLocks noChangeArrowheads="1"/>
          </p:cNvSpPr>
          <p:nvPr/>
        </p:nvSpPr>
        <p:spPr bwMode="auto">
          <a:xfrm>
            <a:off x="1919289" y="4221164"/>
            <a:ext cx="29162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0000"/>
                </a:solidFill>
              </a:rPr>
              <a:t>Yağmurun yağması</a:t>
            </a:r>
            <a:r>
              <a:rPr lang="tr-TR" sz="2000">
                <a:solidFill>
                  <a:srgbClr val="CC0099"/>
                </a:solidFill>
              </a:rPr>
              <a:t> </a:t>
            </a:r>
          </a:p>
        </p:txBody>
      </p:sp>
      <p:sp>
        <p:nvSpPr>
          <p:cNvPr id="67696" name="Text Box 112"/>
          <p:cNvSpPr txBox="1">
            <a:spLocks noChangeArrowheads="1"/>
          </p:cNvSpPr>
          <p:nvPr/>
        </p:nvSpPr>
        <p:spPr bwMode="auto">
          <a:xfrm>
            <a:off x="4583113" y="4221164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0000"/>
                </a:solidFill>
              </a:rPr>
              <a:t>Fiziksel</a:t>
            </a:r>
          </a:p>
        </p:txBody>
      </p:sp>
      <p:sp>
        <p:nvSpPr>
          <p:cNvPr id="67697" name="Text Box 113"/>
          <p:cNvSpPr txBox="1">
            <a:spLocks noChangeArrowheads="1"/>
          </p:cNvSpPr>
          <p:nvPr/>
        </p:nvSpPr>
        <p:spPr bwMode="auto">
          <a:xfrm>
            <a:off x="6240463" y="4221164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0000"/>
                </a:solidFill>
              </a:rPr>
              <a:t>     -</a:t>
            </a:r>
          </a:p>
        </p:txBody>
      </p:sp>
      <p:sp>
        <p:nvSpPr>
          <p:cNvPr id="67698" name="Text Box 114"/>
          <p:cNvSpPr txBox="1">
            <a:spLocks noChangeArrowheads="1"/>
          </p:cNvSpPr>
          <p:nvPr/>
        </p:nvSpPr>
        <p:spPr bwMode="auto">
          <a:xfrm>
            <a:off x="7751764" y="4292601"/>
            <a:ext cx="29162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CC0099"/>
                </a:solidFill>
              </a:rPr>
              <a:t>Hal değişimi</a:t>
            </a:r>
          </a:p>
        </p:txBody>
      </p:sp>
      <p:sp>
        <p:nvSpPr>
          <p:cNvPr id="67699" name="Text Box 115"/>
          <p:cNvSpPr txBox="1">
            <a:spLocks noChangeArrowheads="1"/>
          </p:cNvSpPr>
          <p:nvPr/>
        </p:nvSpPr>
        <p:spPr bwMode="auto">
          <a:xfrm>
            <a:off x="1774825" y="4941889"/>
            <a:ext cx="29162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0000"/>
                </a:solidFill>
              </a:rPr>
              <a:t>Demirin paslanması</a:t>
            </a:r>
          </a:p>
        </p:txBody>
      </p:sp>
      <p:sp>
        <p:nvSpPr>
          <p:cNvPr id="67700" name="Text Box 116"/>
          <p:cNvSpPr txBox="1">
            <a:spLocks noChangeArrowheads="1"/>
          </p:cNvSpPr>
          <p:nvPr/>
        </p:nvSpPr>
        <p:spPr bwMode="auto">
          <a:xfrm>
            <a:off x="4583113" y="4868864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0000"/>
                </a:solidFill>
              </a:rPr>
              <a:t>     -</a:t>
            </a:r>
          </a:p>
        </p:txBody>
      </p:sp>
      <p:sp>
        <p:nvSpPr>
          <p:cNvPr id="67701" name="Text Box 117"/>
          <p:cNvSpPr txBox="1">
            <a:spLocks noChangeArrowheads="1"/>
          </p:cNvSpPr>
          <p:nvPr/>
        </p:nvSpPr>
        <p:spPr bwMode="auto">
          <a:xfrm>
            <a:off x="6096001" y="4903789"/>
            <a:ext cx="1584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0000"/>
                </a:solidFill>
              </a:rPr>
              <a:t>Kimyasal</a:t>
            </a:r>
          </a:p>
        </p:txBody>
      </p:sp>
      <p:sp>
        <p:nvSpPr>
          <p:cNvPr id="67702" name="Text Box 118"/>
          <p:cNvSpPr txBox="1">
            <a:spLocks noChangeArrowheads="1"/>
          </p:cNvSpPr>
          <p:nvPr/>
        </p:nvSpPr>
        <p:spPr bwMode="auto">
          <a:xfrm>
            <a:off x="7608889" y="4903789"/>
            <a:ext cx="29162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CC0099"/>
                </a:solidFill>
              </a:rPr>
              <a:t>Yeni madde oluşumu</a:t>
            </a:r>
          </a:p>
        </p:txBody>
      </p:sp>
      <p:sp>
        <p:nvSpPr>
          <p:cNvPr id="67703" name="Text Box 119"/>
          <p:cNvSpPr txBox="1">
            <a:spLocks noChangeArrowheads="1"/>
          </p:cNvSpPr>
          <p:nvPr/>
        </p:nvSpPr>
        <p:spPr bwMode="auto">
          <a:xfrm>
            <a:off x="1919289" y="5516564"/>
            <a:ext cx="29162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0000"/>
                </a:solidFill>
              </a:rPr>
              <a:t>Yoğurdun ekşimesi</a:t>
            </a:r>
          </a:p>
        </p:txBody>
      </p:sp>
      <p:sp>
        <p:nvSpPr>
          <p:cNvPr id="67704" name="Text Box 120"/>
          <p:cNvSpPr txBox="1">
            <a:spLocks noChangeArrowheads="1"/>
          </p:cNvSpPr>
          <p:nvPr/>
        </p:nvSpPr>
        <p:spPr bwMode="auto">
          <a:xfrm>
            <a:off x="4583113" y="5516564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0000"/>
                </a:solidFill>
              </a:rPr>
              <a:t>     -</a:t>
            </a:r>
          </a:p>
        </p:txBody>
      </p:sp>
      <p:sp>
        <p:nvSpPr>
          <p:cNvPr id="67706" name="Text Box 122"/>
          <p:cNvSpPr txBox="1">
            <a:spLocks noChangeArrowheads="1"/>
          </p:cNvSpPr>
          <p:nvPr/>
        </p:nvSpPr>
        <p:spPr bwMode="auto">
          <a:xfrm>
            <a:off x="6096001" y="5553076"/>
            <a:ext cx="1584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0000"/>
                </a:solidFill>
              </a:rPr>
              <a:t>Kimyasal</a:t>
            </a:r>
          </a:p>
        </p:txBody>
      </p:sp>
      <p:sp>
        <p:nvSpPr>
          <p:cNvPr id="67707" name="Text Box 123"/>
          <p:cNvSpPr txBox="1">
            <a:spLocks noChangeArrowheads="1"/>
          </p:cNvSpPr>
          <p:nvPr/>
        </p:nvSpPr>
        <p:spPr bwMode="auto">
          <a:xfrm>
            <a:off x="7643814" y="5516564"/>
            <a:ext cx="29162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CC0099"/>
                </a:solidFill>
              </a:rPr>
              <a:t>İç yapısı değişir.</a:t>
            </a:r>
          </a:p>
        </p:txBody>
      </p:sp>
      <p:sp>
        <p:nvSpPr>
          <p:cNvPr id="67708" name="Text Box 124"/>
          <p:cNvSpPr txBox="1">
            <a:spLocks noChangeArrowheads="1"/>
          </p:cNvSpPr>
          <p:nvPr/>
        </p:nvSpPr>
        <p:spPr bwMode="auto">
          <a:xfrm>
            <a:off x="1774825" y="6154739"/>
            <a:ext cx="23764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0000"/>
                </a:solidFill>
              </a:rPr>
              <a:t>Camın kırılması</a:t>
            </a:r>
          </a:p>
        </p:txBody>
      </p:sp>
      <p:sp>
        <p:nvSpPr>
          <p:cNvPr id="67709" name="Text Box 125"/>
          <p:cNvSpPr txBox="1">
            <a:spLocks noChangeArrowheads="1"/>
          </p:cNvSpPr>
          <p:nvPr/>
        </p:nvSpPr>
        <p:spPr bwMode="auto">
          <a:xfrm>
            <a:off x="4583113" y="6092826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0000"/>
                </a:solidFill>
              </a:rPr>
              <a:t>Fiziksel</a:t>
            </a:r>
          </a:p>
        </p:txBody>
      </p:sp>
      <p:sp>
        <p:nvSpPr>
          <p:cNvPr id="67710" name="Text Box 126"/>
          <p:cNvSpPr txBox="1">
            <a:spLocks noChangeArrowheads="1"/>
          </p:cNvSpPr>
          <p:nvPr/>
        </p:nvSpPr>
        <p:spPr bwMode="auto">
          <a:xfrm>
            <a:off x="6240463" y="6165851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0000"/>
                </a:solidFill>
              </a:rPr>
              <a:t>     -</a:t>
            </a:r>
          </a:p>
        </p:txBody>
      </p:sp>
      <p:sp>
        <p:nvSpPr>
          <p:cNvPr id="67711" name="Text Box 127"/>
          <p:cNvSpPr txBox="1">
            <a:spLocks noChangeArrowheads="1"/>
          </p:cNvSpPr>
          <p:nvPr/>
        </p:nvSpPr>
        <p:spPr bwMode="auto">
          <a:xfrm>
            <a:off x="7751763" y="6092826"/>
            <a:ext cx="25209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CC0099"/>
                </a:solidFill>
              </a:rPr>
              <a:t>Şekil değişikliği</a:t>
            </a:r>
          </a:p>
        </p:txBody>
      </p:sp>
      <p:pic>
        <p:nvPicPr>
          <p:cNvPr id="67712" name="Picture 128" descr="paslidemir_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9" y="4797426"/>
            <a:ext cx="542925" cy="57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715" name="Picture 131" descr="Kirik_cam_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439" y="6021389"/>
            <a:ext cx="51752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3829097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67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7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7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67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500"/>
                                        <p:tgtEl>
                                          <p:spTgt spid="676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500"/>
                                        <p:tgtEl>
                                          <p:spTgt spid="676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500"/>
                                        <p:tgtEl>
                                          <p:spTgt spid="67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500"/>
                                        <p:tgtEl>
                                          <p:spTgt spid="676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500"/>
                                        <p:tgtEl>
                                          <p:spTgt spid="676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500"/>
                                        <p:tgtEl>
                                          <p:spTgt spid="676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1" dur="500"/>
                                        <p:tgtEl>
                                          <p:spTgt spid="67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6" dur="500"/>
                                        <p:tgtEl>
                                          <p:spTgt spid="676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7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7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7" dur="500"/>
                                        <p:tgtEl>
                                          <p:spTgt spid="677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2" dur="500"/>
                                        <p:tgtEl>
                                          <p:spTgt spid="677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7" dur="500"/>
                                        <p:tgtEl>
                                          <p:spTgt spid="6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2" dur="500"/>
                                        <p:tgtEl>
                                          <p:spTgt spid="677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7" dur="500"/>
                                        <p:tgtEl>
                                          <p:spTgt spid="677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2" dur="500"/>
                                        <p:tgtEl>
                                          <p:spTgt spid="677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7" dur="500"/>
                                        <p:tgtEl>
                                          <p:spTgt spid="67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2" dur="500"/>
                                        <p:tgtEl>
                                          <p:spTgt spid="677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67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2" dur="500"/>
                                        <p:tgtEl>
                                          <p:spTgt spid="677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7" dur="500"/>
                                        <p:tgtEl>
                                          <p:spTgt spid="677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2" dur="500"/>
                                        <p:tgtEl>
                                          <p:spTgt spid="67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7" grpId="0" build="p"/>
      <p:bldP spid="67589" grpId="0"/>
      <p:bldP spid="67689" grpId="0"/>
      <p:bldP spid="67690" grpId="0"/>
      <p:bldP spid="67691" grpId="0"/>
      <p:bldP spid="67695" grpId="0"/>
      <p:bldP spid="67696" grpId="0"/>
      <p:bldP spid="67697" grpId="0"/>
      <p:bldP spid="67698" grpId="0"/>
      <p:bldP spid="67699" grpId="0"/>
      <p:bldP spid="67700" grpId="0"/>
      <p:bldP spid="67701" grpId="0"/>
      <p:bldP spid="67702" grpId="0"/>
      <p:bldP spid="67703" grpId="0"/>
      <p:bldP spid="67704" grpId="0"/>
      <p:bldP spid="67706" grpId="0"/>
      <p:bldP spid="67707" grpId="0"/>
      <p:bldP spid="67708" grpId="0"/>
      <p:bldP spid="67709" grpId="0"/>
      <p:bldP spid="67710" grpId="0"/>
      <p:bldP spid="677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>
                <a:latin typeface="Verdana" pitchFamily="34" charset="0"/>
              </a:rPr>
              <a:t>Fiziksel ve Kimyasal Değişimler Arasındaki Farklar </a:t>
            </a:r>
          </a:p>
        </p:txBody>
      </p:sp>
      <p:graphicFrame>
        <p:nvGraphicFramePr>
          <p:cNvPr id="73767" name="Group 39"/>
          <p:cNvGraphicFramePr>
            <a:graphicFrameLocks noGrp="1"/>
          </p:cNvGraphicFramePr>
          <p:nvPr>
            <p:ph idx="1"/>
          </p:nvPr>
        </p:nvGraphicFramePr>
        <p:xfrm>
          <a:off x="2279651" y="1628776"/>
          <a:ext cx="7961313" cy="3581083"/>
        </p:xfrm>
        <a:graphic>
          <a:graphicData uri="http://schemas.openxmlformats.org/drawingml/2006/table">
            <a:tbl>
              <a:tblPr/>
              <a:tblGrid>
                <a:gridCol w="3981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98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Fiziksel Değişim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Kimyasal Değişim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3768" name="Text Box 40"/>
          <p:cNvSpPr txBox="1">
            <a:spLocks noChangeArrowheads="1"/>
          </p:cNvSpPr>
          <p:nvPr/>
        </p:nvSpPr>
        <p:spPr bwMode="auto">
          <a:xfrm>
            <a:off x="2495551" y="2636839"/>
            <a:ext cx="3529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9999"/>
                </a:solidFill>
              </a:rPr>
              <a:t>Geri dönüşümü kolaydır.</a:t>
            </a:r>
          </a:p>
        </p:txBody>
      </p:sp>
      <p:sp>
        <p:nvSpPr>
          <p:cNvPr id="73769" name="Text Box 41"/>
          <p:cNvSpPr txBox="1">
            <a:spLocks noChangeArrowheads="1"/>
          </p:cNvSpPr>
          <p:nvPr/>
        </p:nvSpPr>
        <p:spPr bwMode="auto">
          <a:xfrm>
            <a:off x="6311901" y="2708276"/>
            <a:ext cx="3529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FF0066"/>
                </a:solidFill>
              </a:rPr>
              <a:t>Geri dönüşümü zordur.</a:t>
            </a:r>
          </a:p>
        </p:txBody>
      </p:sp>
      <p:sp>
        <p:nvSpPr>
          <p:cNvPr id="73770" name="Text Box 42"/>
          <p:cNvSpPr txBox="1">
            <a:spLocks noChangeArrowheads="1"/>
          </p:cNvSpPr>
          <p:nvPr/>
        </p:nvSpPr>
        <p:spPr bwMode="auto">
          <a:xfrm>
            <a:off x="2566988" y="3429000"/>
            <a:ext cx="35290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9999"/>
                </a:solidFill>
              </a:rPr>
              <a:t>Maddenin iç yapısı değişmez.</a:t>
            </a:r>
          </a:p>
        </p:txBody>
      </p:sp>
      <p:sp>
        <p:nvSpPr>
          <p:cNvPr id="73771" name="Text Box 43"/>
          <p:cNvSpPr txBox="1">
            <a:spLocks noChangeArrowheads="1"/>
          </p:cNvSpPr>
          <p:nvPr/>
        </p:nvSpPr>
        <p:spPr bwMode="auto">
          <a:xfrm>
            <a:off x="6456363" y="3500438"/>
            <a:ext cx="35290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FF0066"/>
                </a:solidFill>
              </a:rPr>
              <a:t>Maddenin iç yapısı değişir.</a:t>
            </a:r>
          </a:p>
        </p:txBody>
      </p:sp>
      <p:sp>
        <p:nvSpPr>
          <p:cNvPr id="73772" name="Text Box 44"/>
          <p:cNvSpPr txBox="1">
            <a:spLocks noChangeArrowheads="1"/>
          </p:cNvSpPr>
          <p:nvPr/>
        </p:nvSpPr>
        <p:spPr bwMode="auto">
          <a:xfrm>
            <a:off x="2424114" y="4365626"/>
            <a:ext cx="3887787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9999"/>
                </a:solidFill>
              </a:rPr>
              <a:t>Değişim sonunda yeni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009999"/>
                </a:solidFill>
              </a:rPr>
              <a:t>madde oluşumu gözlenmez.</a:t>
            </a:r>
          </a:p>
        </p:txBody>
      </p:sp>
      <p:sp>
        <p:nvSpPr>
          <p:cNvPr id="73773" name="Text Box 45"/>
          <p:cNvSpPr txBox="1">
            <a:spLocks noChangeArrowheads="1"/>
          </p:cNvSpPr>
          <p:nvPr/>
        </p:nvSpPr>
        <p:spPr bwMode="auto">
          <a:xfrm>
            <a:off x="6240464" y="4365626"/>
            <a:ext cx="3887787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FF0066"/>
                </a:solidFill>
              </a:rPr>
              <a:t>Değişim sonunda yeni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>
                <a:solidFill>
                  <a:srgbClr val="FF0066"/>
                </a:solidFill>
              </a:rPr>
              <a:t>madde oluşumu gözlenir.</a:t>
            </a:r>
          </a:p>
        </p:txBody>
      </p:sp>
    </p:spTree>
    <p:extLst>
      <p:ext uri="{BB962C8B-B14F-4D97-AF65-F5344CB8AC3E}">
        <p14:creationId xmlns:p14="http://schemas.microsoft.com/office/powerpoint/2010/main" val="1073202066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37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3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3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3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3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3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3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3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3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70" decel="100000"/>
                                        <p:tgtEl>
                                          <p:spTgt spid="737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770" decel="100000"/>
                                        <p:tgtEl>
                                          <p:spTgt spid="7377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737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737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73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3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7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7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7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7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68" grpId="0"/>
      <p:bldP spid="73769" grpId="0"/>
      <p:bldP spid="73770" grpId="0"/>
      <p:bldP spid="73771" grpId="0"/>
      <p:bldP spid="73772" grpId="0"/>
      <p:bldP spid="737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08214" y="4098925"/>
            <a:ext cx="7634287" cy="1346200"/>
          </a:xfrm>
        </p:spPr>
        <p:txBody>
          <a:bodyPr/>
          <a:lstStyle/>
          <a:p>
            <a:pPr algn="l"/>
            <a:r>
              <a:rPr lang="tr-TR" sz="3600">
                <a:latin typeface="Verdana" pitchFamily="34" charset="0"/>
              </a:rPr>
              <a:t>Maddelerin </a:t>
            </a:r>
            <a:r>
              <a:rPr lang="tr-TR" sz="3600" b="1" u="sng">
                <a:latin typeface="Verdana" pitchFamily="34" charset="0"/>
              </a:rPr>
              <a:t>Yapılarına</a:t>
            </a:r>
            <a:r>
              <a:rPr lang="tr-TR" sz="3600">
                <a:latin typeface="Verdana" pitchFamily="34" charset="0"/>
              </a:rPr>
              <a:t> göre Sınıflandırılması</a:t>
            </a:r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tr-TR"/>
              <a:t>A) MADDELERİN SINIFLANDIRILMASI</a:t>
            </a:r>
          </a:p>
        </p:txBody>
      </p:sp>
    </p:spTree>
    <p:extLst>
      <p:ext uri="{BB962C8B-B14F-4D97-AF65-F5344CB8AC3E}">
        <p14:creationId xmlns:p14="http://schemas.microsoft.com/office/powerpoint/2010/main" val="2795758591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build="p"/>
      <p:bldP spid="727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/>
          </p:nvPr>
        </p:nvGraphicFramePr>
        <p:xfrm>
          <a:off x="2100263" y="932518"/>
          <a:ext cx="7848600" cy="2016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75794" name="Line 18"/>
          <p:cNvSpPr>
            <a:spLocks noChangeShapeType="1"/>
          </p:cNvSpPr>
          <p:nvPr/>
        </p:nvSpPr>
        <p:spPr bwMode="auto">
          <a:xfrm>
            <a:off x="3113074" y="2916238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75796" name="Line 20"/>
          <p:cNvSpPr>
            <a:spLocks noChangeShapeType="1"/>
          </p:cNvSpPr>
          <p:nvPr/>
        </p:nvSpPr>
        <p:spPr bwMode="auto">
          <a:xfrm>
            <a:off x="4556207" y="2906713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75797" name="Text Box 21"/>
          <p:cNvSpPr txBox="1">
            <a:spLocks noChangeArrowheads="1"/>
          </p:cNvSpPr>
          <p:nvPr/>
        </p:nvSpPr>
        <p:spPr bwMode="auto">
          <a:xfrm>
            <a:off x="2165611" y="3647282"/>
            <a:ext cx="19446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006699"/>
                </a:solidFill>
              </a:rPr>
              <a:t>Elementler </a:t>
            </a:r>
          </a:p>
        </p:txBody>
      </p:sp>
      <p:sp>
        <p:nvSpPr>
          <p:cNvPr id="75798" name="Text Box 22"/>
          <p:cNvSpPr txBox="1">
            <a:spLocks noChangeArrowheads="1"/>
          </p:cNvSpPr>
          <p:nvPr/>
        </p:nvSpPr>
        <p:spPr bwMode="auto">
          <a:xfrm>
            <a:off x="4268873" y="3688048"/>
            <a:ext cx="19446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006699"/>
                </a:solidFill>
              </a:rPr>
              <a:t>Bileşikler</a:t>
            </a:r>
          </a:p>
        </p:txBody>
      </p:sp>
      <p:sp>
        <p:nvSpPr>
          <p:cNvPr id="75799" name="Line 23"/>
          <p:cNvSpPr>
            <a:spLocks noChangeShapeType="1"/>
          </p:cNvSpPr>
          <p:nvPr/>
        </p:nvSpPr>
        <p:spPr bwMode="auto">
          <a:xfrm>
            <a:off x="2351088" y="4724400"/>
            <a:ext cx="0" cy="14398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75800" name="Line 24"/>
          <p:cNvSpPr>
            <a:spLocks noChangeShapeType="1"/>
          </p:cNvSpPr>
          <p:nvPr/>
        </p:nvSpPr>
        <p:spPr bwMode="auto">
          <a:xfrm>
            <a:off x="2351089" y="4733475"/>
            <a:ext cx="504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75801" name="Line 25"/>
          <p:cNvSpPr>
            <a:spLocks noChangeShapeType="1"/>
          </p:cNvSpPr>
          <p:nvPr/>
        </p:nvSpPr>
        <p:spPr bwMode="auto">
          <a:xfrm>
            <a:off x="2351088" y="5464448"/>
            <a:ext cx="504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75802" name="Line 26"/>
          <p:cNvSpPr>
            <a:spLocks noChangeShapeType="1"/>
          </p:cNvSpPr>
          <p:nvPr/>
        </p:nvSpPr>
        <p:spPr bwMode="auto">
          <a:xfrm>
            <a:off x="2351089" y="6164262"/>
            <a:ext cx="504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75803" name="Text Box 27"/>
          <p:cNvSpPr txBox="1">
            <a:spLocks noChangeArrowheads="1"/>
          </p:cNvSpPr>
          <p:nvPr/>
        </p:nvSpPr>
        <p:spPr bwMode="auto">
          <a:xfrm>
            <a:off x="2829007" y="4541044"/>
            <a:ext cx="172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b="1" dirty="0">
                <a:solidFill>
                  <a:srgbClr val="CC0099"/>
                </a:solidFill>
              </a:rPr>
              <a:t>Metaller</a:t>
            </a:r>
          </a:p>
        </p:txBody>
      </p:sp>
      <p:sp>
        <p:nvSpPr>
          <p:cNvPr id="75804" name="Text Box 28"/>
          <p:cNvSpPr txBox="1">
            <a:spLocks noChangeArrowheads="1"/>
          </p:cNvSpPr>
          <p:nvPr/>
        </p:nvSpPr>
        <p:spPr bwMode="auto">
          <a:xfrm>
            <a:off x="2855912" y="5260975"/>
            <a:ext cx="172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b="1" dirty="0">
                <a:solidFill>
                  <a:srgbClr val="CC0099"/>
                </a:solidFill>
              </a:rPr>
              <a:t>Ametaller</a:t>
            </a:r>
          </a:p>
        </p:txBody>
      </p:sp>
      <p:sp>
        <p:nvSpPr>
          <p:cNvPr id="75805" name="Text Box 29"/>
          <p:cNvSpPr txBox="1">
            <a:spLocks noChangeArrowheads="1"/>
          </p:cNvSpPr>
          <p:nvPr/>
        </p:nvSpPr>
        <p:spPr bwMode="auto">
          <a:xfrm>
            <a:off x="2855912" y="5980906"/>
            <a:ext cx="172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b="1" dirty="0">
                <a:solidFill>
                  <a:srgbClr val="CC0099"/>
                </a:solidFill>
              </a:rPr>
              <a:t>Soy gazlar</a:t>
            </a:r>
          </a:p>
        </p:txBody>
      </p:sp>
      <p:sp>
        <p:nvSpPr>
          <p:cNvPr id="75806" name="Line 30"/>
          <p:cNvSpPr>
            <a:spLocks noChangeShapeType="1"/>
          </p:cNvSpPr>
          <p:nvPr/>
        </p:nvSpPr>
        <p:spPr bwMode="auto">
          <a:xfrm>
            <a:off x="6923881" y="2855119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75807" name="Line 31"/>
          <p:cNvSpPr>
            <a:spLocks noChangeShapeType="1"/>
          </p:cNvSpPr>
          <p:nvPr/>
        </p:nvSpPr>
        <p:spPr bwMode="auto">
          <a:xfrm>
            <a:off x="8550039" y="2855119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75808" name="Text Box 32"/>
          <p:cNvSpPr txBox="1">
            <a:spLocks noChangeArrowheads="1"/>
          </p:cNvSpPr>
          <p:nvPr/>
        </p:nvSpPr>
        <p:spPr bwMode="auto">
          <a:xfrm>
            <a:off x="6207059" y="3509227"/>
            <a:ext cx="19446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006699"/>
                </a:solidFill>
              </a:rPr>
              <a:t>Homojen Karışımlar  </a:t>
            </a:r>
          </a:p>
        </p:txBody>
      </p:sp>
      <p:sp>
        <p:nvSpPr>
          <p:cNvPr id="75809" name="Text Box 33"/>
          <p:cNvSpPr txBox="1">
            <a:spLocks noChangeArrowheads="1"/>
          </p:cNvSpPr>
          <p:nvPr/>
        </p:nvSpPr>
        <p:spPr bwMode="auto">
          <a:xfrm>
            <a:off x="8493838" y="3535647"/>
            <a:ext cx="19446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006699"/>
                </a:solidFill>
              </a:rPr>
              <a:t>Heterojen Karışımlar</a:t>
            </a:r>
          </a:p>
        </p:txBody>
      </p:sp>
      <p:sp>
        <p:nvSpPr>
          <p:cNvPr id="75810" name="Line 34"/>
          <p:cNvSpPr>
            <a:spLocks noChangeShapeType="1"/>
          </p:cNvSpPr>
          <p:nvPr/>
        </p:nvSpPr>
        <p:spPr bwMode="auto">
          <a:xfrm>
            <a:off x="6777251" y="4222111"/>
            <a:ext cx="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75811" name="Text Box 35"/>
          <p:cNvSpPr txBox="1">
            <a:spLocks noChangeArrowheads="1"/>
          </p:cNvSpPr>
          <p:nvPr/>
        </p:nvSpPr>
        <p:spPr bwMode="auto">
          <a:xfrm>
            <a:off x="6060281" y="5097736"/>
            <a:ext cx="172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b="1" dirty="0">
                <a:solidFill>
                  <a:srgbClr val="CC0099"/>
                </a:solidFill>
              </a:rPr>
              <a:t>Çözeltiler</a:t>
            </a:r>
          </a:p>
        </p:txBody>
      </p:sp>
      <p:sp>
        <p:nvSpPr>
          <p:cNvPr id="75812" name="Line 36"/>
          <p:cNvSpPr>
            <a:spLocks noChangeShapeType="1"/>
          </p:cNvSpPr>
          <p:nvPr/>
        </p:nvSpPr>
        <p:spPr bwMode="auto">
          <a:xfrm>
            <a:off x="8488458" y="4713026"/>
            <a:ext cx="0" cy="14398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75813" name="Line 37"/>
          <p:cNvSpPr>
            <a:spLocks noChangeShapeType="1"/>
          </p:cNvSpPr>
          <p:nvPr/>
        </p:nvSpPr>
        <p:spPr bwMode="auto">
          <a:xfrm>
            <a:off x="8448937" y="4733475"/>
            <a:ext cx="504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75814" name="Line 38"/>
          <p:cNvSpPr>
            <a:spLocks noChangeShapeType="1"/>
          </p:cNvSpPr>
          <p:nvPr/>
        </p:nvSpPr>
        <p:spPr bwMode="auto">
          <a:xfrm>
            <a:off x="8517176" y="5432957"/>
            <a:ext cx="504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75815" name="Line 39"/>
          <p:cNvSpPr>
            <a:spLocks noChangeShapeType="1"/>
          </p:cNvSpPr>
          <p:nvPr/>
        </p:nvSpPr>
        <p:spPr bwMode="auto">
          <a:xfrm>
            <a:off x="8448937" y="6152888"/>
            <a:ext cx="504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6699"/>
              </a:solidFill>
              <a:latin typeface="Comic Sans MS" pitchFamily="66" charset="0"/>
            </a:endParaRPr>
          </a:p>
        </p:txBody>
      </p:sp>
      <p:sp>
        <p:nvSpPr>
          <p:cNvPr id="75816" name="Text Box 40"/>
          <p:cNvSpPr txBox="1">
            <a:spLocks noChangeArrowheads="1"/>
          </p:cNvSpPr>
          <p:nvPr/>
        </p:nvSpPr>
        <p:spPr bwMode="auto">
          <a:xfrm>
            <a:off x="8948294" y="4529670"/>
            <a:ext cx="183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b="1" dirty="0">
                <a:solidFill>
                  <a:srgbClr val="CC0099"/>
                </a:solidFill>
              </a:rPr>
              <a:t>Süspansiyon</a:t>
            </a:r>
          </a:p>
        </p:txBody>
      </p:sp>
      <p:sp>
        <p:nvSpPr>
          <p:cNvPr id="75817" name="Text Box 41"/>
          <p:cNvSpPr txBox="1">
            <a:spLocks noChangeArrowheads="1"/>
          </p:cNvSpPr>
          <p:nvPr/>
        </p:nvSpPr>
        <p:spPr bwMode="auto">
          <a:xfrm>
            <a:off x="8964709" y="5260976"/>
            <a:ext cx="183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b="1" dirty="0">
                <a:solidFill>
                  <a:srgbClr val="CC0099"/>
                </a:solidFill>
              </a:rPr>
              <a:t>Emülsiyon</a:t>
            </a:r>
          </a:p>
        </p:txBody>
      </p:sp>
      <p:sp>
        <p:nvSpPr>
          <p:cNvPr id="75818" name="Text Box 42"/>
          <p:cNvSpPr txBox="1">
            <a:spLocks noChangeArrowheads="1"/>
          </p:cNvSpPr>
          <p:nvPr/>
        </p:nvSpPr>
        <p:spPr bwMode="auto">
          <a:xfrm>
            <a:off x="8959330" y="5980906"/>
            <a:ext cx="183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b="1" dirty="0" err="1">
                <a:solidFill>
                  <a:srgbClr val="CC0099"/>
                </a:solidFill>
              </a:rPr>
              <a:t>Aerosol</a:t>
            </a:r>
            <a:endParaRPr lang="tr-TR" b="1" dirty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900999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757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757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5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5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75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75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75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758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758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758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80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80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80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80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1" dur="500"/>
                                        <p:tgtEl>
                                          <p:spTgt spid="758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6" dur="500"/>
                                        <p:tgtEl>
                                          <p:spTgt spid="758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8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8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9" dur="500"/>
                                        <p:tgtEl>
                                          <p:spTgt spid="758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8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8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75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5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4" dur="1000"/>
                                        <p:tgtEl>
                                          <p:spTgt spid="75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75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75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1" dur="1000"/>
                                        <p:tgtEl>
                                          <p:spTgt spid="75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75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75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1000"/>
                                        <p:tgtEl>
                                          <p:spTgt spid="75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3" dur="500"/>
                                        <p:tgtEl>
                                          <p:spTgt spid="758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8" dur="500"/>
                                        <p:tgtEl>
                                          <p:spTgt spid="758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3" dur="500"/>
                                        <p:tgtEl>
                                          <p:spTgt spid="758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75794" grpId="0" animBg="1"/>
      <p:bldP spid="75796" grpId="0" animBg="1"/>
      <p:bldP spid="75797" grpId="0"/>
      <p:bldP spid="75798" grpId="0"/>
      <p:bldP spid="75799" grpId="0" animBg="1"/>
      <p:bldP spid="75800" grpId="0" animBg="1"/>
      <p:bldP spid="75801" grpId="0" animBg="1"/>
      <p:bldP spid="75802" grpId="0" animBg="1"/>
      <p:bldP spid="75803" grpId="0"/>
      <p:bldP spid="75804" grpId="0"/>
      <p:bldP spid="75805" grpId="0"/>
      <p:bldP spid="75806" grpId="0" animBg="1"/>
      <p:bldP spid="75807" grpId="0" animBg="1"/>
      <p:bldP spid="75808" grpId="0"/>
      <p:bldP spid="75809" grpId="0"/>
      <p:bldP spid="75810" grpId="0" animBg="1"/>
      <p:bldP spid="75811" grpId="0"/>
      <p:bldP spid="75812" grpId="0" animBg="1"/>
      <p:bldP spid="75813" grpId="0" animBg="1"/>
      <p:bldP spid="75814" grpId="0" animBg="1"/>
      <p:bldP spid="75815" grpId="0" animBg="1"/>
      <p:bldP spid="75816" grpId="0"/>
      <p:bldP spid="75817" grpId="0"/>
      <p:bldP spid="758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3" name="Text Box 33"/>
          <p:cNvSpPr txBox="1">
            <a:spLocks noChangeArrowheads="1"/>
          </p:cNvSpPr>
          <p:nvPr/>
        </p:nvSpPr>
        <p:spPr bwMode="auto">
          <a:xfrm>
            <a:off x="3000375" y="620713"/>
            <a:ext cx="5976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CC0099"/>
                </a:solidFill>
              </a:rPr>
              <a:t>ELEMENTLER ve ÖZELLİKLERİ</a:t>
            </a:r>
          </a:p>
        </p:txBody>
      </p:sp>
      <p:sp>
        <p:nvSpPr>
          <p:cNvPr id="81954" name="Text Box 34"/>
          <p:cNvSpPr txBox="1">
            <a:spLocks noChangeArrowheads="1"/>
          </p:cNvSpPr>
          <p:nvPr/>
        </p:nvSpPr>
        <p:spPr bwMode="auto">
          <a:xfrm>
            <a:off x="2495551" y="1557339"/>
            <a:ext cx="7345363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 ............. cins atomlardan oluşan ve herhangi bir yöntemle başka maddelere ayrıştırılamayan maddelere </a:t>
            </a:r>
            <a:r>
              <a:rPr lang="tr-TR" sz="2200" b="1">
                <a:solidFill>
                  <a:srgbClr val="006699"/>
                </a:solidFill>
              </a:rPr>
              <a:t>element</a:t>
            </a:r>
            <a:r>
              <a:rPr lang="tr-TR" sz="2200">
                <a:solidFill>
                  <a:srgbClr val="006699"/>
                </a:solidFill>
              </a:rPr>
              <a:t> denir.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 Saf maddelerdir.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 .................. ile  gösterilir.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 En küçük yapı taşı, .................. 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 Erime ve kaynama noktaları ................... 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 Fiziksel yada kimyasal yöntemlerle daha basit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>
                <a:solidFill>
                  <a:srgbClr val="006699"/>
                </a:solidFill>
              </a:rPr>
              <a:t>   maddelere ayrıştırılamazlar.</a:t>
            </a:r>
          </a:p>
        </p:txBody>
      </p:sp>
      <p:sp>
        <p:nvSpPr>
          <p:cNvPr id="81955" name="Text Box 35"/>
          <p:cNvSpPr txBox="1">
            <a:spLocks noChangeArrowheads="1"/>
          </p:cNvSpPr>
          <p:nvPr/>
        </p:nvSpPr>
        <p:spPr bwMode="auto">
          <a:xfrm>
            <a:off x="2927350" y="1484314"/>
            <a:ext cx="14414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Aynı</a:t>
            </a:r>
          </a:p>
        </p:txBody>
      </p:sp>
      <p:sp>
        <p:nvSpPr>
          <p:cNvPr id="81956" name="Text Box 36"/>
          <p:cNvSpPr txBox="1">
            <a:spLocks noChangeArrowheads="1"/>
          </p:cNvSpPr>
          <p:nvPr/>
        </p:nvSpPr>
        <p:spPr bwMode="auto">
          <a:xfrm>
            <a:off x="2927350" y="3141664"/>
            <a:ext cx="18732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Semboller</a:t>
            </a:r>
          </a:p>
        </p:txBody>
      </p:sp>
      <p:sp>
        <p:nvSpPr>
          <p:cNvPr id="81957" name="Text Box 37"/>
          <p:cNvSpPr txBox="1">
            <a:spLocks noChangeArrowheads="1"/>
          </p:cNvSpPr>
          <p:nvPr/>
        </p:nvSpPr>
        <p:spPr bwMode="auto">
          <a:xfrm>
            <a:off x="5591175" y="3716339"/>
            <a:ext cx="18732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  atomdur.</a:t>
            </a:r>
          </a:p>
        </p:txBody>
      </p:sp>
      <p:sp>
        <p:nvSpPr>
          <p:cNvPr id="81958" name="Text Box 38"/>
          <p:cNvSpPr txBox="1">
            <a:spLocks noChangeArrowheads="1"/>
          </p:cNvSpPr>
          <p:nvPr/>
        </p:nvSpPr>
        <p:spPr bwMode="auto">
          <a:xfrm>
            <a:off x="7104063" y="4221164"/>
            <a:ext cx="18732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  sabittir.</a:t>
            </a:r>
          </a:p>
        </p:txBody>
      </p:sp>
    </p:spTree>
    <p:extLst>
      <p:ext uri="{BB962C8B-B14F-4D97-AF65-F5344CB8AC3E}">
        <p14:creationId xmlns:p14="http://schemas.microsoft.com/office/powerpoint/2010/main" val="569028578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1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1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3" grpId="0"/>
      <p:bldP spid="81955" grpId="0"/>
      <p:bldP spid="81956" grpId="0"/>
      <p:bldP spid="81957" grpId="0"/>
      <p:bldP spid="819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2"/>
          <p:cNvSpPr txBox="1">
            <a:spLocks noChangeArrowheads="1"/>
          </p:cNvSpPr>
          <p:nvPr/>
        </p:nvSpPr>
        <p:spPr bwMode="auto">
          <a:xfrm>
            <a:off x="3143250" y="404813"/>
            <a:ext cx="5976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CC0099"/>
                </a:solidFill>
              </a:rPr>
              <a:t>BİLEŞİKLER ve ÖZELLİKLERİ</a:t>
            </a:r>
          </a:p>
        </p:txBody>
      </p:sp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2495551" y="1125539"/>
            <a:ext cx="7345363" cy="4324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 ............. cins atomlardan oluşan kimyasal yöntemlerle kendini oluşturan maddelere ayrıştırılabilen maddelere </a:t>
            </a:r>
            <a:r>
              <a:rPr lang="tr-TR" sz="2200" b="1">
                <a:solidFill>
                  <a:srgbClr val="006699"/>
                </a:solidFill>
              </a:rPr>
              <a:t>bileşik </a:t>
            </a:r>
            <a:r>
              <a:rPr lang="tr-TR" sz="2200">
                <a:solidFill>
                  <a:srgbClr val="006699"/>
                </a:solidFill>
              </a:rPr>
              <a:t>denir.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 Saf maddelerdir.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 .................. ile  gösterilir.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 En küçük yapı taşı, .................. 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 Erime ve kaynama noktaları ................... 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Kimyasal yöntemlerle daha basit maddelere ayrıştırılabilirler.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Bileşiği oluşturan maddeler, ........... oranlarda birleşirler.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Bileşenlerinin özelliğini ........................... .</a:t>
            </a: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2927350" y="981075"/>
            <a:ext cx="14414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Farklı</a:t>
            </a: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2927350" y="2708275"/>
            <a:ext cx="1873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Formüller</a:t>
            </a:r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5519739" y="3284539"/>
            <a:ext cx="259238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  moleküldür.</a:t>
            </a: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7032625" y="3716339"/>
            <a:ext cx="18732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  sabittir.</a:t>
            </a:r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6672263" y="5084764"/>
            <a:ext cx="18732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  belli</a:t>
            </a:r>
          </a:p>
        </p:txBody>
      </p:sp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6456363" y="5876925"/>
            <a:ext cx="251936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  taşımazlar.</a:t>
            </a:r>
          </a:p>
        </p:txBody>
      </p:sp>
    </p:spTree>
    <p:extLst>
      <p:ext uri="{BB962C8B-B14F-4D97-AF65-F5344CB8AC3E}">
        <p14:creationId xmlns:p14="http://schemas.microsoft.com/office/powerpoint/2010/main" val="4207994337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  <p:bldP spid="82948" grpId="0"/>
      <p:bldP spid="82949" grpId="0"/>
      <p:bldP spid="82950" grpId="0"/>
      <p:bldP spid="82951" grpId="0"/>
      <p:bldP spid="82952" grpId="0"/>
      <p:bldP spid="829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3143250" y="404813"/>
            <a:ext cx="5976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400" b="1">
                <a:solidFill>
                  <a:srgbClr val="CC0099"/>
                </a:solidFill>
              </a:rPr>
              <a:t>KARIŞIMLAR ve ÖZELLİKLERİ</a:t>
            </a:r>
          </a:p>
        </p:txBody>
      </p:sp>
      <p:sp>
        <p:nvSpPr>
          <p:cNvPr id="83971" name="Text Box 3"/>
          <p:cNvSpPr txBox="1">
            <a:spLocks noChangeArrowheads="1"/>
          </p:cNvSpPr>
          <p:nvPr/>
        </p:nvSpPr>
        <p:spPr bwMode="auto">
          <a:xfrm>
            <a:off x="1992313" y="908050"/>
            <a:ext cx="8280400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Birden fazla maddenin özelliklerini kaybetmeden oluşturdukları saf olmayan maddelere  ................. denir.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Saf olmayan maddelerdir.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 .............  veya .................... ile  gösterilmezler.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 .............. veya ................ olabilirler.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 Tanecikleri; farklı cins ................ veya ...................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 .............. yöntemlerle, kendilerini oluşturan maddelere ayrılabilirler.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Karışımı oluşturan maddeler, ......... oranda karışabilir.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Karışımı oluşturan maddeler; özelliklerini ....................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r>
              <a:rPr lang="tr-TR" sz="2200">
                <a:solidFill>
                  <a:srgbClr val="006699"/>
                </a:solidFill>
              </a:rPr>
              <a:t>Erime ve kaynama noktaları ………… değildir.</a:t>
            </a: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7608889" y="1196975"/>
            <a:ext cx="22320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karışımlar</a:t>
            </a: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2351088" y="2492375"/>
            <a:ext cx="1873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Sembol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4583114" y="2997200"/>
            <a:ext cx="259238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heterojen</a:t>
            </a:r>
          </a:p>
        </p:txBody>
      </p:sp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5591175" y="3505200"/>
            <a:ext cx="1873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  atom</a:t>
            </a:r>
          </a:p>
        </p:txBody>
      </p:sp>
      <p:sp>
        <p:nvSpPr>
          <p:cNvPr id="83976" name="Text Box 8"/>
          <p:cNvSpPr txBox="1">
            <a:spLocks noChangeArrowheads="1"/>
          </p:cNvSpPr>
          <p:nvPr/>
        </p:nvSpPr>
        <p:spPr bwMode="auto">
          <a:xfrm>
            <a:off x="6311900" y="4873625"/>
            <a:ext cx="1873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  her</a:t>
            </a:r>
          </a:p>
        </p:txBody>
      </p:sp>
      <p:sp>
        <p:nvSpPr>
          <p:cNvPr id="83977" name="Text Box 9"/>
          <p:cNvSpPr txBox="1">
            <a:spLocks noChangeArrowheads="1"/>
          </p:cNvSpPr>
          <p:nvPr/>
        </p:nvSpPr>
        <p:spPr bwMode="auto">
          <a:xfrm>
            <a:off x="7751764" y="5307014"/>
            <a:ext cx="27717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  kaybetmezler.</a:t>
            </a:r>
          </a:p>
        </p:txBody>
      </p:sp>
      <p:sp>
        <p:nvSpPr>
          <p:cNvPr id="83978" name="Text Box 10"/>
          <p:cNvSpPr txBox="1">
            <a:spLocks noChangeArrowheads="1"/>
          </p:cNvSpPr>
          <p:nvPr/>
        </p:nvSpPr>
        <p:spPr bwMode="auto">
          <a:xfrm>
            <a:off x="4870450" y="2492375"/>
            <a:ext cx="1873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Formüller</a:t>
            </a:r>
          </a:p>
        </p:txBody>
      </p:sp>
      <p:sp>
        <p:nvSpPr>
          <p:cNvPr id="83979" name="Text Box 11"/>
          <p:cNvSpPr txBox="1">
            <a:spLocks noChangeArrowheads="1"/>
          </p:cNvSpPr>
          <p:nvPr/>
        </p:nvSpPr>
        <p:spPr bwMode="auto">
          <a:xfrm>
            <a:off x="2063751" y="2997200"/>
            <a:ext cx="20161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  Homojen</a:t>
            </a:r>
          </a:p>
        </p:txBody>
      </p:sp>
      <p:sp>
        <p:nvSpPr>
          <p:cNvPr id="83980" name="Text Box 12"/>
          <p:cNvSpPr txBox="1">
            <a:spLocks noChangeArrowheads="1"/>
          </p:cNvSpPr>
          <p:nvPr/>
        </p:nvSpPr>
        <p:spPr bwMode="auto">
          <a:xfrm>
            <a:off x="7896226" y="3506789"/>
            <a:ext cx="244792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moleküllerdir.</a:t>
            </a:r>
          </a:p>
        </p:txBody>
      </p:sp>
      <p:sp>
        <p:nvSpPr>
          <p:cNvPr id="83981" name="Text Box 13"/>
          <p:cNvSpPr txBox="1">
            <a:spLocks noChangeArrowheads="1"/>
          </p:cNvSpPr>
          <p:nvPr/>
        </p:nvSpPr>
        <p:spPr bwMode="auto">
          <a:xfrm>
            <a:off x="2351089" y="4010025"/>
            <a:ext cx="151288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Fiziksel</a:t>
            </a:r>
          </a:p>
        </p:txBody>
      </p:sp>
      <p:sp>
        <p:nvSpPr>
          <p:cNvPr id="83982" name="Text Box 14"/>
          <p:cNvSpPr txBox="1">
            <a:spLocks noChangeArrowheads="1"/>
          </p:cNvSpPr>
          <p:nvPr/>
        </p:nvSpPr>
        <p:spPr bwMode="auto">
          <a:xfrm>
            <a:off x="6024563" y="5856289"/>
            <a:ext cx="122396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sz="2200" b="1">
                <a:solidFill>
                  <a:srgbClr val="CC0099"/>
                </a:solidFill>
              </a:rPr>
              <a:t>  sabit</a:t>
            </a:r>
          </a:p>
        </p:txBody>
      </p:sp>
    </p:spTree>
    <p:extLst>
      <p:ext uri="{BB962C8B-B14F-4D97-AF65-F5344CB8AC3E}">
        <p14:creationId xmlns:p14="http://schemas.microsoft.com/office/powerpoint/2010/main" val="4231682435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3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3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3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3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3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3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3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3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3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3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3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3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3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39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39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3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3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83971" grpId="0"/>
      <p:bldP spid="83972" grpId="0"/>
      <p:bldP spid="83973" grpId="0"/>
      <p:bldP spid="83974" grpId="0"/>
      <p:bldP spid="83975" grpId="0"/>
      <p:bldP spid="83976" grpId="0"/>
      <p:bldP spid="83977" grpId="0"/>
      <p:bldP spid="83978" grpId="0"/>
      <p:bldP spid="83979" grpId="0"/>
      <p:bldP spid="83980" grpId="0"/>
      <p:bldP spid="83981" grpId="0"/>
      <p:bldP spid="83982" grpId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475</Words>
  <Application>Microsoft Office PowerPoint</Application>
  <PresentationFormat>Geniş ekran</PresentationFormat>
  <Paragraphs>126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Verdana</vt:lpstr>
      <vt:lpstr>Wingdings</vt:lpstr>
      <vt:lpstr>Office Teması</vt:lpstr>
      <vt:lpstr>A) MADDELERİN SINIFLANDIRILMASI</vt:lpstr>
      <vt:lpstr>Maddenin Fiziksel ve Kimyasal Özellikleri </vt:lpstr>
      <vt:lpstr>Fiziksel ve Kimyasal Değişimlere Örnekler</vt:lpstr>
      <vt:lpstr>Fiziksel ve Kimyasal Değişimler Arasındaki Farklar </vt:lpstr>
      <vt:lpstr>A) MADDELERİN SINIFLANDIRILMASI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A) MADDELERİN SINIFLANDIRILMASI</dc:title>
  <dc:creator>Windows Kullanıcısı</dc:creator>
  <cp:lastModifiedBy>Windows Kullanıcısı</cp:lastModifiedBy>
  <cp:revision>1</cp:revision>
  <dcterms:created xsi:type="dcterms:W3CDTF">2018-05-16T16:19:57Z</dcterms:created>
  <dcterms:modified xsi:type="dcterms:W3CDTF">2018-05-16T16:20:32Z</dcterms:modified>
</cp:coreProperties>
</file>