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51" r:id="rId2"/>
    <p:sldId id="852" r:id="rId3"/>
    <p:sldId id="518" r:id="rId4"/>
    <p:sldId id="519" r:id="rId5"/>
    <p:sldId id="520" r:id="rId6"/>
    <p:sldId id="521" r:id="rId7"/>
    <p:sldId id="522" r:id="rId8"/>
    <p:sldId id="523" r:id="rId9"/>
    <p:sldId id="524" r:id="rId10"/>
    <p:sldId id="525" r:id="rId11"/>
    <p:sldId id="526" r:id="rId12"/>
    <p:sldId id="720" r:id="rId13"/>
    <p:sldId id="86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65" autoAdjust="0"/>
    <p:restoredTop sz="94660"/>
  </p:normalViewPr>
  <p:slideViewPr>
    <p:cSldViewPr snapToGrid="0">
      <p:cViewPr varScale="1">
        <p:scale>
          <a:sx n="69" d="100"/>
          <a:sy n="69" d="100"/>
        </p:scale>
        <p:origin x="3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3100" b="1" dirty="0" err="1">
                <a:solidFill>
                  <a:srgbClr val="FF0000"/>
                </a:solidFill>
              </a:rPr>
              <a:t>Prof.Dr</a:t>
            </a:r>
            <a:r>
              <a:rPr lang="tr-TR" sz="3100" b="1" dirty="0">
                <a:solidFill>
                  <a:srgbClr val="FF0000"/>
                </a:solidFill>
              </a:rPr>
              <a:t>. Aynur Bütün Ayhan</a:t>
            </a:r>
            <a:br>
              <a:rPr lang="tr-TR" sz="3100" b="1" dirty="0">
                <a:solidFill>
                  <a:srgbClr val="FF0000"/>
                </a:solidFill>
              </a:rPr>
            </a:br>
            <a:r>
              <a:rPr lang="tr-TR" sz="3100" b="1" dirty="0">
                <a:solidFill>
                  <a:srgbClr val="FF0000"/>
                </a:solidFill>
              </a:rPr>
              <a:t>Ankara Üniversitesi</a:t>
            </a:r>
            <a:br>
              <a:rPr lang="tr-TR" sz="3100" b="1" dirty="0">
                <a:solidFill>
                  <a:srgbClr val="FF0000"/>
                </a:solidFill>
              </a:rPr>
            </a:br>
            <a:r>
              <a:rPr lang="tr-TR" sz="3100" b="1" dirty="0">
                <a:solidFill>
                  <a:srgbClr val="FF0000"/>
                </a:solidFill>
              </a:rPr>
              <a:t>Sağlık Bilimleri Fakültesi</a:t>
            </a:r>
            <a:br>
              <a:rPr lang="tr-TR" sz="3100" b="1" dirty="0">
                <a:solidFill>
                  <a:srgbClr val="FF0000"/>
                </a:solidFill>
              </a:rPr>
            </a:b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1589421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İçerik Yer Tutucusu 2"/>
          <p:cNvSpPr>
            <a:spLocks noGrp="1"/>
          </p:cNvSpPr>
          <p:nvPr>
            <p:ph idx="1"/>
          </p:nvPr>
        </p:nvSpPr>
        <p:spPr>
          <a:xfrm>
            <a:off x="1457677" y="2160972"/>
            <a:ext cx="10018713" cy="3124201"/>
          </a:xfrm>
        </p:spPr>
        <p:txBody>
          <a:bodyPr>
            <a:normAutofit fontScale="92500" lnSpcReduction="10000"/>
          </a:bodyPr>
          <a:lstStyle/>
          <a:p>
            <a:r>
              <a:rPr lang="tr-TR" altLang="tr-TR" sz="2800" dirty="0"/>
              <a:t>Kızınızın okuldan arkadaşı olan Nazlı ve ailesini yıllardır tanıyorsunuz. Nazlı küçüklüğünden beri ailesi ve akrabaları tarafından “yaramaz” arkadaşları tarafından ise “yalancı bir kız” olarak bilinir. Babası, eşinizin bir arkadaşı, toplumda saygın bir kişilik ve mesleğinde oldukça başarılı biridir. Bir gün, Nazlı gözyaşları içinde size gelir ve babasının, kendisinin çıplak fotoğraflarını çektiğini söyler. </a:t>
            </a:r>
            <a:r>
              <a:rPr lang="tr-TR" altLang="tr-TR" sz="2800" dirty="0" smtClean="0"/>
              <a:t>İlk başta onun </a:t>
            </a:r>
            <a:r>
              <a:rPr lang="tr-TR" altLang="tr-TR" sz="2800" dirty="0"/>
              <a:t>muhtemelen yalan söylediğini, babasının asla böyle bir şey yapmayacağını düşündünüz</a:t>
            </a:r>
            <a:r>
              <a:rPr lang="tr-TR" altLang="tr-TR" sz="2800" dirty="0" smtClean="0"/>
              <a:t>. Sizce bu…?</a:t>
            </a:r>
            <a:endParaRPr lang="tr-TR" altLang="tr-TR" sz="2800" dirty="0"/>
          </a:p>
          <a:p>
            <a:endParaRPr lang="tr-TR" altLang="tr-TR" dirty="0" smtClean="0"/>
          </a:p>
        </p:txBody>
      </p:sp>
      <p:sp>
        <p:nvSpPr>
          <p:cNvPr id="3" name="Title 1"/>
          <p:cNvSpPr>
            <a:spLocks noGrp="1"/>
          </p:cNvSpPr>
          <p:nvPr>
            <p:ph type="title"/>
          </p:nvPr>
        </p:nvSpPr>
        <p:spPr>
          <a:xfrm>
            <a:off x="2018177" y="712423"/>
            <a:ext cx="8183880" cy="1051560"/>
          </a:xfrm>
        </p:spPr>
        <p:txBody>
          <a:bodyPr/>
          <a:lstStyle/>
          <a:p>
            <a:pPr>
              <a:defRPr/>
            </a:pPr>
            <a:r>
              <a:rPr lang="tr-TR" dirty="0" smtClean="0">
                <a:solidFill>
                  <a:srgbClr val="FF0000"/>
                </a:solidFill>
              </a:rPr>
              <a:t>Örnek Olay 8</a:t>
            </a:r>
            <a:endParaRPr lang="tr-TR" dirty="0">
              <a:solidFill>
                <a:srgbClr val="FF0000"/>
              </a:solidFill>
            </a:endParaRPr>
          </a:p>
        </p:txBody>
      </p:sp>
    </p:spTree>
    <p:extLst>
      <p:ext uri="{BB962C8B-B14F-4D97-AF65-F5344CB8AC3E}">
        <p14:creationId xmlns:p14="http://schemas.microsoft.com/office/powerpoint/2010/main" val="2782647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İçerik Yer Tutucusu 2"/>
          <p:cNvSpPr>
            <a:spLocks noGrp="1"/>
          </p:cNvSpPr>
          <p:nvPr>
            <p:ph idx="1"/>
          </p:nvPr>
        </p:nvSpPr>
        <p:spPr>
          <a:xfrm>
            <a:off x="1537576" y="2098828"/>
            <a:ext cx="10018713" cy="3124201"/>
          </a:xfrm>
        </p:spPr>
        <p:txBody>
          <a:bodyPr/>
          <a:lstStyle/>
          <a:p>
            <a:r>
              <a:rPr lang="tr-TR" altLang="tr-TR" sz="2000" dirty="0">
                <a:latin typeface="Times New Roman" panose="02020603050405020304" pitchFamily="18" charset="0"/>
                <a:cs typeface="Times New Roman" panose="02020603050405020304" pitchFamily="18" charset="0"/>
              </a:rPr>
              <a:t>Serkan sık sık eve ellerinde ve kollarında ezik ve sıyrıklarla gelmektedir. Ne olduğunu sorduğunuz zaman, okulda merdivenlerden düştüğünü söyler. Okuldaki arkadaşlarına sorduğunuzda Serkan’ın düştüğünü hiç görmediklerini söylediler. Konuyu öğretmeniyle konuşmak istediniz ancak öğretmeni sinirli bir şekilde Serkan’ın “çok yaramaz bir çocuk” olduğunu ve düşmüş olabileceğini söyledi. Serkan bir süre sonra okula gitmek konusunda isteksizlik göstermeye başladı. Okula giderken ağlıyor, gitmek istemediğini söylüyordu. Durumu çocuğu Serkan’la aynı sınıfa giden bir arkadaşınıza anlattığınızda öğretmenin çocuklara çok sert davrandığına tanık olduğu söyledi</a:t>
            </a:r>
            <a:r>
              <a:rPr lang="tr-TR" altLang="tr-TR" sz="2000" dirty="0" smtClean="0">
                <a:latin typeface="Times New Roman" panose="02020603050405020304" pitchFamily="18" charset="0"/>
                <a:cs typeface="Times New Roman" panose="02020603050405020304" pitchFamily="18" charset="0"/>
              </a:rPr>
              <a:t>. Sizce bu…?</a:t>
            </a:r>
            <a:endParaRPr lang="tr-TR" altLang="tr-TR" sz="2000" dirty="0">
              <a:latin typeface="Times New Roman" panose="02020603050405020304" pitchFamily="18" charset="0"/>
              <a:cs typeface="Times New Roman" panose="02020603050405020304" pitchFamily="18" charset="0"/>
            </a:endParaRPr>
          </a:p>
        </p:txBody>
      </p:sp>
      <p:sp>
        <p:nvSpPr>
          <p:cNvPr id="3" name="Title 1"/>
          <p:cNvSpPr>
            <a:spLocks noGrp="1"/>
          </p:cNvSpPr>
          <p:nvPr>
            <p:ph type="title"/>
          </p:nvPr>
        </p:nvSpPr>
        <p:spPr>
          <a:xfrm>
            <a:off x="2089198" y="845587"/>
            <a:ext cx="8183880" cy="1051560"/>
          </a:xfrm>
        </p:spPr>
        <p:txBody>
          <a:bodyPr/>
          <a:lstStyle/>
          <a:p>
            <a:pPr>
              <a:defRPr/>
            </a:pPr>
            <a:r>
              <a:rPr lang="tr-TR" dirty="0" smtClean="0">
                <a:solidFill>
                  <a:srgbClr val="FF0000"/>
                </a:solidFill>
              </a:rPr>
              <a:t>Örnek Olay 9</a:t>
            </a:r>
            <a:endParaRPr lang="tr-TR" dirty="0">
              <a:solidFill>
                <a:srgbClr val="FF0000"/>
              </a:solidFill>
            </a:endParaRPr>
          </a:p>
        </p:txBody>
      </p:sp>
    </p:spTree>
    <p:extLst>
      <p:ext uri="{BB962C8B-B14F-4D97-AF65-F5344CB8AC3E}">
        <p14:creationId xmlns:p14="http://schemas.microsoft.com/office/powerpoint/2010/main" val="1294535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Örnek Olay </a:t>
            </a:r>
            <a:r>
              <a:rPr lang="tr-TR" dirty="0" smtClean="0">
                <a:solidFill>
                  <a:srgbClr val="FF0000"/>
                </a:solidFill>
              </a:rPr>
              <a:t>10</a:t>
            </a:r>
            <a:endParaRPr lang="tr-TR" dirty="0"/>
          </a:p>
        </p:txBody>
      </p:sp>
      <p:sp>
        <p:nvSpPr>
          <p:cNvPr id="3" name="İçerik Yer Tutucusu 2"/>
          <p:cNvSpPr>
            <a:spLocks noGrp="1"/>
          </p:cNvSpPr>
          <p:nvPr>
            <p:ph idx="1"/>
          </p:nvPr>
        </p:nvSpPr>
        <p:spPr>
          <a:xfrm>
            <a:off x="1586946" y="2125824"/>
            <a:ext cx="10018713" cy="3124201"/>
          </a:xfrm>
        </p:spPr>
        <p:txBody>
          <a:bodyPr>
            <a:normAutofit fontScale="85000" lnSpcReduction="10000"/>
          </a:bodyPr>
          <a:lstStyle/>
          <a:p>
            <a:r>
              <a:rPr lang="tr-TR" dirty="0"/>
              <a:t>“Babası mevsimlik işçi olarak çalışan Hüseyin, fenalaşınca bulundukları ilçenin Devlet Hastanesi'ne götürüldü. Hastanede menenjit teşhisi konulan Hüseyin' in hastalığının bulaşıcı ve ileri safhasında olması nedeniyle, doktorlar tam teşekküllü bir hastaneye nakil gerektiğini söyledi. Acil sevk ihtiyacı bildirildi. Ancak aradan geçen sürede bir ambülans aracı Hüseyin’i alarak hastaneye sevk etmedi.  Kişisel imkanlarla Çocuk Hastalıkları Hastanesi'ne saatler sonra getirilen Hüseyin, hastanenin bulaşıcı hastalıklar için kullanılan iki izolasyon odasının da dolu olması nedeniyle kabul edilmedi. Hastane yetkilileri, </a:t>
            </a:r>
            <a:r>
              <a:rPr lang="tr-TR" dirty="0" smtClean="0"/>
              <a:t>Hüseyin'i </a:t>
            </a:r>
            <a:r>
              <a:rPr lang="tr-TR" dirty="0"/>
              <a:t>başka bir şehirdeki hastaneye yönlendirdi. İçerideki diğer hastalara virüs bulaşabileceği gerekçesiyle, hastane bahçesindeki ambulansta bekletilen çocuk ağırlaştı. Ambulansta yapılan tüm müdahalelere ve kalp masajına rağmen, küçük Hüseyin babasının gözleri önünde can verdi.”</a:t>
            </a:r>
          </a:p>
        </p:txBody>
      </p:sp>
      <p:sp>
        <p:nvSpPr>
          <p:cNvPr id="4" name="Dikdörtgen 3"/>
          <p:cNvSpPr/>
          <p:nvPr/>
        </p:nvSpPr>
        <p:spPr>
          <a:xfrm>
            <a:off x="1965648" y="5402625"/>
            <a:ext cx="9444069" cy="507831"/>
          </a:xfrm>
          <a:prstGeom prst="rect">
            <a:avLst/>
          </a:prstGeom>
        </p:spPr>
        <p:txBody>
          <a:bodyPr wrap="square">
            <a:spAutoFit/>
          </a:bodyPr>
          <a:lstStyle/>
          <a:p>
            <a:pPr algn="just">
              <a:lnSpc>
                <a:spcPct val="150000"/>
              </a:lnSpc>
              <a:spcAft>
                <a:spcPts val="0"/>
              </a:spcAft>
            </a:pPr>
            <a:r>
              <a:rPr lang="tr-TR" b="1" dirty="0">
                <a:latin typeface="Times New Roman" panose="02020603050405020304" pitchFamily="18" charset="0"/>
                <a:ea typeface="Calibri" panose="020F0502020204030204" pitchFamily="34" charset="0"/>
              </a:rPr>
              <a:t>Soru:</a:t>
            </a:r>
            <a:r>
              <a:rPr lang="tr-TR" dirty="0">
                <a:latin typeface="Times New Roman" panose="02020603050405020304" pitchFamily="18" charset="0"/>
                <a:ea typeface="Calibri" panose="020F0502020204030204" pitchFamily="34" charset="0"/>
              </a:rPr>
              <a:t> Bu haberde yer verilen olayda bir ihmal olduğunu düşünüyor musunuz?</a:t>
            </a:r>
            <a:endParaRPr lang="tr-TR"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27424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sz="1400" dirty="0" smtClean="0"/>
              <a:t>DERMAN</a:t>
            </a:r>
            <a:r>
              <a:rPr lang="tr-TR" sz="1400" dirty="0"/>
              <a:t>, O. (2014). Çocuk İstismarı ve İhmaline Yaklaşım. Ankara: Akademisyen Tıp Kitabevi</a:t>
            </a:r>
            <a:r>
              <a:rPr lang="tr-TR" sz="1400" dirty="0" smtClean="0"/>
              <a:t>.</a:t>
            </a:r>
          </a:p>
          <a:p>
            <a:r>
              <a:rPr lang="tr-TR" sz="1400" dirty="0"/>
              <a:t>KARAKOÇ, S. (2009). Aile içi şiddetin çocuk ruh sağlığına etkileri. </a:t>
            </a:r>
            <a:r>
              <a:rPr lang="tr-TR" sz="1400" i="1" dirty="0"/>
              <a:t>Çocuk ve Şiddet </a:t>
            </a:r>
            <a:r>
              <a:rPr lang="tr-TR" sz="1400" i="1" dirty="0" err="1"/>
              <a:t>Çalıştayı</a:t>
            </a:r>
            <a:r>
              <a:rPr lang="tr-TR" sz="1400" b="1" dirty="0"/>
              <a:t>, </a:t>
            </a:r>
            <a:r>
              <a:rPr lang="tr-TR" sz="1400" dirty="0"/>
              <a:t>s.:19-23.</a:t>
            </a:r>
          </a:p>
          <a:p>
            <a:r>
              <a:rPr lang="tr-TR" sz="1400" dirty="0"/>
              <a:t>KEZER, İ. (2014). Çocuk ihmal ve istismarında risk etmenleri. Çocuk İstismarına ve İhmaline Yaklaşım. Temel Bilgiler. Ed.: O. Derman, Ankara: Akademisyen Tıp Kitabevi, s.: 29-33.</a:t>
            </a:r>
          </a:p>
          <a:p>
            <a:r>
              <a:rPr lang="tr-TR" sz="1400" dirty="0"/>
              <a:t>MASH, E., WOLFE, D.A. (2007). </a:t>
            </a:r>
            <a:r>
              <a:rPr lang="tr-TR" sz="1400" dirty="0" err="1"/>
              <a:t>Abnormal</a:t>
            </a:r>
            <a:r>
              <a:rPr lang="tr-TR" sz="1400" dirty="0"/>
              <a:t> Child </a:t>
            </a:r>
            <a:r>
              <a:rPr lang="tr-TR" sz="1400" dirty="0" err="1"/>
              <a:t>Psychology</a:t>
            </a:r>
            <a:r>
              <a:rPr lang="tr-TR" sz="1400" dirty="0"/>
              <a:t>. </a:t>
            </a:r>
            <a:r>
              <a:rPr lang="tr-TR" sz="1400" dirty="0" err="1"/>
              <a:t>Belmont</a:t>
            </a:r>
            <a:r>
              <a:rPr lang="tr-TR" sz="1400" dirty="0"/>
              <a:t> CA: </a:t>
            </a:r>
            <a:r>
              <a:rPr lang="tr-TR" sz="1400" dirty="0" err="1"/>
              <a:t>Wadsworth</a:t>
            </a:r>
            <a:r>
              <a:rPr lang="tr-TR" sz="1400" dirty="0"/>
              <a:t>.</a:t>
            </a:r>
          </a:p>
          <a:p>
            <a:r>
              <a:rPr lang="tr-TR" sz="1400" dirty="0" smtClean="0"/>
              <a:t>MILLER-PERRIN</a:t>
            </a:r>
            <a:r>
              <a:rPr lang="tr-TR" sz="1400" dirty="0"/>
              <a:t>, C. L., PERRIN, R. D. (2007). Child </a:t>
            </a:r>
            <a:r>
              <a:rPr lang="tr-TR" sz="1400" dirty="0" err="1"/>
              <a:t>Maltreatment</a:t>
            </a:r>
            <a:r>
              <a:rPr lang="tr-TR" sz="1400" dirty="0"/>
              <a:t>: An </a:t>
            </a:r>
            <a:r>
              <a:rPr lang="tr-TR" sz="1400" dirty="0" err="1"/>
              <a:t>Introduction</a:t>
            </a:r>
            <a:r>
              <a:rPr lang="tr-TR" sz="1400" dirty="0"/>
              <a:t>. </a:t>
            </a:r>
            <a:r>
              <a:rPr lang="tr-TR" sz="1400" dirty="0" err="1"/>
              <a:t>London</a:t>
            </a:r>
            <a:r>
              <a:rPr lang="tr-TR" sz="1400" dirty="0"/>
              <a:t>: </a:t>
            </a:r>
            <a:r>
              <a:rPr lang="tr-TR" sz="1400" dirty="0" err="1"/>
              <a:t>Sage</a:t>
            </a:r>
            <a:r>
              <a:rPr lang="tr-TR" sz="1400" dirty="0"/>
              <a:t> Publications.</a:t>
            </a:r>
          </a:p>
          <a:p>
            <a:r>
              <a:rPr lang="tr-TR" sz="1400" dirty="0"/>
              <a:t>ÖZDEMİR, N. (2009). Aile içi şiddette uğrayan ya da tanık olan çocuğa danışmanlık ve aile içi şiddete yaklaşım. Çocuk ve Şiddet </a:t>
            </a:r>
            <a:r>
              <a:rPr lang="tr-TR" sz="1400" dirty="0" err="1"/>
              <a:t>Çalıştayı</a:t>
            </a:r>
            <a:r>
              <a:rPr lang="tr-TR" sz="1400" dirty="0"/>
              <a:t>, s.:64-72</a:t>
            </a:r>
            <a:r>
              <a:rPr lang="tr-TR" sz="1400" dirty="0" smtClean="0"/>
              <a:t>.</a:t>
            </a:r>
          </a:p>
          <a:p>
            <a:r>
              <a:rPr lang="tr-TR" sz="1400" dirty="0"/>
              <a:t>POLAT, O. (2007). Tüm Boyutlarıyla Çocuk İstismarı: Tanımlar. Ankara: Seçkin Yayıncılık.</a:t>
            </a:r>
          </a:p>
          <a:p>
            <a:r>
              <a:rPr lang="tr-TR" sz="1400" dirty="0"/>
              <a:t>ŞAHİN, F. (2009). Çocuğun fiziksel, cinsel ve duygusal istismarı. Çocuk ve Şiddet </a:t>
            </a:r>
            <a:r>
              <a:rPr lang="tr-TR" sz="1400" dirty="0" err="1"/>
              <a:t>Çalıştayı</a:t>
            </a:r>
            <a:r>
              <a:rPr lang="tr-TR" sz="1400" dirty="0"/>
              <a:t>, s.:24-26.</a:t>
            </a:r>
          </a:p>
          <a:p>
            <a:r>
              <a:rPr lang="tr-TR" sz="1400" dirty="0"/>
              <a:t>ŞAHİN, F. (2014). Fiziksel istismar. </a:t>
            </a:r>
            <a:r>
              <a:rPr lang="tr-TR" sz="1400" i="1" dirty="0"/>
              <a:t>Çocuk İstismarına ve İhmaline Yaklaşım. Temel Bilgiler</a:t>
            </a:r>
            <a:r>
              <a:rPr lang="tr-TR" sz="1400" dirty="0"/>
              <a:t> içinde. Ed.: O. Derman, Ankara: Akademisyen Tıp Kitabevi, s.: 41-48.</a:t>
            </a:r>
          </a:p>
          <a:p>
            <a:endParaRPr lang="tr-TR" sz="1400" dirty="0"/>
          </a:p>
          <a:p>
            <a:endParaRPr lang="tr-TR" sz="1400" dirty="0"/>
          </a:p>
          <a:p>
            <a:endParaRPr lang="tr-TR" sz="1400" dirty="0"/>
          </a:p>
        </p:txBody>
      </p:sp>
    </p:spTree>
    <p:extLst>
      <p:ext uri="{BB962C8B-B14F-4D97-AF65-F5344CB8AC3E}">
        <p14:creationId xmlns:p14="http://schemas.microsoft.com/office/powerpoint/2010/main" val="4059521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4000" dirty="0" smtClean="0"/>
              <a:t>Örnek Olay Çalışmaları</a:t>
            </a:r>
            <a:endParaRPr lang="tr-TR" sz="4000" dirty="0"/>
          </a:p>
        </p:txBody>
      </p:sp>
    </p:spTree>
    <p:extLst>
      <p:ext uri="{BB962C8B-B14F-4D97-AF65-F5344CB8AC3E}">
        <p14:creationId xmlns:p14="http://schemas.microsoft.com/office/powerpoint/2010/main" val="138341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9536" y="116632"/>
            <a:ext cx="8183880" cy="1051560"/>
          </a:xfrm>
        </p:spPr>
        <p:txBody>
          <a:bodyPr/>
          <a:lstStyle/>
          <a:p>
            <a:pPr>
              <a:defRPr/>
            </a:pPr>
            <a:r>
              <a:rPr lang="tr-TR" dirty="0" smtClean="0">
                <a:solidFill>
                  <a:srgbClr val="FF0000"/>
                </a:solidFill>
              </a:rPr>
              <a:t>Örnek Olay 1</a:t>
            </a:r>
            <a:endParaRPr lang="tr-TR" dirty="0">
              <a:solidFill>
                <a:srgbClr val="FF0000"/>
              </a:solidFill>
            </a:endParaRPr>
          </a:p>
        </p:txBody>
      </p:sp>
      <p:sp>
        <p:nvSpPr>
          <p:cNvPr id="3" name="Content Placeholder 2"/>
          <p:cNvSpPr>
            <a:spLocks noGrp="1"/>
          </p:cNvSpPr>
          <p:nvPr>
            <p:ph idx="1"/>
          </p:nvPr>
        </p:nvSpPr>
        <p:spPr>
          <a:xfrm>
            <a:off x="1992313" y="1484314"/>
            <a:ext cx="8183562" cy="4187825"/>
          </a:xfrm>
        </p:spPr>
        <p:txBody>
          <a:bodyPr>
            <a:normAutofit fontScale="92500" lnSpcReduction="10000"/>
          </a:bodyPr>
          <a:lstStyle/>
          <a:p>
            <a:pPr>
              <a:defRPr/>
            </a:pPr>
            <a:r>
              <a:rPr lang="tr-TR" dirty="0" smtClean="0"/>
              <a:t>“İlkokul dördüncü sınıfa giden Kaan derslerinden sürekli zayıf not alıyor ve öğretmenine göre notlarını düzeltmek için de hiç çalışmıyor. Ödevlerini yapmıyor ya da geciktirerek yapıyor. Ders sırasında telefonuyla oynuyor. Oldukça pahalı olan telefonu ve bilgisayarı elinden hiç düşmüyor. Aslında meraklı ve zeki bir çocuk olan Kaan, sık sık okula devamsızlık yapıyor. Kaan’ın babası bir üniversitede öğretim görevlisi, annesi ise avukat. </a:t>
            </a:r>
          </a:p>
          <a:p>
            <a:pPr>
              <a:buFont typeface="Wingdings 2" panose="05020102010507070707" pitchFamily="18" charset="2"/>
              <a:buNone/>
              <a:defRPr/>
            </a:pPr>
            <a:endParaRPr lang="tr-TR" dirty="0" smtClean="0"/>
          </a:p>
          <a:p>
            <a:pPr>
              <a:defRPr/>
            </a:pPr>
            <a:r>
              <a:rPr lang="tr-TR" dirty="0" smtClean="0"/>
              <a:t>Öğretmeni Kaan’a çok çalışarak anne babası gibi başarılı olmasını söylüyor. Öğretmeni bir gün ödevlerini yapmadan okula geldiğinde, Kaan’ın biraz üzerine gider. Bunun üzerine Kaan sınıfta ağlamaya başlar.”</a:t>
            </a:r>
          </a:p>
          <a:p>
            <a:pPr>
              <a:defRPr/>
            </a:pPr>
            <a:endParaRPr lang="tr-TR" dirty="0"/>
          </a:p>
        </p:txBody>
      </p:sp>
    </p:spTree>
    <p:extLst>
      <p:ext uri="{BB962C8B-B14F-4D97-AF65-F5344CB8AC3E}">
        <p14:creationId xmlns:p14="http://schemas.microsoft.com/office/powerpoint/2010/main" val="367225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88640"/>
            <a:ext cx="8183880" cy="1051560"/>
          </a:xfrm>
        </p:spPr>
        <p:txBody>
          <a:bodyPr/>
          <a:lstStyle/>
          <a:p>
            <a:pPr>
              <a:defRPr/>
            </a:pPr>
            <a:r>
              <a:rPr lang="tr-TR" dirty="0" smtClean="0">
                <a:solidFill>
                  <a:srgbClr val="FF0000"/>
                </a:solidFill>
              </a:rPr>
              <a:t>Örnek Olay 2</a:t>
            </a:r>
            <a:endParaRPr lang="tr-TR" dirty="0">
              <a:solidFill>
                <a:srgbClr val="FF0000"/>
              </a:solidFill>
            </a:endParaRPr>
          </a:p>
        </p:txBody>
      </p:sp>
      <p:sp>
        <p:nvSpPr>
          <p:cNvPr id="19459" name="Content Placeholder 2"/>
          <p:cNvSpPr>
            <a:spLocks noGrp="1"/>
          </p:cNvSpPr>
          <p:nvPr>
            <p:ph idx="1"/>
          </p:nvPr>
        </p:nvSpPr>
        <p:spPr>
          <a:xfrm>
            <a:off x="1992313" y="1341439"/>
            <a:ext cx="8183562" cy="4187825"/>
          </a:xfrm>
        </p:spPr>
        <p:txBody>
          <a:bodyPr/>
          <a:lstStyle/>
          <a:p>
            <a:r>
              <a:rPr lang="tr-TR" altLang="tr-TR" dirty="0"/>
              <a:t>“10 yaşındaki Aygül ve ailesi bulundukları şehre anne ve babasının iş durumları nedeniyle henüz taşındılar. Oturdukları apartmanda komşularını henüz tanımıyorlar. Bu şehirde ayrıca herhangi bir akrabaları da bulunmuyor. </a:t>
            </a:r>
          </a:p>
          <a:p>
            <a:pPr>
              <a:buFont typeface="Wingdings 2" panose="05020102010507070707" pitchFamily="18" charset="2"/>
              <a:buNone/>
            </a:pPr>
            <a:endParaRPr lang="tr-TR" altLang="tr-TR" dirty="0"/>
          </a:p>
          <a:p>
            <a:r>
              <a:rPr lang="tr-TR" altLang="tr-TR" dirty="0"/>
              <a:t>Aygül’ün anne babası her gün geç saatlere kadar çalışıyor. Bu nedenle her gün okuldan sonra anne babası işten gelinceye kadar Aygül evde yalnız başına kalıyor.”</a:t>
            </a:r>
          </a:p>
          <a:p>
            <a:pPr>
              <a:buFont typeface="Wingdings 2" panose="05020102010507070707" pitchFamily="18" charset="2"/>
              <a:buNone/>
            </a:pPr>
            <a:r>
              <a:rPr lang="tr-TR" altLang="tr-TR" dirty="0" smtClean="0"/>
              <a:t> </a:t>
            </a:r>
          </a:p>
          <a:p>
            <a:endParaRPr lang="tr-TR" altLang="tr-TR" dirty="0" smtClean="0"/>
          </a:p>
        </p:txBody>
      </p:sp>
    </p:spTree>
    <p:extLst>
      <p:ext uri="{BB962C8B-B14F-4D97-AF65-F5344CB8AC3E}">
        <p14:creationId xmlns:p14="http://schemas.microsoft.com/office/powerpoint/2010/main" val="2504607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İçerik Yer Tutucusu 2"/>
          <p:cNvSpPr>
            <a:spLocks noGrp="1"/>
          </p:cNvSpPr>
          <p:nvPr>
            <p:ph idx="1"/>
          </p:nvPr>
        </p:nvSpPr>
        <p:spPr>
          <a:xfrm>
            <a:off x="1617476" y="1859131"/>
            <a:ext cx="10018713" cy="3124201"/>
          </a:xfrm>
        </p:spPr>
        <p:txBody>
          <a:bodyPr/>
          <a:lstStyle/>
          <a:p>
            <a:r>
              <a:rPr lang="tr-TR" altLang="tr-TR" dirty="0" smtClean="0"/>
              <a:t>İlkokul dördüncü sınıfa giden Gülay okula her zaman üstü başı kirli geliyor. Kış aylarında okula gelirken montunu bazen giydiğini bazen de giymediğini gördünüz. Sizce bu….? </a:t>
            </a:r>
          </a:p>
        </p:txBody>
      </p:sp>
      <p:sp>
        <p:nvSpPr>
          <p:cNvPr id="4" name="Title 1"/>
          <p:cNvSpPr>
            <a:spLocks noGrp="1"/>
          </p:cNvSpPr>
          <p:nvPr>
            <p:ph type="title"/>
          </p:nvPr>
        </p:nvSpPr>
        <p:spPr>
          <a:xfrm>
            <a:off x="1902767" y="1014263"/>
            <a:ext cx="8183880" cy="1051560"/>
          </a:xfrm>
        </p:spPr>
        <p:txBody>
          <a:bodyPr/>
          <a:lstStyle/>
          <a:p>
            <a:pPr>
              <a:defRPr/>
            </a:pPr>
            <a:r>
              <a:rPr lang="tr-TR" dirty="0" smtClean="0">
                <a:solidFill>
                  <a:srgbClr val="FF0000"/>
                </a:solidFill>
              </a:rPr>
              <a:t>Örnek Olay 3</a:t>
            </a:r>
            <a:endParaRPr lang="tr-TR" dirty="0">
              <a:solidFill>
                <a:srgbClr val="FF0000"/>
              </a:solidFill>
            </a:endParaRPr>
          </a:p>
        </p:txBody>
      </p:sp>
    </p:spTree>
    <p:extLst>
      <p:ext uri="{BB962C8B-B14F-4D97-AF65-F5344CB8AC3E}">
        <p14:creationId xmlns:p14="http://schemas.microsoft.com/office/powerpoint/2010/main" val="4287594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İçerik Yer Tutucusu 2"/>
          <p:cNvSpPr>
            <a:spLocks noGrp="1"/>
          </p:cNvSpPr>
          <p:nvPr>
            <p:ph idx="1"/>
          </p:nvPr>
        </p:nvSpPr>
        <p:spPr>
          <a:xfrm>
            <a:off x="1546454" y="1637189"/>
            <a:ext cx="10018713" cy="3124201"/>
          </a:xfrm>
        </p:spPr>
        <p:txBody>
          <a:bodyPr/>
          <a:lstStyle/>
          <a:p>
            <a:r>
              <a:rPr lang="tr-TR" altLang="tr-TR" dirty="0" smtClean="0"/>
              <a:t>Serkan’ın annesinin zaman zaman alkol kullandığını biliyorsunuz. Serkan okula temiz ve özenli kıyafetlerle geliyor ve bakımlı görünüyor. Sizce bu….?</a:t>
            </a:r>
          </a:p>
        </p:txBody>
      </p:sp>
      <p:sp>
        <p:nvSpPr>
          <p:cNvPr id="3" name="Title 1"/>
          <p:cNvSpPr>
            <a:spLocks noGrp="1"/>
          </p:cNvSpPr>
          <p:nvPr>
            <p:ph type="title"/>
          </p:nvPr>
        </p:nvSpPr>
        <p:spPr>
          <a:xfrm>
            <a:off x="2044810" y="898853"/>
            <a:ext cx="8183880" cy="1051560"/>
          </a:xfrm>
        </p:spPr>
        <p:txBody>
          <a:bodyPr/>
          <a:lstStyle/>
          <a:p>
            <a:pPr>
              <a:defRPr/>
            </a:pPr>
            <a:r>
              <a:rPr lang="tr-TR" dirty="0" smtClean="0">
                <a:solidFill>
                  <a:srgbClr val="FF0000"/>
                </a:solidFill>
              </a:rPr>
              <a:t>Örnek Olay 4</a:t>
            </a:r>
            <a:endParaRPr lang="tr-TR" dirty="0">
              <a:solidFill>
                <a:srgbClr val="FF0000"/>
              </a:solidFill>
            </a:endParaRPr>
          </a:p>
        </p:txBody>
      </p:sp>
    </p:spTree>
    <p:extLst>
      <p:ext uri="{BB962C8B-B14F-4D97-AF65-F5344CB8AC3E}">
        <p14:creationId xmlns:p14="http://schemas.microsoft.com/office/powerpoint/2010/main" val="2829399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İçerik Yer Tutucusu 2"/>
          <p:cNvSpPr>
            <a:spLocks noGrp="1"/>
          </p:cNvSpPr>
          <p:nvPr>
            <p:ph idx="1"/>
          </p:nvPr>
        </p:nvSpPr>
        <p:spPr>
          <a:xfrm>
            <a:off x="1528699" y="1817249"/>
            <a:ext cx="10018713" cy="3124201"/>
          </a:xfrm>
        </p:spPr>
        <p:txBody>
          <a:bodyPr/>
          <a:lstStyle/>
          <a:p>
            <a:r>
              <a:rPr lang="tr-TR" altLang="tr-TR" dirty="0" smtClean="0"/>
              <a:t>Anne babası Özlem’ in aşılarını yaptırmıyor.  Annesi, babasının Özlem’i sağlık ocağına götüreceğini, kendisinin okuma yazması olmadığı için nereye ve nasıl gideceğini bilmediğini söylüyor. Babası ise çok işi olduğunu, Özlem’in aşılarını yaptırmak için vakti olmadığını ve ayrıca ilaçların pahalı olduğunu söylüyor.  Sizce bu…?</a:t>
            </a:r>
          </a:p>
        </p:txBody>
      </p:sp>
      <p:sp>
        <p:nvSpPr>
          <p:cNvPr id="3" name="Title 1"/>
          <p:cNvSpPr>
            <a:spLocks noGrp="1"/>
          </p:cNvSpPr>
          <p:nvPr>
            <p:ph type="title"/>
          </p:nvPr>
        </p:nvSpPr>
        <p:spPr>
          <a:xfrm>
            <a:off x="2018177" y="765689"/>
            <a:ext cx="8183880" cy="1051560"/>
          </a:xfrm>
        </p:spPr>
        <p:txBody>
          <a:bodyPr/>
          <a:lstStyle/>
          <a:p>
            <a:pPr>
              <a:defRPr/>
            </a:pPr>
            <a:r>
              <a:rPr lang="tr-TR" dirty="0" smtClean="0">
                <a:solidFill>
                  <a:srgbClr val="FF0000"/>
                </a:solidFill>
              </a:rPr>
              <a:t>Örnek Olay 5</a:t>
            </a:r>
            <a:endParaRPr lang="tr-TR" dirty="0">
              <a:solidFill>
                <a:srgbClr val="FF0000"/>
              </a:solidFill>
            </a:endParaRPr>
          </a:p>
        </p:txBody>
      </p:sp>
    </p:spTree>
    <p:extLst>
      <p:ext uri="{BB962C8B-B14F-4D97-AF65-F5344CB8AC3E}">
        <p14:creationId xmlns:p14="http://schemas.microsoft.com/office/powerpoint/2010/main" val="408191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İçerik Yer Tutucusu 2"/>
          <p:cNvSpPr>
            <a:spLocks noGrp="1"/>
          </p:cNvSpPr>
          <p:nvPr>
            <p:ph idx="1"/>
          </p:nvPr>
        </p:nvSpPr>
        <p:spPr>
          <a:xfrm>
            <a:off x="1555331" y="1832498"/>
            <a:ext cx="10018713" cy="3124201"/>
          </a:xfrm>
        </p:spPr>
        <p:txBody>
          <a:bodyPr/>
          <a:lstStyle/>
          <a:p>
            <a:r>
              <a:rPr lang="tr-TR" altLang="tr-TR" dirty="0" smtClean="0"/>
              <a:t>Cansu’nun annesi araba kullanırken emniyet kemeri takmıyor ve Cansu’yu, emniyet kemeri bağlı, arka koltukta ve güvenliğini sağlar bir şekilde arabaya bindirmiyor. Sizce bu…? </a:t>
            </a:r>
          </a:p>
        </p:txBody>
      </p:sp>
      <p:sp>
        <p:nvSpPr>
          <p:cNvPr id="3" name="Title 1"/>
          <p:cNvSpPr>
            <a:spLocks noGrp="1"/>
          </p:cNvSpPr>
          <p:nvPr>
            <p:ph type="title"/>
          </p:nvPr>
        </p:nvSpPr>
        <p:spPr>
          <a:xfrm>
            <a:off x="1938278" y="1378248"/>
            <a:ext cx="8183880" cy="1051560"/>
          </a:xfrm>
        </p:spPr>
        <p:txBody>
          <a:bodyPr/>
          <a:lstStyle/>
          <a:p>
            <a:pPr>
              <a:defRPr/>
            </a:pPr>
            <a:r>
              <a:rPr lang="tr-TR" dirty="0" smtClean="0">
                <a:solidFill>
                  <a:srgbClr val="FF0000"/>
                </a:solidFill>
              </a:rPr>
              <a:t>Örnek Olay 6</a:t>
            </a:r>
            <a:endParaRPr lang="tr-TR" dirty="0">
              <a:solidFill>
                <a:srgbClr val="FF0000"/>
              </a:solidFill>
            </a:endParaRPr>
          </a:p>
        </p:txBody>
      </p:sp>
    </p:spTree>
    <p:extLst>
      <p:ext uri="{BB962C8B-B14F-4D97-AF65-F5344CB8AC3E}">
        <p14:creationId xmlns:p14="http://schemas.microsoft.com/office/powerpoint/2010/main" val="4267708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İçerik Yer Tutucusu 2"/>
          <p:cNvSpPr>
            <a:spLocks noGrp="1"/>
          </p:cNvSpPr>
          <p:nvPr>
            <p:ph idx="1"/>
          </p:nvPr>
        </p:nvSpPr>
        <p:spPr>
          <a:xfrm>
            <a:off x="1484310" y="2285034"/>
            <a:ext cx="10018713" cy="3124201"/>
          </a:xfrm>
        </p:spPr>
        <p:txBody>
          <a:bodyPr/>
          <a:lstStyle/>
          <a:p>
            <a:r>
              <a:rPr lang="tr-TR" altLang="tr-TR" dirty="0"/>
              <a:t>Gülay 10 yaşında çekingen ve içe kapanık bir kız çocuğudur. Okulda etkinliklere </a:t>
            </a:r>
            <a:r>
              <a:rPr lang="tr-TR" altLang="tr-TR" dirty="0" smtClean="0"/>
              <a:t>katılmak, </a:t>
            </a:r>
            <a:r>
              <a:rPr lang="tr-TR" altLang="tr-TR" dirty="0"/>
              <a:t>teneffüslerde bahçeye çıkmak yerine sınıfta kalmayı tercih eder ve diğer çocuklarla iletişim kurmaz.  Annesine göre kızı oldukça kaprisli ve şımarıktır. Diğer çocukların onu sevmemelerinin şaşırtıcı olmadığını düşünmektedir. Annesi Gülay’la sık sık alay etmekte ve ona değersiz, aptal olduğunu söylemektedir. </a:t>
            </a:r>
            <a:r>
              <a:rPr lang="tr-TR" altLang="tr-TR" dirty="0" smtClean="0"/>
              <a:t>Sizce bu…?</a:t>
            </a:r>
          </a:p>
        </p:txBody>
      </p:sp>
      <p:sp>
        <p:nvSpPr>
          <p:cNvPr id="5" name="Title 1"/>
          <p:cNvSpPr>
            <a:spLocks noGrp="1"/>
          </p:cNvSpPr>
          <p:nvPr>
            <p:ph type="title"/>
          </p:nvPr>
        </p:nvSpPr>
        <p:spPr/>
        <p:txBody>
          <a:bodyPr/>
          <a:lstStyle/>
          <a:p>
            <a:pPr>
              <a:defRPr/>
            </a:pPr>
            <a:r>
              <a:rPr lang="tr-TR" dirty="0" smtClean="0">
                <a:solidFill>
                  <a:srgbClr val="FF0000"/>
                </a:solidFill>
              </a:rPr>
              <a:t>Örnek Olay 7</a:t>
            </a:r>
            <a:endParaRPr lang="tr-TR" dirty="0">
              <a:solidFill>
                <a:srgbClr val="FF0000"/>
              </a:solidFill>
            </a:endParaRPr>
          </a:p>
        </p:txBody>
      </p:sp>
    </p:spTree>
    <p:extLst>
      <p:ext uri="{BB962C8B-B14F-4D97-AF65-F5344CB8AC3E}">
        <p14:creationId xmlns:p14="http://schemas.microsoft.com/office/powerpoint/2010/main" val="3042709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1124</TotalTime>
  <Words>953</Words>
  <Application>Microsoft Office PowerPoint</Application>
  <PresentationFormat>Geniş ekran</PresentationFormat>
  <Paragraphs>39</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Corbel</vt:lpstr>
      <vt:lpstr>Times New Roman</vt:lpstr>
      <vt:lpstr>Wingdings 2</vt:lpstr>
      <vt:lpstr>Paralaks</vt:lpstr>
      <vt:lpstr>ÇOCUK İSTİSMARI VE İHMALİ  Prof.Dr. Aynur Bütün Ayhan Ankara Üniversitesi Sağlık Bilimleri Fakültesi  </vt:lpstr>
      <vt:lpstr>PowerPoint Sunusu</vt:lpstr>
      <vt:lpstr>Örnek Olay 1</vt:lpstr>
      <vt:lpstr>Örnek Olay 2</vt:lpstr>
      <vt:lpstr>Örnek Olay 3</vt:lpstr>
      <vt:lpstr>Örnek Olay 4</vt:lpstr>
      <vt:lpstr>Örnek Olay 5</vt:lpstr>
      <vt:lpstr>Örnek Olay 6</vt:lpstr>
      <vt:lpstr>Örnek Olay 7</vt:lpstr>
      <vt:lpstr>Örnek Olay 8</vt:lpstr>
      <vt:lpstr>Örnek Olay 9</vt:lpstr>
      <vt:lpstr>Örnek Olay 10</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109</cp:revision>
  <dcterms:created xsi:type="dcterms:W3CDTF">2019-08-30T07:33:32Z</dcterms:created>
  <dcterms:modified xsi:type="dcterms:W3CDTF">2021-03-13T17:13:50Z</dcterms:modified>
</cp:coreProperties>
</file>