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9" r:id="rId6"/>
    <p:sldId id="258" r:id="rId7"/>
    <p:sldId id="268" r:id="rId8"/>
    <p:sldId id="267" r:id="rId9"/>
    <p:sldId id="259" r:id="rId10"/>
    <p:sldId id="270" r:id="rId11"/>
    <p:sldId id="260" r:id="rId12"/>
    <p:sldId id="261" r:id="rId13"/>
    <p:sldId id="271" r:id="rId14"/>
    <p:sldId id="26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Ölçme </a:t>
            </a:r>
            <a:r>
              <a:rPr lang="tr-TR" dirty="0" smtClean="0"/>
              <a:t>Aracına </a:t>
            </a:r>
            <a:r>
              <a:rPr lang="tr-TR" dirty="0"/>
              <a:t>K</a:t>
            </a:r>
            <a:r>
              <a:rPr lang="tr-TR" dirty="0" smtClean="0"/>
              <a:t>arışan </a:t>
            </a:r>
            <a:r>
              <a:rPr lang="tr-TR" dirty="0"/>
              <a:t>H</a:t>
            </a:r>
            <a:r>
              <a:rPr lang="tr-TR" dirty="0" smtClean="0"/>
              <a:t>atalar </a:t>
            </a:r>
            <a:r>
              <a:rPr lang="tr-TR" dirty="0"/>
              <a:t>ve </a:t>
            </a:r>
            <a:r>
              <a:rPr lang="tr-TR" dirty="0" smtClean="0"/>
              <a:t>Hata </a:t>
            </a:r>
            <a:r>
              <a:rPr lang="tr-TR" dirty="0" smtClean="0"/>
              <a:t>Kaynakları- Güvenirlik</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5754"/>
            <a:ext cx="10515600" cy="4981209"/>
          </a:xfrm>
        </p:spPr>
        <p:txBody>
          <a:bodyPr>
            <a:normAutofit/>
          </a:bodyPr>
          <a:lstStyle/>
          <a:p>
            <a:pPr marL="0" indent="0" algn="just">
              <a:buNone/>
            </a:pPr>
            <a:r>
              <a:rPr lang="tr-TR" i="1" dirty="0"/>
              <a:t>b. Eşdeğer Formlar (Paralel Testler) Yöntemi</a:t>
            </a:r>
            <a:endParaRPr lang="tr-TR" dirty="0"/>
          </a:p>
          <a:p>
            <a:pPr marL="0" indent="0" algn="just">
              <a:buNone/>
            </a:pPr>
            <a:r>
              <a:rPr lang="tr-TR" dirty="0"/>
              <a:t>Ölçtüğü davranışlar ve soru sayısı bakımından birbirine eş iki ölçme aracı, aynı gruba peş peşe ya da belirli aralıklarla iki kez uygulanır. Bu uygulamalardan elde edilen puanlar arasındaki korelasyon katsayısı, bir güvenirlik göstergesi olarak kabul edilir. Paralel Testler Yöntemiyle yüksek bir güvenirlik katsayısı bulunmuşsa, bu durum iki eşdeğer testten elde edilen puanların birbiriyle tutarlı olduğu anlamına gelir. Bu durum, paralel olarak hazırlanmış iki testin aynı davranışları ölçtüğünü gösterir. Bu yöntemle elde edilen yüksek güvenirlik katsayısı, test puanlarının tesadüfi hatalardan arınık olduğunun da bir ölçüsü olarak yorumlanır.</a:t>
            </a:r>
          </a:p>
          <a:p>
            <a:endParaRPr lang="tr-TR" dirty="0"/>
          </a:p>
        </p:txBody>
      </p:sp>
    </p:spTree>
    <p:extLst>
      <p:ext uri="{BB962C8B-B14F-4D97-AF65-F5344CB8AC3E}">
        <p14:creationId xmlns:p14="http://schemas.microsoft.com/office/powerpoint/2010/main" val="146427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i="1" dirty="0"/>
              <a:t>c. İki Yarıya Bölme Yöntemi</a:t>
            </a:r>
            <a:endParaRPr lang="tr-TR" dirty="0"/>
          </a:p>
          <a:p>
            <a:pPr marL="0" indent="0" algn="just">
              <a:buNone/>
            </a:pPr>
            <a:r>
              <a:rPr lang="tr-TR" dirty="0"/>
              <a:t>Bir kez uygulanmış olan bir ölçme aracı, belirli yöntemlerle iki yarıya bölünür ve her öğrenci için bu iki bölümden ayrı ayrı puanlar hesaplanır. Bu puanlar arasındaki korelasyon katsayısı, bir güvenirlik göstergesi olarak kabul edilir. İki Yarıya Bölme </a:t>
            </a:r>
            <a:r>
              <a:rPr lang="tr-TR" dirty="0" err="1"/>
              <a:t>Yöntemi’yle</a:t>
            </a:r>
            <a:r>
              <a:rPr lang="tr-TR" dirty="0"/>
              <a:t> bulunan güvenirlik katsayısı yüksek ise, bu durum testin iki yarısından elde edilen puanlar arasında bir tutarlılık bulunduğu anlamına gelir. </a:t>
            </a:r>
            <a:r>
              <a:rPr lang="tr-TR" dirty="0" smtClean="0"/>
              <a:t>KR </a:t>
            </a:r>
            <a:r>
              <a:rPr lang="tr-TR" dirty="0"/>
              <a:t>21 formülüyle elde edilen katsayı, güvenirliğin alt sınırı olarak kabul edilir. Yorumu KR 20’deki gibidir.</a:t>
            </a:r>
          </a:p>
          <a:p>
            <a:endParaRPr lang="tr-TR" dirty="0"/>
          </a:p>
        </p:txBody>
      </p:sp>
    </p:spTree>
    <p:extLst>
      <p:ext uri="{BB962C8B-B14F-4D97-AF65-F5344CB8AC3E}">
        <p14:creationId xmlns:p14="http://schemas.microsoft.com/office/powerpoint/2010/main" val="1427332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 katsayı;</a:t>
            </a:r>
          </a:p>
          <a:p>
            <a:pPr marL="0" indent="0" algn="just">
              <a:buNone/>
            </a:pPr>
            <a:r>
              <a:rPr lang="tr-TR" dirty="0"/>
              <a:t>a. test gelişigüzel yanıtlanmışsa</a:t>
            </a:r>
          </a:p>
          <a:p>
            <a:pPr marL="0" indent="0" algn="just">
              <a:buNone/>
            </a:pPr>
            <a:r>
              <a:rPr lang="tr-TR" dirty="0"/>
              <a:t>b. testin iki yarısı </a:t>
            </a:r>
            <a:r>
              <a:rPr lang="tr-TR" dirty="0" smtClean="0"/>
              <a:t>farklı davranışları </a:t>
            </a:r>
            <a:r>
              <a:rPr lang="tr-TR" dirty="0"/>
              <a:t>ölçüyor ise düşük çıkabilir.</a:t>
            </a:r>
          </a:p>
          <a:p>
            <a:pPr marL="0" indent="0" algn="just">
              <a:buNone/>
            </a:pPr>
            <a:r>
              <a:rPr lang="tr-TR" dirty="0"/>
              <a:t>İkinci durumda görülen tutarsızlık için, tesadüfi hatalardan çok, iki yarının farklı davranışları ölçmesi neden olarak gösterilebilir. Bu katsayının yüksek bulunması, test puanlarının tesadüfi hatalardan arınık olduğunu gösterir</a:t>
            </a:r>
            <a:r>
              <a:rPr lang="tr-TR" dirty="0" smtClean="0"/>
              <a:t>.</a:t>
            </a:r>
            <a:endParaRPr lang="tr-TR" dirty="0"/>
          </a:p>
        </p:txBody>
      </p:sp>
    </p:spTree>
    <p:extLst>
      <p:ext uri="{BB962C8B-B14F-4D97-AF65-F5344CB8AC3E}">
        <p14:creationId xmlns:p14="http://schemas.microsoft.com/office/powerpoint/2010/main" val="1383553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a:t>d. </a:t>
            </a:r>
            <a:r>
              <a:rPr lang="tr-TR" i="1" dirty="0" err="1"/>
              <a:t>Kuder-Richardson</a:t>
            </a:r>
            <a:r>
              <a:rPr lang="tr-TR" i="1" dirty="0"/>
              <a:t> (KR 20 - KR 21) Yöntemi</a:t>
            </a:r>
            <a:endParaRPr lang="tr-TR" dirty="0"/>
          </a:p>
          <a:p>
            <a:pPr marL="0" indent="0" algn="just">
              <a:buNone/>
            </a:pPr>
            <a:r>
              <a:rPr lang="tr-TR" dirty="0"/>
              <a:t>Bir testin tekrarı, paraleli ya da iki yarısı yerine, testteki tüm maddeler arasındaki tutarlığın bir ölçüsünü verir. Bir kez uygulanmış olan bir ölçme aracının, güvenirliği hakkında bilgi verir ve “iç tutarlılık katsayısı” olarak adlandırılır. Bir testin KR 20 güvenirlik katsayısı yüksek bulunmuş ise, bu testteki maddelerin aynı yeterliği ölçtüğü (testin tek boyutlu olduğu) anlamına gelir. KR 21, madde analizi yapılmamış testlere uygulanır ve testte yer alan maddelere ait güçlük indeksleri değerlerinin (</a:t>
            </a:r>
            <a:r>
              <a:rPr lang="tr-TR" dirty="0" err="1"/>
              <a:t>p</a:t>
            </a:r>
            <a:r>
              <a:rPr lang="tr-TR" baseline="-25000" dirty="0" err="1"/>
              <a:t>j</a:t>
            </a:r>
            <a:r>
              <a:rPr lang="tr-TR" dirty="0"/>
              <a:t>) eşit olduğu varsayılır.</a:t>
            </a:r>
          </a:p>
          <a:p>
            <a:endParaRPr lang="tr-TR" dirty="0"/>
          </a:p>
        </p:txBody>
      </p:sp>
    </p:spTree>
    <p:extLst>
      <p:ext uri="{BB962C8B-B14F-4D97-AF65-F5344CB8AC3E}">
        <p14:creationId xmlns:p14="http://schemas.microsoft.com/office/powerpoint/2010/main" val="370709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smtClean="0"/>
              <a:t>Tekin, H. (2014). </a:t>
            </a:r>
            <a:r>
              <a:rPr lang="tr-TR" sz="2200" i="1" dirty="0" smtClean="0"/>
              <a:t>Eğitimde ölçme ve değerlendirme. </a:t>
            </a:r>
            <a:r>
              <a:rPr lang="tr-TR" sz="2200" dirty="0" smtClean="0"/>
              <a:t>Ankara: Yargı Yayınevi</a:t>
            </a:r>
          </a:p>
          <a:p>
            <a:pPr marL="0" indent="0" algn="just">
              <a:buNone/>
            </a:pPr>
            <a:endParaRPr lang="tr-TR" sz="2200" dirty="0"/>
          </a:p>
          <a:p>
            <a:pPr marL="0" indent="0" algn="just">
              <a:buNone/>
            </a:pPr>
            <a:r>
              <a:rPr lang="tr-TR" sz="2200" dirty="0" smtClean="0"/>
              <a:t>Turgut</a:t>
            </a:r>
            <a:r>
              <a:rPr lang="tr-TR" sz="2200" dirty="0"/>
              <a:t>, M. F. ve </a:t>
            </a:r>
            <a:r>
              <a:rPr lang="tr-TR" sz="2200" dirty="0" err="1"/>
              <a:t>Baykul</a:t>
            </a:r>
            <a:r>
              <a:rPr lang="tr-TR" sz="2200" dirty="0"/>
              <a:t>, Y. (2014). </a:t>
            </a:r>
            <a:r>
              <a:rPr lang="tr-TR" sz="2200" i="1" dirty="0"/>
              <a:t>Eğitimde ölçme ve değerlendirme metotları.</a:t>
            </a:r>
            <a:r>
              <a:rPr lang="tr-TR" sz="2200" b="1" dirty="0"/>
              <a:t> </a:t>
            </a:r>
            <a:r>
              <a:rPr lang="tr-TR" sz="2200" dirty="0"/>
              <a:t>Ankara: </a:t>
            </a:r>
            <a:r>
              <a:rPr lang="tr-TR" sz="2200" dirty="0" smtClean="0"/>
              <a:t>	</a:t>
            </a:r>
            <a:r>
              <a:rPr lang="tr-TR" sz="2200" dirty="0" err="1" smtClean="0"/>
              <a:t>Pegem</a:t>
            </a:r>
            <a:r>
              <a:rPr lang="tr-TR" sz="2200" dirty="0" smtClean="0"/>
              <a:t> </a:t>
            </a:r>
            <a:r>
              <a:rPr lang="tr-TR" sz="2200" dirty="0"/>
              <a:t>Akademi Yayıncılık.</a:t>
            </a:r>
          </a:p>
          <a:p>
            <a:pPr marL="0" indent="0">
              <a:buNone/>
            </a:pPr>
            <a:endParaRPr lang="tr-TR" dirty="0"/>
          </a:p>
        </p:txBody>
      </p:sp>
    </p:spTree>
    <p:extLst>
      <p:ext uri="{BB962C8B-B14F-4D97-AF65-F5344CB8AC3E}">
        <p14:creationId xmlns:p14="http://schemas.microsoft.com/office/powerpoint/2010/main" val="132878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Ölçmede Hata Kavramı ve Hata </a:t>
            </a:r>
            <a:r>
              <a:rPr lang="tr-TR" b="1" i="1" dirty="0" smtClean="0"/>
              <a:t>Türleri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Ölçme </a:t>
            </a:r>
            <a:r>
              <a:rPr lang="tr-TR" dirty="0"/>
              <a:t>hatası “bir özelliğin değeri hakkında, o özelliği ölçmeye uygun ölçme aracından elde edilen değer ile, özelliğin sahip olduğu gerçek değer arasındaki fark” olarak tanımlanmaktadır. Kullanılan ölçme araçları ne kadar hassas/duyarlı olursa olsun, her ölçmeye bir miktar hata karışmaktadır. Ölçme sonuçlarına “ölçülen özellikten, kullanılan ölçme aracından, ölçmeyi yapan kişiden, ölçme yönteminden ve ölçmenin yapıldığı ortamdan” hatalar karışmaktadır. </a:t>
            </a:r>
          </a:p>
        </p:txBody>
      </p:sp>
    </p:spTree>
    <p:extLst>
      <p:ext uri="{BB962C8B-B14F-4D97-AF65-F5344CB8AC3E}">
        <p14:creationId xmlns:p14="http://schemas.microsoft.com/office/powerpoint/2010/main" val="328816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Sınav sonuçlarına (puanlarına) sözü edilen hata kaynaklarından karışan hatalar kendi içlerinde gruplandığında üç tür hatadan söz edilebilir</a:t>
            </a:r>
            <a:r>
              <a:rPr lang="tr-TR" dirty="0" smtClean="0"/>
              <a:t>.</a:t>
            </a:r>
          </a:p>
          <a:p>
            <a:pPr marL="0" indent="0" algn="just">
              <a:buNone/>
            </a:pPr>
            <a:endParaRPr lang="tr-TR" dirty="0"/>
          </a:p>
          <a:p>
            <a:pPr marL="0" indent="0" algn="just">
              <a:buNone/>
            </a:pPr>
            <a:r>
              <a:rPr lang="tr-TR" b="1" i="1" dirty="0"/>
              <a:t>Sabit Hatalar:</a:t>
            </a:r>
            <a:r>
              <a:rPr lang="tr-TR" b="1" dirty="0"/>
              <a:t> </a:t>
            </a:r>
            <a:r>
              <a:rPr lang="tr-TR" dirty="0"/>
              <a:t>Miktarı ölçmeden ölçmeye değişmeyen hatalardır. Örneğin öğretmenlerin, her bir öğrencinin sınav puanına aynı miktarda puan eklemesi ya da azaltması bu tür bir hataya örnektir. Hiçbir öğrenci tarafından yapılamayan ya da tüm öğrenciler tarafından yapılan bir sorunun puanlama dışı bırakılması da bu tür bir hataya örnektir.</a:t>
            </a:r>
          </a:p>
          <a:p>
            <a:pPr marL="0" indent="0">
              <a:buNone/>
            </a:pPr>
            <a:endParaRPr lang="tr-TR" dirty="0"/>
          </a:p>
          <a:p>
            <a:endParaRPr lang="tr-TR" dirty="0"/>
          </a:p>
        </p:txBody>
      </p:sp>
    </p:spTree>
    <p:extLst>
      <p:ext uri="{BB962C8B-B14F-4D97-AF65-F5344CB8AC3E}">
        <p14:creationId xmlns:p14="http://schemas.microsoft.com/office/powerpoint/2010/main" val="279146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i="1" dirty="0"/>
              <a:t>Sistematik Hatalar:</a:t>
            </a:r>
            <a:r>
              <a:rPr lang="tr-TR" b="1" dirty="0"/>
              <a:t> </a:t>
            </a:r>
            <a:r>
              <a:rPr lang="tr-TR" dirty="0"/>
              <a:t>Ölçme sonuçlarına artan ya da azalan miktarda karışan hatalardır. Yanlılıklar da bu tür hatalar kapsamında yer almaktadır. Örneğin öğretmenlerin yazısı güzel öğrencilere daha fazla puan vermeleri ya da sona kalan kâğıtlara yüksek puan vermeleri bu tür hatalara örnektir.</a:t>
            </a:r>
          </a:p>
          <a:p>
            <a:pPr marL="0" indent="0" algn="just">
              <a:buNone/>
            </a:pPr>
            <a:r>
              <a:rPr lang="tr-TR" b="1" i="1" dirty="0"/>
              <a:t>Rastlantısal Hatalar:</a:t>
            </a:r>
            <a:r>
              <a:rPr lang="tr-TR" b="1" dirty="0"/>
              <a:t> </a:t>
            </a:r>
            <a:r>
              <a:rPr lang="tr-TR" dirty="0"/>
              <a:t>Ölçme sonuçlarına ne yönde karıştığı bilinemeyen hatalardır. Bu tür hatalar bazı öğrencilerin puanını artırıcı bazı öğrencilerin puanını ise düşürücü yönde rol oynarlar. </a:t>
            </a:r>
            <a:r>
              <a:rPr lang="tr-TR" dirty="0" smtClean="0"/>
              <a:t>Örneğin </a:t>
            </a:r>
            <a:r>
              <a:rPr lang="tr-TR" dirty="0"/>
              <a:t>sınav kâğıtlarını dikkatsizce okumak ve sorulara verilen puanları dikkatsizce toplamak bu tür hatalara örnektir. </a:t>
            </a:r>
          </a:p>
          <a:p>
            <a:pPr marL="0" indent="0" algn="just">
              <a:buNone/>
            </a:pPr>
            <a:endParaRPr lang="tr-TR" dirty="0"/>
          </a:p>
        </p:txBody>
      </p:sp>
    </p:spTree>
    <p:extLst>
      <p:ext uri="{BB962C8B-B14F-4D97-AF65-F5344CB8AC3E}">
        <p14:creationId xmlns:p14="http://schemas.microsoft.com/office/powerpoint/2010/main" val="93359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Hata Kaynakları</a:t>
            </a:r>
            <a:endParaRPr lang="tr-TR" dirty="0"/>
          </a:p>
        </p:txBody>
      </p:sp>
      <p:sp>
        <p:nvSpPr>
          <p:cNvPr id="3" name="İçerik Yer Tutucusu 2"/>
          <p:cNvSpPr>
            <a:spLocks noGrp="1"/>
          </p:cNvSpPr>
          <p:nvPr>
            <p:ph idx="1"/>
          </p:nvPr>
        </p:nvSpPr>
        <p:spPr/>
        <p:txBody>
          <a:bodyPr/>
          <a:lstStyle/>
          <a:p>
            <a:pPr marL="0" indent="0">
              <a:buNone/>
            </a:pPr>
            <a:r>
              <a:rPr lang="tr-TR" dirty="0" smtClean="0"/>
              <a:t>*Uygulayıcıdan kaynaklanan hatalar</a:t>
            </a:r>
          </a:p>
          <a:p>
            <a:pPr marL="0" indent="0">
              <a:buNone/>
            </a:pPr>
            <a:r>
              <a:rPr lang="tr-TR" dirty="0" smtClean="0"/>
              <a:t>*Testi alan kişiden kaynaklanan hatalar</a:t>
            </a:r>
          </a:p>
          <a:p>
            <a:pPr marL="0" indent="0">
              <a:buNone/>
            </a:pPr>
            <a:r>
              <a:rPr lang="tr-TR" dirty="0" smtClean="0"/>
              <a:t>*Testin uygulanma ortamından kaynaklanan hatalar</a:t>
            </a:r>
          </a:p>
          <a:p>
            <a:pPr marL="0" indent="0">
              <a:buNone/>
            </a:pPr>
            <a:r>
              <a:rPr lang="tr-TR" dirty="0" smtClean="0"/>
              <a:t>*Testin kendisinden kaynaklanan hatalar (Tekin, 2014)</a:t>
            </a:r>
            <a:endParaRPr lang="tr-TR" dirty="0"/>
          </a:p>
        </p:txBody>
      </p:sp>
    </p:spTree>
    <p:extLst>
      <p:ext uri="{BB962C8B-B14F-4D97-AF65-F5344CB8AC3E}">
        <p14:creationId xmlns:p14="http://schemas.microsoft.com/office/powerpoint/2010/main" val="132362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Güvenirlik Nedir?</a:t>
            </a:r>
            <a:endParaRPr lang="tr-TR" dirty="0"/>
          </a:p>
        </p:txBody>
      </p:sp>
      <p:sp>
        <p:nvSpPr>
          <p:cNvPr id="3" name="İçerik Yer Tutucusu 2"/>
          <p:cNvSpPr>
            <a:spLocks noGrp="1"/>
          </p:cNvSpPr>
          <p:nvPr>
            <p:ph idx="1"/>
          </p:nvPr>
        </p:nvSpPr>
        <p:spPr>
          <a:xfrm>
            <a:off x="838200" y="1825625"/>
            <a:ext cx="10515600" cy="4786190"/>
          </a:xfrm>
        </p:spPr>
        <p:txBody>
          <a:bodyPr>
            <a:normAutofit fontScale="92500"/>
          </a:bodyPr>
          <a:lstStyle/>
          <a:p>
            <a:pPr marL="0" indent="0" algn="just">
              <a:buNone/>
            </a:pPr>
            <a:r>
              <a:rPr lang="tr-TR" dirty="0" smtClean="0"/>
              <a:t>Bir </a:t>
            </a:r>
            <a:r>
              <a:rPr lang="tr-TR" dirty="0"/>
              <a:t>ölçme aracının güvenirliğini, o ölçme aracından elde edilen puanların (ölçme sonuçlarının) rastlantısal hatalardan </a:t>
            </a:r>
            <a:r>
              <a:rPr lang="tr-TR" dirty="0" err="1"/>
              <a:t>arınıklık</a:t>
            </a:r>
            <a:r>
              <a:rPr lang="tr-TR" dirty="0"/>
              <a:t> derecesi belirler (Turgut ve </a:t>
            </a:r>
            <a:r>
              <a:rPr lang="tr-TR" dirty="0" err="1"/>
              <a:t>Baykul</a:t>
            </a:r>
            <a:r>
              <a:rPr lang="tr-TR" dirty="0"/>
              <a:t>, 2014). </a:t>
            </a:r>
            <a:endParaRPr lang="tr-TR" dirty="0" smtClean="0"/>
          </a:p>
          <a:p>
            <a:pPr marL="0" indent="0" algn="just">
              <a:buNone/>
            </a:pPr>
            <a:r>
              <a:rPr lang="tr-TR" dirty="0" smtClean="0"/>
              <a:t>Bir </a:t>
            </a:r>
            <a:r>
              <a:rPr lang="tr-TR" dirty="0"/>
              <a:t>ölçme aracından elde edilen puanlara ne derece az hata karışırsa, araç o derece güvenilirdir. Ölçme aracından elde sonuçlar, bireyler arasında var olan öğrenme farklılıklarını gösterdiği ölçüde ya da bireylerin var olan gerçek öğrenme güçlerini ortaya koyduğu ölçüde güvenilirdir. Bireylerde kararsızlığa ve tutarsızlığa yol açan ölçmelerin güvenirliği düşük olacaktır. </a:t>
            </a:r>
            <a:endParaRPr lang="tr-TR" dirty="0" smtClean="0"/>
          </a:p>
          <a:p>
            <a:pPr marL="0" indent="0" algn="just">
              <a:buNone/>
            </a:pPr>
            <a:r>
              <a:rPr lang="tr-TR" dirty="0" smtClean="0"/>
              <a:t>Bir </a:t>
            </a:r>
            <a:r>
              <a:rPr lang="tr-TR" dirty="0"/>
              <a:t>ölçme aracının güvenirliği kontrol etmenin ve artırmanın iki yolu bulunmaktadır. Bunlardan ilki akılcı ve mantıklı süreçlerle denetim yapmak ve uzman görüşlerine başvurmak. Diğeri ise istatistiksel yollarla güvenirliği kestirmektir. Aşağıda bu iki yol hakkında kısa bir bilgi verilmiştir.</a:t>
            </a:r>
          </a:p>
          <a:p>
            <a:pPr marL="0" indent="0">
              <a:buNone/>
            </a:pPr>
            <a:endParaRPr lang="tr-TR" dirty="0"/>
          </a:p>
        </p:txBody>
      </p:sp>
    </p:spTree>
    <p:extLst>
      <p:ext uri="{BB962C8B-B14F-4D97-AF65-F5344CB8AC3E}">
        <p14:creationId xmlns:p14="http://schemas.microsoft.com/office/powerpoint/2010/main" val="131341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09822"/>
            <a:ext cx="10515600" cy="4967141"/>
          </a:xfrm>
        </p:spPr>
        <p:txBody>
          <a:bodyPr>
            <a:normAutofit fontScale="92500" lnSpcReduction="10000"/>
          </a:bodyPr>
          <a:lstStyle/>
          <a:p>
            <a:pPr marL="0" indent="0" algn="just">
              <a:buNone/>
            </a:pPr>
            <a:r>
              <a:rPr lang="tr-TR" i="1" dirty="0"/>
              <a:t>Akılcı Yollarla Güvenirliği Artırmanın </a:t>
            </a:r>
            <a:r>
              <a:rPr lang="tr-TR" i="1" dirty="0" smtClean="0"/>
              <a:t>Yolları</a:t>
            </a:r>
          </a:p>
          <a:p>
            <a:pPr marL="0" indent="0" algn="just">
              <a:buNone/>
            </a:pPr>
            <a:endParaRPr lang="tr-TR" i="1" dirty="0"/>
          </a:p>
          <a:p>
            <a:pPr marL="0" indent="0" algn="just">
              <a:buNone/>
            </a:pPr>
            <a:r>
              <a:rPr lang="tr-TR" dirty="0" smtClean="0"/>
              <a:t>1.Testte </a:t>
            </a:r>
            <a:r>
              <a:rPr lang="tr-TR" dirty="0"/>
              <a:t>yer alan soru sayısını artırmak</a:t>
            </a:r>
            <a:r>
              <a:rPr lang="tr-TR" dirty="0" smtClean="0"/>
              <a:t>.</a:t>
            </a:r>
          </a:p>
          <a:p>
            <a:pPr marL="0" indent="0" algn="just">
              <a:buNone/>
            </a:pPr>
            <a:endParaRPr lang="tr-TR" dirty="0"/>
          </a:p>
          <a:p>
            <a:pPr marL="0" indent="0" algn="just">
              <a:buNone/>
            </a:pPr>
            <a:r>
              <a:rPr lang="tr-TR" dirty="0" smtClean="0"/>
              <a:t>2.Ölçme </a:t>
            </a:r>
            <a:r>
              <a:rPr lang="tr-TR" dirty="0"/>
              <a:t>sonuçlarına karışan hata kaynaklarını denetim altında tutmak. (Bir ölçme sonucuna, aracın kendisinden, ölçmeyi yapan kişiden, testi yanıtlayan bireyden, ölçmenin yapıldığı ortamdan ve ölçme yönteminden hata karışabilir</a:t>
            </a:r>
            <a:r>
              <a:rPr lang="tr-TR" dirty="0" smtClean="0"/>
              <a:t>).</a:t>
            </a:r>
          </a:p>
          <a:p>
            <a:pPr marL="0" indent="0" algn="just">
              <a:buNone/>
            </a:pPr>
            <a:endParaRPr lang="tr-TR" dirty="0"/>
          </a:p>
          <a:p>
            <a:pPr marL="0" indent="0" algn="just">
              <a:buNone/>
            </a:pPr>
            <a:r>
              <a:rPr lang="tr-TR" dirty="0" smtClean="0"/>
              <a:t>3.Testte </a:t>
            </a:r>
            <a:r>
              <a:rPr lang="tr-TR" dirty="0"/>
              <a:t>yer alan soruları, açık ve yalın bir anlatımla yazmış olmak</a:t>
            </a:r>
            <a:r>
              <a:rPr lang="tr-TR" dirty="0" smtClean="0"/>
              <a:t>.</a:t>
            </a:r>
          </a:p>
          <a:p>
            <a:pPr marL="0" indent="0" algn="just">
              <a:buNone/>
            </a:pPr>
            <a:endParaRPr lang="tr-TR" dirty="0"/>
          </a:p>
          <a:p>
            <a:pPr marL="0" indent="0" algn="just">
              <a:buNone/>
            </a:pPr>
            <a:r>
              <a:rPr lang="tr-TR" dirty="0" smtClean="0"/>
              <a:t>4.Testin </a:t>
            </a:r>
            <a:r>
              <a:rPr lang="tr-TR" dirty="0"/>
              <a:t>başına yanıtlayıcılar için, bir açıklama (yönerge) koymak.</a:t>
            </a:r>
          </a:p>
          <a:p>
            <a:endParaRPr lang="tr-TR" dirty="0"/>
          </a:p>
        </p:txBody>
      </p:sp>
    </p:spTree>
    <p:extLst>
      <p:ext uri="{BB962C8B-B14F-4D97-AF65-F5344CB8AC3E}">
        <p14:creationId xmlns:p14="http://schemas.microsoft.com/office/powerpoint/2010/main" val="379383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5926"/>
            <a:ext cx="10515600" cy="5361037"/>
          </a:xfrm>
        </p:spPr>
        <p:txBody>
          <a:bodyPr>
            <a:normAutofit fontScale="77500" lnSpcReduction="20000"/>
          </a:bodyPr>
          <a:lstStyle/>
          <a:p>
            <a:pPr marL="0" indent="0" algn="just">
              <a:buNone/>
            </a:pPr>
            <a:r>
              <a:rPr lang="tr-TR" dirty="0" smtClean="0"/>
              <a:t>5.Yanıtlayıcıları</a:t>
            </a:r>
            <a:r>
              <a:rPr lang="tr-TR" dirty="0"/>
              <a:t>, her soruyu yeterince ve hızla yanıtlamaları için özendirmek. (Testte yanıt verilmemiş soruların olması, soru sayısını azaltır ve puanların güvenirliğini düşürür</a:t>
            </a:r>
            <a:r>
              <a:rPr lang="tr-TR" dirty="0" smtClean="0"/>
              <a:t>).</a:t>
            </a:r>
          </a:p>
          <a:p>
            <a:pPr marL="0" indent="0" algn="just">
              <a:buNone/>
            </a:pPr>
            <a:endParaRPr lang="tr-TR" dirty="0"/>
          </a:p>
          <a:p>
            <a:pPr marL="0" indent="0" algn="just">
              <a:buNone/>
            </a:pPr>
            <a:r>
              <a:rPr lang="tr-TR" dirty="0" smtClean="0"/>
              <a:t>6.Bireylerin </a:t>
            </a:r>
            <a:r>
              <a:rPr lang="tr-TR" dirty="0"/>
              <a:t>kaygı düzeylerini azaltacak ve sınava güdülenmesini sağlayacak önlemler almak</a:t>
            </a:r>
            <a:r>
              <a:rPr lang="tr-TR" dirty="0" smtClean="0"/>
              <a:t>.</a:t>
            </a:r>
          </a:p>
          <a:p>
            <a:pPr marL="0" indent="0" algn="just">
              <a:buNone/>
            </a:pPr>
            <a:endParaRPr lang="tr-TR" dirty="0"/>
          </a:p>
          <a:p>
            <a:pPr marL="0" indent="0" algn="just">
              <a:buNone/>
            </a:pPr>
            <a:r>
              <a:rPr lang="tr-TR" dirty="0" smtClean="0"/>
              <a:t>7.Testte </a:t>
            </a:r>
            <a:r>
              <a:rPr lang="tr-TR" dirty="0"/>
              <a:t>yer alan soruları, öğrenmelere dayalı olarak hazırlamak. (Sorular ne çok zor ne de çok kolay hazırlanmış olmalıdır. Testte yer alan sorular, soruyu bilenle, bilmeyeni birbirinden ayırmalıdır</a:t>
            </a:r>
            <a:r>
              <a:rPr lang="tr-TR" dirty="0" smtClean="0"/>
              <a:t>).</a:t>
            </a:r>
          </a:p>
          <a:p>
            <a:pPr marL="0" indent="0" algn="just">
              <a:buNone/>
            </a:pPr>
            <a:endParaRPr lang="tr-TR" dirty="0"/>
          </a:p>
          <a:p>
            <a:pPr marL="0" indent="0" algn="just">
              <a:buNone/>
            </a:pPr>
            <a:r>
              <a:rPr lang="tr-TR" dirty="0" smtClean="0"/>
              <a:t>8.Sınav </a:t>
            </a:r>
            <a:r>
              <a:rPr lang="tr-TR" dirty="0"/>
              <a:t>süresini, soruların yanıtlanmasına olanak verecek biçimde ayarlamak</a:t>
            </a:r>
            <a:r>
              <a:rPr lang="tr-TR" dirty="0" smtClean="0"/>
              <a:t>.</a:t>
            </a:r>
          </a:p>
          <a:p>
            <a:pPr marL="0" indent="0" algn="just">
              <a:buNone/>
            </a:pPr>
            <a:endParaRPr lang="tr-TR" dirty="0"/>
          </a:p>
          <a:p>
            <a:pPr marL="0" indent="0" algn="just">
              <a:buNone/>
            </a:pPr>
            <a:r>
              <a:rPr lang="tr-TR" dirty="0" smtClean="0"/>
              <a:t>9.Sorulara </a:t>
            </a:r>
            <a:r>
              <a:rPr lang="tr-TR" dirty="0"/>
              <a:t>verilen yanıtları nesnel biçimde puanlamak</a:t>
            </a:r>
            <a:r>
              <a:rPr lang="tr-TR" dirty="0" smtClean="0"/>
              <a:t>.</a:t>
            </a:r>
          </a:p>
          <a:p>
            <a:pPr marL="0" indent="0" algn="just">
              <a:buNone/>
            </a:pPr>
            <a:endParaRPr lang="tr-TR" dirty="0"/>
          </a:p>
          <a:p>
            <a:pPr marL="0" indent="0" algn="just">
              <a:buNone/>
            </a:pPr>
            <a:r>
              <a:rPr lang="tr-TR" dirty="0" smtClean="0"/>
              <a:t>10.Sınav </a:t>
            </a:r>
            <a:r>
              <a:rPr lang="tr-TR" dirty="0"/>
              <a:t>sırasında bireylere yanlı, sert, kaba davranmamak.</a:t>
            </a:r>
          </a:p>
          <a:p>
            <a:pPr marL="0" indent="0" algn="just">
              <a:buNone/>
            </a:pPr>
            <a:endParaRPr lang="tr-TR" dirty="0"/>
          </a:p>
        </p:txBody>
      </p:sp>
    </p:spTree>
    <p:extLst>
      <p:ext uri="{BB962C8B-B14F-4D97-AF65-F5344CB8AC3E}">
        <p14:creationId xmlns:p14="http://schemas.microsoft.com/office/powerpoint/2010/main" val="2188948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53551"/>
            <a:ext cx="10515600" cy="5023412"/>
          </a:xfrm>
        </p:spPr>
        <p:txBody>
          <a:bodyPr>
            <a:normAutofit/>
          </a:bodyPr>
          <a:lstStyle/>
          <a:p>
            <a:pPr marL="0" indent="0" algn="just">
              <a:buNone/>
            </a:pPr>
            <a:r>
              <a:rPr lang="tr-TR" i="1" dirty="0"/>
              <a:t> </a:t>
            </a:r>
            <a:r>
              <a:rPr lang="tr-TR" dirty="0" smtClean="0"/>
              <a:t>İstatistiksel </a:t>
            </a:r>
            <a:r>
              <a:rPr lang="tr-TR" dirty="0"/>
              <a:t>Yollarla Güvenirliği Kestirme Yöntemleri</a:t>
            </a:r>
          </a:p>
          <a:p>
            <a:pPr marL="0" indent="0" algn="just">
              <a:buNone/>
            </a:pPr>
            <a:r>
              <a:rPr lang="tr-TR" i="1" dirty="0"/>
              <a:t>a. Test-Tekrar Test Yöntemi</a:t>
            </a:r>
            <a:endParaRPr lang="tr-TR" dirty="0"/>
          </a:p>
          <a:p>
            <a:pPr marL="0" indent="0" algn="just">
              <a:buNone/>
            </a:pPr>
            <a:r>
              <a:rPr lang="tr-TR" dirty="0"/>
              <a:t>Bir ölçme aracının, aynı gruba belirli aralıklarla iki kez uygulanmasından sonra, bu iki uygulamadan elde edilen sonuçlar arasındaki korelasyon katsayısı, bir güvenirlik göstergesi olarak kabul edilir. Test Tekrar Yöntemiyle yüksek bir güvenirlik katsayısı bulunmuşsa, bu durum testin iki uygulamasından elde edilen puanlar arasında bir kararlılık olduğu anlamına gelir. Ölçme işleminin tekrarı arasında uzun zaman geçmiş ve güvenirlik katsayısı yine yüksek bulunmuşsa, bu durum da testin kararlı olduğunu gösterir. Yüksek güvenirlik aynı zamanda, ölçme sonuçlarının uygulamadan gelebilecek tesadüfi hatalardan arınık olduğunun da bir göstergesidir.</a:t>
            </a:r>
          </a:p>
          <a:p>
            <a:endParaRPr lang="tr-TR" dirty="0"/>
          </a:p>
          <a:p>
            <a:endParaRPr lang="tr-TR" dirty="0"/>
          </a:p>
          <a:p>
            <a:endParaRPr lang="tr-TR" dirty="0"/>
          </a:p>
        </p:txBody>
      </p:sp>
    </p:spTree>
    <p:extLst>
      <p:ext uri="{BB962C8B-B14F-4D97-AF65-F5344CB8AC3E}">
        <p14:creationId xmlns:p14="http://schemas.microsoft.com/office/powerpoint/2010/main" val="36467376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959</Words>
  <Application>Microsoft Office PowerPoint</Application>
  <PresentationFormat>Geniş ekran</PresentationFormat>
  <Paragraphs>56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Ölçme Aracına Karışan Hatalar ve Hata Kaynakları- Güvenirlik</vt:lpstr>
      <vt:lpstr>Ölçmede Hata Kavramı ve Hata Türleri</vt:lpstr>
      <vt:lpstr>PowerPoint Sunusu</vt:lpstr>
      <vt:lpstr>PowerPoint Sunusu</vt:lpstr>
      <vt:lpstr>Hata Kaynakları</vt:lpstr>
      <vt:lpstr>Güvenirlik Nedir?</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16</cp:revision>
  <dcterms:created xsi:type="dcterms:W3CDTF">2017-05-16T13:19:38Z</dcterms:created>
  <dcterms:modified xsi:type="dcterms:W3CDTF">2018-01-30T16:24:11Z</dcterms:modified>
</cp:coreProperties>
</file>