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5"/>
  </p:notesMasterIdLst>
  <p:handoutMasterIdLst>
    <p:handoutMasterId r:id="rId16"/>
  </p:handoutMasterIdLst>
  <p:sldIdLst>
    <p:sldId id="668" r:id="rId4"/>
    <p:sldId id="669" r:id="rId5"/>
    <p:sldId id="670" r:id="rId6"/>
    <p:sldId id="671" r:id="rId7"/>
    <p:sldId id="672" r:id="rId8"/>
    <p:sldId id="673" r:id="rId9"/>
    <p:sldId id="674" r:id="rId10"/>
    <p:sldId id="675" r:id="rId11"/>
    <p:sldId id="676" r:id="rId12"/>
    <p:sldId id="677" r:id="rId13"/>
    <p:sldId id="678"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5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12.02.2020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2/12/2020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2/12/2020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2/12/2020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2/12/2020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2/12/2020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2/12/2020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2/12/2020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2/12/2020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2/12/2020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2/12/2020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2/12/2020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2/12/2020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2/12/2020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2/12/2020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2/12/2020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2/12/2020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2/12/2020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2/12/2020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2/12/2020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2/12/2020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2/12/2020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81865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2/12/2020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2/12/2020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415421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2/12/2020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2/12/2020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2/12/2020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2/12/2020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2/12/2020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2/12/2020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2/12/2020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2/12/2020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 id="2147483694" r:id="rId4"/>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2259080"/>
          </a:xfrm>
          <a:prstGeom prst="rect">
            <a:avLst/>
          </a:prstGeom>
        </p:spPr>
        <p:txBody>
          <a:bodyPr wrap="square">
            <a:spAutoFit/>
          </a:bodyPr>
          <a:lstStyle/>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GGY 402</a:t>
            </a:r>
          </a:p>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GAYRİMENKUL VE VARLIK DEĞERLEME II</a:t>
            </a: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a:latin typeface="Arial" panose="020B0604020202020204" pitchFamily="34" charset="0"/>
                <a:ea typeface="Times New Roman" panose="02020603050405020304" pitchFamily="18" charset="0"/>
                <a:cs typeface="Arial" panose="020B0604020202020204" pitchFamily="34" charset="0"/>
              </a:rPr>
              <a:t>Prof. Dr. </a:t>
            </a:r>
            <a:r>
              <a:rPr lang="en-US" sz="1600" b="1" dirty="0">
                <a:latin typeface="Arial" panose="020B0604020202020204" pitchFamily="34" charset="0"/>
                <a:ea typeface="Times New Roman" panose="02020603050405020304" pitchFamily="18" charset="0"/>
                <a:cs typeface="Arial" panose="020B0604020202020204" pitchFamily="34" charset="0"/>
              </a:rPr>
              <a:t>Harun </a:t>
            </a:r>
            <a:r>
              <a:rPr lang="tr-TR" sz="1600" b="1" dirty="0">
                <a:latin typeface="Arial" panose="020B0604020202020204" pitchFamily="34" charset="0"/>
                <a:ea typeface="Times New Roman" panose="02020603050405020304" pitchFamily="18" charset="0"/>
                <a:cs typeface="Arial" panose="020B0604020202020204" pitchFamily="34" charset="0"/>
              </a:rPr>
              <a:t>TANRIVERMİŞ </a:t>
            </a:r>
          </a:p>
          <a:p>
            <a:pPr algn="ctr">
              <a:spcAft>
                <a:spcPts val="0"/>
              </a:spcAft>
            </a:pPr>
            <a:r>
              <a:rPr lang="tr-TR" sz="1600" dirty="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p>
        </p:txBody>
      </p:sp>
    </p:spTree>
    <p:extLst>
      <p:ext uri="{BB962C8B-B14F-4D97-AF65-F5344CB8AC3E}">
        <p14:creationId xmlns:p14="http://schemas.microsoft.com/office/powerpoint/2010/main" val="2044511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375554"/>
            <a:ext cx="8517837" cy="587829"/>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İmar Mevzuatı ve Uygulamalarının Değer Oluşumu ve</a:t>
            </a:r>
          </a:p>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Paylaşımına Etkileri</a:t>
            </a: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Content Placeholder 1"/>
          <p:cNvSpPr>
            <a:spLocks noGrp="1"/>
          </p:cNvSpPr>
          <p:nvPr>
            <p:ph idx="1"/>
          </p:nvPr>
        </p:nvSpPr>
        <p:spPr/>
        <p:txBody>
          <a:bodyPr/>
          <a:lstStyle/>
          <a:p>
            <a:endParaRPr lang="tr-TR"/>
          </a:p>
        </p:txBody>
      </p:sp>
      <p:pic>
        <p:nvPicPr>
          <p:cNvPr id="6" name="Resim 4"/>
          <p:cNvPicPr>
            <a:picLocks noChangeAspect="1"/>
          </p:cNvPicPr>
          <p:nvPr/>
        </p:nvPicPr>
        <p:blipFill>
          <a:blip r:embed="rId2"/>
          <a:stretch>
            <a:fillRect/>
          </a:stretch>
        </p:blipFill>
        <p:spPr>
          <a:xfrm>
            <a:off x="348550" y="1216800"/>
            <a:ext cx="8152974" cy="4757607"/>
          </a:xfrm>
          <a:prstGeom prst="rect">
            <a:avLst/>
          </a:prstGeom>
        </p:spPr>
      </p:pic>
    </p:spTree>
    <p:extLst>
      <p:ext uri="{BB962C8B-B14F-4D97-AF65-F5344CB8AC3E}">
        <p14:creationId xmlns:p14="http://schemas.microsoft.com/office/powerpoint/2010/main" val="3148198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375554"/>
            <a:ext cx="8517837" cy="587829"/>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İmar Mevzuatı ve Uygulamalarının Değer Oluşumu ve</a:t>
            </a:r>
          </a:p>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Paylaşımına Etkileri</a:t>
            </a: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Content Placeholder 1"/>
          <p:cNvSpPr>
            <a:spLocks noGrp="1"/>
          </p:cNvSpPr>
          <p:nvPr>
            <p:ph idx="1"/>
          </p:nvPr>
        </p:nvSpPr>
        <p:spPr/>
        <p:txBody>
          <a:bodyPr/>
          <a:lstStyle/>
          <a:p>
            <a:endParaRPr lang="tr-TR"/>
          </a:p>
        </p:txBody>
      </p:sp>
      <p:pic>
        <p:nvPicPr>
          <p:cNvPr id="6" name="Resim 2"/>
          <p:cNvPicPr>
            <a:picLocks noChangeAspect="1"/>
          </p:cNvPicPr>
          <p:nvPr/>
        </p:nvPicPr>
        <p:blipFill>
          <a:blip r:embed="rId2"/>
          <a:stretch>
            <a:fillRect/>
          </a:stretch>
        </p:blipFill>
        <p:spPr>
          <a:xfrm>
            <a:off x="473293" y="1316495"/>
            <a:ext cx="8095557" cy="4182140"/>
          </a:xfrm>
          <a:prstGeom prst="rect">
            <a:avLst/>
          </a:prstGeom>
        </p:spPr>
      </p:pic>
    </p:spTree>
    <p:extLst>
      <p:ext uri="{BB962C8B-B14F-4D97-AF65-F5344CB8AC3E}">
        <p14:creationId xmlns:p14="http://schemas.microsoft.com/office/powerpoint/2010/main" val="3903890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7" name="Dikdörtgen 13"/>
          <p:cNvSpPr/>
          <p:nvPr/>
        </p:nvSpPr>
        <p:spPr>
          <a:xfrm>
            <a:off x="604562" y="1453500"/>
            <a:ext cx="8137603" cy="3023905"/>
          </a:xfrm>
          <a:prstGeom prst="rect">
            <a:avLst/>
          </a:prstGeom>
        </p:spPr>
        <p:txBody>
          <a:bodyPr wrap="square" lIns="68580" tIns="34290" rIns="68580" bIns="34290">
            <a:spAutoFit/>
          </a:bodyPr>
          <a:lstStyle/>
          <a:p>
            <a:pPr marL="0" lvl="1" algn="ctr">
              <a:spcBef>
                <a:spcPct val="20000"/>
              </a:spcBef>
              <a:buClr>
                <a:schemeClr val="accent1"/>
              </a:buClr>
            </a:pPr>
            <a:r>
              <a:rPr lang="tr-TR" sz="2400" b="1" dirty="0"/>
              <a:t>GGY 402</a:t>
            </a:r>
          </a:p>
          <a:p>
            <a:pPr marL="0" lvl="1" algn="ctr">
              <a:spcBef>
                <a:spcPct val="20000"/>
              </a:spcBef>
              <a:buClr>
                <a:schemeClr val="accent1"/>
              </a:buClr>
            </a:pPr>
            <a:r>
              <a:rPr lang="tr-TR" sz="2400" b="1" dirty="0"/>
              <a:t>GAYRİMENKUL VE VARLIK DEĞERLEME II</a:t>
            </a:r>
          </a:p>
          <a:p>
            <a:pPr marL="0" lvl="1" algn="ctr">
              <a:spcBef>
                <a:spcPct val="20000"/>
              </a:spcBef>
              <a:buClr>
                <a:schemeClr val="accent1"/>
              </a:buClr>
            </a:pPr>
            <a:r>
              <a:rPr lang="tr-TR" sz="2400" b="1" dirty="0"/>
              <a:t>	</a:t>
            </a:r>
            <a:endParaRPr lang="tr-TR" sz="2400" b="1" dirty="0">
              <a:solidFill>
                <a:schemeClr val="tx2"/>
              </a:solidFill>
            </a:endParaRPr>
          </a:p>
          <a:p>
            <a:pPr marL="0" lvl="1" algn="ctr">
              <a:spcBef>
                <a:spcPct val="20000"/>
              </a:spcBef>
              <a:buClr>
                <a:schemeClr val="accent1"/>
              </a:buClr>
            </a:pPr>
            <a:r>
              <a:rPr lang="tr-TR" sz="2400" b="1" dirty="0">
                <a:solidFill>
                  <a:schemeClr val="tx1">
                    <a:lumMod val="95000"/>
                    <a:lumOff val="5000"/>
                  </a:schemeClr>
                </a:solidFill>
              </a:rPr>
              <a:t>2. HAFTA</a:t>
            </a:r>
          </a:p>
          <a:p>
            <a:pPr marL="0" lvl="1" algn="ctr">
              <a:spcBef>
                <a:spcPct val="20000"/>
              </a:spcBef>
              <a:buClr>
                <a:schemeClr val="accent1"/>
              </a:buClr>
            </a:pPr>
            <a:endParaRPr lang="tr-TR" sz="2400" b="1" dirty="0">
              <a:solidFill>
                <a:schemeClr val="tx2"/>
              </a:solidFill>
            </a:endParaRPr>
          </a:p>
          <a:p>
            <a:pPr marL="0" lvl="1" algn="ctr">
              <a:spcBef>
                <a:spcPct val="20000"/>
              </a:spcBef>
              <a:buClr>
                <a:schemeClr val="accent1"/>
              </a:buClr>
            </a:pPr>
            <a:r>
              <a:rPr lang="tr-TR" sz="2400" b="1" dirty="0"/>
              <a:t>İmar Mevzuatı ve Uygulamalarının Değer Oluşumu ve Paylaşımına Etkileri</a:t>
            </a:r>
            <a:endParaRPr lang="en-US" sz="2400" b="1" dirty="0"/>
          </a:p>
        </p:txBody>
      </p:sp>
    </p:spTree>
    <p:extLst>
      <p:ext uri="{BB962C8B-B14F-4D97-AF65-F5344CB8AC3E}">
        <p14:creationId xmlns:p14="http://schemas.microsoft.com/office/powerpoint/2010/main" val="2683148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80" y="1355271"/>
            <a:ext cx="8517836" cy="4281345"/>
          </a:xfrm>
        </p:spPr>
        <p:txBody>
          <a:bodyPr anchor="t">
            <a:noAutofit/>
          </a:bodyPr>
          <a:lstStyle/>
          <a:p>
            <a:pPr algn="just"/>
            <a:r>
              <a:rPr lang="tr-TR" b="1" dirty="0"/>
              <a:t>Türk Hukuk Sisteminde Değerleme Hükümleri:</a:t>
            </a:r>
          </a:p>
          <a:p>
            <a:pPr marL="257175" indent="-257175" algn="just">
              <a:spcAft>
                <a:spcPts val="450"/>
              </a:spcAft>
              <a:buFont typeface="Arial" panose="020B0604020202020204" pitchFamily="34" charset="0"/>
              <a:buChar char="•"/>
            </a:pPr>
            <a:r>
              <a:rPr lang="en-US" dirty="0" err="1" smtClean="0"/>
              <a:t>Türk</a:t>
            </a:r>
            <a:r>
              <a:rPr lang="en-US" dirty="0" smtClean="0"/>
              <a:t> </a:t>
            </a:r>
            <a:r>
              <a:rPr lang="en-US" dirty="0" err="1"/>
              <a:t>Hukuk</a:t>
            </a:r>
            <a:r>
              <a:rPr lang="en-US" dirty="0"/>
              <a:t> </a:t>
            </a:r>
            <a:r>
              <a:rPr lang="en-US" dirty="0" err="1"/>
              <a:t>Sistemi’nde</a:t>
            </a:r>
            <a:r>
              <a:rPr lang="en-US" dirty="0"/>
              <a:t> </a:t>
            </a:r>
            <a:r>
              <a:rPr lang="en-US" dirty="0" err="1"/>
              <a:t>birçok</a:t>
            </a:r>
            <a:r>
              <a:rPr lang="en-US" dirty="0"/>
              <a:t> </a:t>
            </a:r>
            <a:r>
              <a:rPr lang="en-US" dirty="0" err="1"/>
              <a:t>kanunda</a:t>
            </a:r>
            <a:r>
              <a:rPr lang="en-US" dirty="0"/>
              <a:t> </a:t>
            </a:r>
            <a:r>
              <a:rPr lang="en-US" dirty="0" err="1"/>
              <a:t>açıkça</a:t>
            </a:r>
            <a:r>
              <a:rPr lang="en-US" dirty="0"/>
              <a:t> </a:t>
            </a:r>
            <a:r>
              <a:rPr lang="en-US" dirty="0" err="1"/>
              <a:t>değerleme</a:t>
            </a:r>
            <a:r>
              <a:rPr lang="en-US" dirty="0"/>
              <a:t> </a:t>
            </a:r>
            <a:r>
              <a:rPr lang="en-US" dirty="0" err="1"/>
              <a:t>hükümleri</a:t>
            </a:r>
            <a:r>
              <a:rPr lang="en-US" dirty="0"/>
              <a:t> </a:t>
            </a:r>
            <a:r>
              <a:rPr lang="en-US" dirty="0" err="1"/>
              <a:t>tanımlanmış</a:t>
            </a:r>
            <a:r>
              <a:rPr lang="en-US" dirty="0"/>
              <a:t> </a:t>
            </a:r>
            <a:r>
              <a:rPr lang="en-US" dirty="0" err="1"/>
              <a:t>ve</a:t>
            </a:r>
            <a:r>
              <a:rPr lang="tr-TR" dirty="0"/>
              <a:t> </a:t>
            </a:r>
            <a:r>
              <a:rPr lang="en-US" dirty="0" err="1"/>
              <a:t>kullanım</a:t>
            </a:r>
            <a:r>
              <a:rPr lang="en-US" dirty="0"/>
              <a:t> </a:t>
            </a:r>
            <a:r>
              <a:rPr lang="en-US" dirty="0" err="1"/>
              <a:t>alanları</a:t>
            </a:r>
            <a:r>
              <a:rPr lang="en-US" dirty="0"/>
              <a:t> </a:t>
            </a:r>
            <a:r>
              <a:rPr lang="en-US" dirty="0" err="1"/>
              <a:t>belirtilmiştir</a:t>
            </a:r>
            <a:r>
              <a:rPr lang="en-US" dirty="0"/>
              <a:t>.</a:t>
            </a:r>
            <a:endParaRPr lang="tr-TR" dirty="0"/>
          </a:p>
          <a:p>
            <a:pPr marL="257175" indent="-257175" algn="just">
              <a:spcAft>
                <a:spcPts val="450"/>
              </a:spcAft>
              <a:buFont typeface="Arial" panose="020B0604020202020204" pitchFamily="34" charset="0"/>
              <a:buChar char="•"/>
            </a:pPr>
            <a:r>
              <a:rPr lang="en-US" dirty="0" err="1"/>
              <a:t>Vergi</a:t>
            </a:r>
            <a:r>
              <a:rPr lang="en-US" dirty="0"/>
              <a:t> </a:t>
            </a:r>
            <a:r>
              <a:rPr lang="en-US" dirty="0" err="1"/>
              <a:t>mevzuatında</a:t>
            </a:r>
            <a:r>
              <a:rPr lang="en-US" dirty="0"/>
              <a:t> </a:t>
            </a:r>
            <a:r>
              <a:rPr lang="en-US" dirty="0" err="1"/>
              <a:t>arazi</a:t>
            </a:r>
            <a:r>
              <a:rPr lang="en-US" dirty="0"/>
              <a:t>, </a:t>
            </a:r>
            <a:r>
              <a:rPr lang="en-US" dirty="0" err="1"/>
              <a:t>arsa</a:t>
            </a:r>
            <a:r>
              <a:rPr lang="en-US" dirty="0"/>
              <a:t> </a:t>
            </a:r>
            <a:r>
              <a:rPr lang="en-US" dirty="0" err="1"/>
              <a:t>ve</a:t>
            </a:r>
            <a:r>
              <a:rPr lang="en-US" dirty="0"/>
              <a:t> </a:t>
            </a:r>
            <a:r>
              <a:rPr lang="en-US" dirty="0" err="1"/>
              <a:t>bina</a:t>
            </a:r>
            <a:r>
              <a:rPr lang="en-US" dirty="0"/>
              <a:t> </a:t>
            </a:r>
            <a:r>
              <a:rPr lang="en-US" dirty="0" err="1"/>
              <a:t>için</a:t>
            </a:r>
            <a:r>
              <a:rPr lang="en-US" dirty="0"/>
              <a:t> </a:t>
            </a:r>
            <a:r>
              <a:rPr lang="en-US" dirty="0" err="1"/>
              <a:t>ayrı</a:t>
            </a:r>
            <a:r>
              <a:rPr lang="en-US" dirty="0"/>
              <a:t> </a:t>
            </a:r>
            <a:r>
              <a:rPr lang="en-US" dirty="0" err="1"/>
              <a:t>değerleme</a:t>
            </a:r>
            <a:r>
              <a:rPr lang="en-US" dirty="0"/>
              <a:t> </a:t>
            </a:r>
            <a:r>
              <a:rPr lang="en-US" dirty="0" err="1"/>
              <a:t>yöntemleri</a:t>
            </a:r>
            <a:r>
              <a:rPr lang="tr-TR" dirty="0"/>
              <a:t> </a:t>
            </a:r>
            <a:r>
              <a:rPr lang="en-US" dirty="0" err="1"/>
              <a:t>tespit</a:t>
            </a:r>
            <a:r>
              <a:rPr lang="en-US" dirty="0"/>
              <a:t> </a:t>
            </a:r>
            <a:r>
              <a:rPr lang="en-US" dirty="0" err="1"/>
              <a:t>edilmiş</a:t>
            </a:r>
            <a:r>
              <a:rPr lang="en-US" dirty="0"/>
              <a:t> </a:t>
            </a:r>
            <a:r>
              <a:rPr lang="en-US" dirty="0" err="1"/>
              <a:t>olmasına</a:t>
            </a:r>
            <a:r>
              <a:rPr lang="en-US" dirty="0"/>
              <a:t> </a:t>
            </a:r>
            <a:r>
              <a:rPr lang="en-US" dirty="0" err="1"/>
              <a:t>karşın</a:t>
            </a:r>
            <a:r>
              <a:rPr lang="en-US" dirty="0"/>
              <a:t>, </a:t>
            </a:r>
            <a:r>
              <a:rPr lang="en-US" dirty="0" err="1"/>
              <a:t>arsa</a:t>
            </a:r>
            <a:r>
              <a:rPr lang="en-US" dirty="0"/>
              <a:t> </a:t>
            </a:r>
            <a:r>
              <a:rPr lang="en-US" dirty="0" err="1"/>
              <a:t>ve</a:t>
            </a:r>
            <a:r>
              <a:rPr lang="en-US" dirty="0"/>
              <a:t> </a:t>
            </a:r>
            <a:r>
              <a:rPr lang="en-US" dirty="0" err="1"/>
              <a:t>arazi</a:t>
            </a:r>
            <a:r>
              <a:rPr lang="en-US" dirty="0"/>
              <a:t> </a:t>
            </a:r>
            <a:r>
              <a:rPr lang="en-US" dirty="0" err="1"/>
              <a:t>kavramlarının</a:t>
            </a:r>
            <a:r>
              <a:rPr lang="en-US" dirty="0"/>
              <a:t> </a:t>
            </a:r>
            <a:r>
              <a:rPr lang="en-US" dirty="0" err="1"/>
              <a:t>ayrımı</a:t>
            </a:r>
            <a:r>
              <a:rPr lang="en-US" dirty="0"/>
              <a:t> net </a:t>
            </a:r>
            <a:r>
              <a:rPr lang="en-US" dirty="0" err="1"/>
              <a:t>olarak</a:t>
            </a:r>
            <a:r>
              <a:rPr lang="en-US" dirty="0"/>
              <a:t> </a:t>
            </a:r>
            <a:r>
              <a:rPr lang="en-US" dirty="0" err="1"/>
              <a:t>yapılmamış</a:t>
            </a:r>
            <a:r>
              <a:rPr lang="en-US" dirty="0"/>
              <a:t> </a:t>
            </a:r>
            <a:r>
              <a:rPr lang="en-US" dirty="0" err="1"/>
              <a:t>ve</a:t>
            </a:r>
            <a:r>
              <a:rPr lang="en-US" dirty="0"/>
              <a:t> </a:t>
            </a:r>
            <a:r>
              <a:rPr lang="en-US" dirty="0" err="1"/>
              <a:t>hatta</a:t>
            </a:r>
            <a:r>
              <a:rPr lang="tr-TR" dirty="0"/>
              <a:t> </a:t>
            </a:r>
            <a:r>
              <a:rPr lang="en-US" dirty="0" err="1"/>
              <a:t>emlak</a:t>
            </a:r>
            <a:r>
              <a:rPr lang="en-US" dirty="0"/>
              <a:t> </a:t>
            </a:r>
            <a:r>
              <a:rPr lang="en-US" dirty="0" err="1"/>
              <a:t>vergisi</a:t>
            </a:r>
            <a:r>
              <a:rPr lang="en-US" dirty="0"/>
              <a:t> </a:t>
            </a:r>
            <a:r>
              <a:rPr lang="en-US" dirty="0" err="1"/>
              <a:t>uygulamasında</a:t>
            </a:r>
            <a:r>
              <a:rPr lang="en-US" dirty="0"/>
              <a:t> </a:t>
            </a:r>
            <a:r>
              <a:rPr lang="en-US" dirty="0" err="1"/>
              <a:t>arsa</a:t>
            </a:r>
            <a:r>
              <a:rPr lang="en-US" dirty="0"/>
              <a:t> </a:t>
            </a:r>
            <a:r>
              <a:rPr lang="en-US" dirty="0" err="1"/>
              <a:t>sayılacak</a:t>
            </a:r>
            <a:r>
              <a:rPr lang="en-US" dirty="0"/>
              <a:t> </a:t>
            </a:r>
            <a:r>
              <a:rPr lang="en-US" dirty="0" err="1"/>
              <a:t>arazi</a:t>
            </a:r>
            <a:r>
              <a:rPr lang="en-US" dirty="0"/>
              <a:t> </a:t>
            </a:r>
            <a:r>
              <a:rPr lang="en-US" dirty="0" err="1"/>
              <a:t>kavramı</a:t>
            </a:r>
            <a:r>
              <a:rPr lang="en-US" dirty="0"/>
              <a:t> da </a:t>
            </a:r>
            <a:r>
              <a:rPr lang="en-US" dirty="0" err="1"/>
              <a:t>kullanılmıştır</a:t>
            </a:r>
            <a:r>
              <a:rPr lang="en-US" dirty="0"/>
              <a:t>. </a:t>
            </a:r>
            <a:r>
              <a:rPr lang="en-US" dirty="0" err="1"/>
              <a:t>Bunların</a:t>
            </a:r>
            <a:r>
              <a:rPr lang="en-US" dirty="0"/>
              <a:t> </a:t>
            </a:r>
            <a:r>
              <a:rPr lang="en-US" dirty="0" err="1"/>
              <a:t>dışında</a:t>
            </a:r>
            <a:r>
              <a:rPr lang="tr-TR" dirty="0"/>
              <a:t> </a:t>
            </a:r>
            <a:r>
              <a:rPr lang="en-US" dirty="0" err="1"/>
              <a:t>kamulaştırma</a:t>
            </a:r>
            <a:r>
              <a:rPr lang="en-US" dirty="0"/>
              <a:t>, </a:t>
            </a:r>
            <a:r>
              <a:rPr lang="en-US" dirty="0" err="1"/>
              <a:t>kamulaştırmasız</a:t>
            </a:r>
            <a:r>
              <a:rPr lang="en-US" dirty="0"/>
              <a:t> el </a:t>
            </a:r>
            <a:r>
              <a:rPr lang="en-US" dirty="0" err="1"/>
              <a:t>atma</a:t>
            </a:r>
            <a:r>
              <a:rPr lang="en-US" dirty="0"/>
              <a:t> </a:t>
            </a:r>
            <a:r>
              <a:rPr lang="en-US" dirty="0" err="1"/>
              <a:t>ve</a:t>
            </a:r>
            <a:r>
              <a:rPr lang="en-US" dirty="0"/>
              <a:t> </a:t>
            </a:r>
            <a:r>
              <a:rPr lang="en-US" dirty="0" err="1"/>
              <a:t>imar</a:t>
            </a:r>
            <a:r>
              <a:rPr lang="en-US" dirty="0"/>
              <a:t> </a:t>
            </a:r>
            <a:r>
              <a:rPr lang="en-US" dirty="0" err="1"/>
              <a:t>uygulaması</a:t>
            </a:r>
            <a:r>
              <a:rPr lang="en-US" dirty="0"/>
              <a:t> </a:t>
            </a:r>
            <a:r>
              <a:rPr lang="en-US" dirty="0" err="1"/>
              <a:t>gibi</a:t>
            </a:r>
            <a:r>
              <a:rPr lang="en-US" dirty="0"/>
              <a:t> </a:t>
            </a:r>
            <a:r>
              <a:rPr lang="en-US" dirty="0" err="1"/>
              <a:t>alanlarda</a:t>
            </a:r>
            <a:r>
              <a:rPr lang="en-US" dirty="0"/>
              <a:t> da </a:t>
            </a:r>
            <a:r>
              <a:rPr lang="en-US" dirty="0" err="1"/>
              <a:t>detaylı</a:t>
            </a:r>
            <a:r>
              <a:rPr lang="en-US" dirty="0"/>
              <a:t> </a:t>
            </a:r>
            <a:r>
              <a:rPr lang="en-US" dirty="0" err="1"/>
              <a:t>olarak</a:t>
            </a:r>
            <a:r>
              <a:rPr lang="tr-TR" dirty="0"/>
              <a:t> </a:t>
            </a:r>
            <a:r>
              <a:rPr lang="en-US" dirty="0" err="1"/>
              <a:t>değerleme</a:t>
            </a:r>
            <a:r>
              <a:rPr lang="en-US" dirty="0"/>
              <a:t> </a:t>
            </a:r>
            <a:r>
              <a:rPr lang="en-US" dirty="0" err="1"/>
              <a:t>çalışmasında</a:t>
            </a:r>
            <a:r>
              <a:rPr lang="en-US" dirty="0"/>
              <a:t> </a:t>
            </a:r>
            <a:r>
              <a:rPr lang="en-US" dirty="0" err="1"/>
              <a:t>kullanılacak</a:t>
            </a:r>
            <a:r>
              <a:rPr lang="en-US" dirty="0"/>
              <a:t> </a:t>
            </a:r>
            <a:r>
              <a:rPr lang="en-US" dirty="0" err="1"/>
              <a:t>yöntemler</a:t>
            </a:r>
            <a:r>
              <a:rPr lang="en-US" dirty="0"/>
              <a:t> </a:t>
            </a:r>
            <a:r>
              <a:rPr lang="en-US" dirty="0" err="1"/>
              <a:t>açıklanmıştır</a:t>
            </a:r>
            <a:r>
              <a:rPr lang="en-US" dirty="0"/>
              <a:t>. </a:t>
            </a:r>
            <a:endParaRPr lang="tr-TR" dirty="0"/>
          </a:p>
          <a:p>
            <a:pPr marL="257175" indent="-257175" algn="just">
              <a:spcAft>
                <a:spcPts val="450"/>
              </a:spcAft>
              <a:buFont typeface="Arial" panose="020B0604020202020204" pitchFamily="34" charset="0"/>
              <a:buChar char="•"/>
            </a:pPr>
            <a:r>
              <a:rPr lang="en-US" dirty="0"/>
              <a:t>5582 </a:t>
            </a:r>
            <a:r>
              <a:rPr lang="en-US" dirty="0" err="1"/>
              <a:t>sayılı</a:t>
            </a:r>
            <a:r>
              <a:rPr lang="en-US" dirty="0"/>
              <a:t> </a:t>
            </a:r>
            <a:r>
              <a:rPr lang="en-US" dirty="0" err="1"/>
              <a:t>Konut</a:t>
            </a:r>
            <a:r>
              <a:rPr lang="en-US" dirty="0"/>
              <a:t> </a:t>
            </a:r>
            <a:r>
              <a:rPr lang="en-US" dirty="0" err="1"/>
              <a:t>Finansman</a:t>
            </a:r>
            <a:r>
              <a:rPr lang="tr-TR" dirty="0"/>
              <a:t> </a:t>
            </a:r>
            <a:r>
              <a:rPr lang="en-US" dirty="0" err="1"/>
              <a:t>Sistemine</a:t>
            </a:r>
            <a:r>
              <a:rPr lang="en-US" dirty="0"/>
              <a:t> </a:t>
            </a:r>
            <a:r>
              <a:rPr lang="en-US" dirty="0" err="1"/>
              <a:t>İlişkin</a:t>
            </a:r>
            <a:r>
              <a:rPr lang="en-US" dirty="0"/>
              <a:t> </a:t>
            </a:r>
            <a:r>
              <a:rPr lang="en-US" dirty="0" err="1"/>
              <a:t>Kanun</a:t>
            </a:r>
            <a:r>
              <a:rPr lang="en-US" dirty="0"/>
              <a:t>, </a:t>
            </a:r>
            <a:r>
              <a:rPr lang="en-US" dirty="0" err="1"/>
              <a:t>Sermaye</a:t>
            </a:r>
            <a:r>
              <a:rPr lang="en-US" dirty="0"/>
              <a:t> </a:t>
            </a:r>
            <a:r>
              <a:rPr lang="en-US" dirty="0" err="1"/>
              <a:t>Piyasası</a:t>
            </a:r>
            <a:r>
              <a:rPr lang="en-US" dirty="0"/>
              <a:t> </a:t>
            </a:r>
            <a:r>
              <a:rPr lang="en-US" dirty="0" err="1"/>
              <a:t>Kurulu</a:t>
            </a:r>
            <a:r>
              <a:rPr lang="en-US" dirty="0"/>
              <a:t> </a:t>
            </a:r>
            <a:r>
              <a:rPr lang="en-US" dirty="0" err="1"/>
              <a:t>Tebliği</a:t>
            </a:r>
            <a:r>
              <a:rPr lang="en-US" dirty="0"/>
              <a:t> </a:t>
            </a:r>
            <a:r>
              <a:rPr lang="en-US" dirty="0" err="1"/>
              <a:t>ve</a:t>
            </a:r>
            <a:r>
              <a:rPr lang="en-US" dirty="0"/>
              <a:t> </a:t>
            </a:r>
            <a:r>
              <a:rPr lang="en-US" dirty="0" err="1"/>
              <a:t>Bankacılık</a:t>
            </a:r>
            <a:r>
              <a:rPr lang="en-US" dirty="0"/>
              <a:t> </a:t>
            </a:r>
            <a:r>
              <a:rPr lang="en-US" dirty="0" err="1"/>
              <a:t>Denetleme</a:t>
            </a:r>
            <a:r>
              <a:rPr lang="en-US" dirty="0"/>
              <a:t> </a:t>
            </a:r>
            <a:r>
              <a:rPr lang="en-US" dirty="0" err="1"/>
              <a:t>ve</a:t>
            </a:r>
            <a:r>
              <a:rPr lang="en-US" dirty="0"/>
              <a:t> </a:t>
            </a:r>
            <a:r>
              <a:rPr lang="en-US" dirty="0" err="1"/>
              <a:t>Düzenleme</a:t>
            </a:r>
            <a:r>
              <a:rPr lang="tr-TR" dirty="0"/>
              <a:t> </a:t>
            </a:r>
            <a:r>
              <a:rPr lang="en-US" dirty="0" err="1"/>
              <a:t>KuruluYönetmeliği</a:t>
            </a:r>
            <a:r>
              <a:rPr lang="en-US" dirty="0"/>
              <a:t> </a:t>
            </a:r>
            <a:r>
              <a:rPr lang="en-US" dirty="0" err="1"/>
              <a:t>kapsamında</a:t>
            </a:r>
            <a:r>
              <a:rPr lang="en-US" dirty="0"/>
              <a:t> para </a:t>
            </a:r>
            <a:r>
              <a:rPr lang="en-US" dirty="0" err="1"/>
              <a:t>ve</a:t>
            </a:r>
            <a:r>
              <a:rPr lang="en-US" dirty="0"/>
              <a:t> </a:t>
            </a:r>
            <a:r>
              <a:rPr lang="en-US" dirty="0" err="1"/>
              <a:t>sermaye</a:t>
            </a:r>
            <a:r>
              <a:rPr lang="en-US" dirty="0"/>
              <a:t> </a:t>
            </a:r>
            <a:r>
              <a:rPr lang="en-US" dirty="0" err="1"/>
              <a:t>piyasalarına</a:t>
            </a:r>
            <a:r>
              <a:rPr lang="en-US" dirty="0"/>
              <a:t> </a:t>
            </a:r>
            <a:r>
              <a:rPr lang="en-US" dirty="0" err="1"/>
              <a:t>yönelik</a:t>
            </a:r>
            <a:r>
              <a:rPr lang="en-US" dirty="0"/>
              <a:t> </a:t>
            </a:r>
            <a:r>
              <a:rPr lang="en-US" dirty="0" err="1"/>
              <a:t>işlemlerde</a:t>
            </a:r>
            <a:r>
              <a:rPr lang="en-US" dirty="0"/>
              <a:t> </a:t>
            </a:r>
            <a:r>
              <a:rPr lang="en-US" dirty="0" err="1"/>
              <a:t>takdir</a:t>
            </a:r>
            <a:r>
              <a:rPr lang="en-US" dirty="0"/>
              <a:t> </a:t>
            </a:r>
            <a:r>
              <a:rPr lang="en-US" dirty="0" err="1"/>
              <a:t>edilecek</a:t>
            </a:r>
            <a:r>
              <a:rPr lang="tr-TR" dirty="0"/>
              <a:t> </a:t>
            </a:r>
            <a:r>
              <a:rPr lang="en-US" dirty="0" err="1"/>
              <a:t>teminat</a:t>
            </a:r>
            <a:r>
              <a:rPr lang="en-US" dirty="0"/>
              <a:t> </a:t>
            </a:r>
            <a:r>
              <a:rPr lang="en-US" dirty="0" err="1"/>
              <a:t>değerinde</a:t>
            </a:r>
            <a:r>
              <a:rPr lang="en-US" dirty="0"/>
              <a:t> </a:t>
            </a:r>
            <a:r>
              <a:rPr lang="en-US" dirty="0" err="1"/>
              <a:t>hangi</a:t>
            </a:r>
            <a:r>
              <a:rPr lang="en-US" dirty="0"/>
              <a:t> </a:t>
            </a:r>
            <a:r>
              <a:rPr lang="en-US" dirty="0" err="1"/>
              <a:t>yöntemlerin</a:t>
            </a:r>
            <a:r>
              <a:rPr lang="en-US" dirty="0"/>
              <a:t> </a:t>
            </a:r>
            <a:r>
              <a:rPr lang="en-US" dirty="0" err="1"/>
              <a:t>kullanılacağı</a:t>
            </a:r>
            <a:r>
              <a:rPr lang="en-US" dirty="0"/>
              <a:t> </a:t>
            </a:r>
            <a:r>
              <a:rPr lang="en-US" dirty="0" err="1"/>
              <a:t>açıkça</a:t>
            </a:r>
            <a:r>
              <a:rPr lang="en-US" dirty="0"/>
              <a:t> </a:t>
            </a:r>
            <a:r>
              <a:rPr lang="en-US" dirty="0" err="1"/>
              <a:t>belirtilmemiştir</a:t>
            </a:r>
            <a:r>
              <a:rPr lang="tr-TR" dirty="0"/>
              <a:t>.</a:t>
            </a:r>
            <a:endParaRPr lang="en-US" dirty="0"/>
          </a:p>
          <a:p>
            <a:pPr algn="just"/>
            <a:endParaRPr lang="tr-TR" sz="1600" dirty="0"/>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375554"/>
            <a:ext cx="8517837" cy="587829"/>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İmar Mevzuatı ve Uygulamalarının Değer Oluşumu ve</a:t>
            </a:r>
          </a:p>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Paylaşımına Etkileri</a:t>
            </a: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Tree>
    <p:extLst>
      <p:ext uri="{BB962C8B-B14F-4D97-AF65-F5344CB8AC3E}">
        <p14:creationId xmlns:p14="http://schemas.microsoft.com/office/powerpoint/2010/main" val="580400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80" y="1355271"/>
            <a:ext cx="8517836" cy="4281345"/>
          </a:xfrm>
        </p:spPr>
        <p:txBody>
          <a:bodyPr anchor="t">
            <a:noAutofit/>
          </a:bodyPr>
          <a:lstStyle/>
          <a:p>
            <a:pPr algn="just"/>
            <a:r>
              <a:rPr lang="tr-TR" b="1" dirty="0"/>
              <a:t>Türk Hukuk Sisteminde Değerleme Hükümleri:</a:t>
            </a:r>
          </a:p>
          <a:p>
            <a:pPr algn="just"/>
            <a:endParaRPr lang="tr-TR" b="1" dirty="0"/>
          </a:p>
          <a:p>
            <a:pPr marL="257175" indent="-257175" algn="just">
              <a:spcAft>
                <a:spcPts val="450"/>
              </a:spcAft>
              <a:buFont typeface="Arial" panose="020B0604020202020204" pitchFamily="34" charset="0"/>
              <a:buChar char="•"/>
            </a:pPr>
            <a:r>
              <a:rPr lang="en-US" dirty="0" err="1"/>
              <a:t>İlke</a:t>
            </a:r>
            <a:r>
              <a:rPr lang="en-US" dirty="0"/>
              <a:t> </a:t>
            </a:r>
            <a:r>
              <a:rPr lang="en-US" dirty="0" err="1"/>
              <a:t>olarak</a:t>
            </a:r>
            <a:r>
              <a:rPr lang="en-US" dirty="0"/>
              <a:t> </a:t>
            </a:r>
            <a:r>
              <a:rPr lang="en-US" dirty="0" err="1"/>
              <a:t>Türk</a:t>
            </a:r>
            <a:r>
              <a:rPr lang="en-US" dirty="0"/>
              <a:t> </a:t>
            </a:r>
            <a:r>
              <a:rPr lang="en-US" dirty="0" err="1"/>
              <a:t>Hukuk</a:t>
            </a:r>
            <a:r>
              <a:rPr lang="en-US" dirty="0"/>
              <a:t> </a:t>
            </a:r>
            <a:r>
              <a:rPr lang="en-US" dirty="0" err="1"/>
              <a:t>Sisteminde</a:t>
            </a:r>
            <a:r>
              <a:rPr lang="en-US" dirty="0"/>
              <a:t> </a:t>
            </a:r>
            <a:r>
              <a:rPr lang="en-US" dirty="0" err="1"/>
              <a:t>bazı</a:t>
            </a:r>
            <a:r>
              <a:rPr lang="en-US" dirty="0"/>
              <a:t> </a:t>
            </a:r>
            <a:r>
              <a:rPr lang="en-US" dirty="0" err="1"/>
              <a:t>kanunlar</a:t>
            </a:r>
            <a:r>
              <a:rPr lang="en-US" dirty="0"/>
              <a:t> </a:t>
            </a:r>
            <a:r>
              <a:rPr lang="en-US" dirty="0" err="1"/>
              <a:t>ve</a:t>
            </a:r>
            <a:r>
              <a:rPr lang="en-US" dirty="0"/>
              <a:t> </a:t>
            </a:r>
            <a:r>
              <a:rPr lang="en-US" dirty="0" err="1"/>
              <a:t>diğer</a:t>
            </a:r>
            <a:r>
              <a:rPr lang="en-US" dirty="0"/>
              <a:t> </a:t>
            </a:r>
            <a:r>
              <a:rPr lang="en-US" dirty="0" err="1"/>
              <a:t>yasal</a:t>
            </a:r>
            <a:r>
              <a:rPr lang="en-US" dirty="0"/>
              <a:t> </a:t>
            </a:r>
            <a:r>
              <a:rPr lang="en-US" dirty="0" err="1"/>
              <a:t>düzenlemelerde</a:t>
            </a:r>
            <a:r>
              <a:rPr lang="en-US" dirty="0"/>
              <a:t> </a:t>
            </a:r>
            <a:r>
              <a:rPr lang="en-US" dirty="0" err="1"/>
              <a:t>taşınır</a:t>
            </a:r>
            <a:r>
              <a:rPr lang="en-US" dirty="0"/>
              <a:t> </a:t>
            </a:r>
            <a:r>
              <a:rPr lang="en-US" dirty="0" err="1"/>
              <a:t>ve</a:t>
            </a:r>
            <a:r>
              <a:rPr lang="en-US" dirty="0"/>
              <a:t> </a:t>
            </a:r>
            <a:r>
              <a:rPr lang="en-US" dirty="0" err="1"/>
              <a:t>taşınmazların</a:t>
            </a:r>
            <a:r>
              <a:rPr lang="en-US" dirty="0"/>
              <a:t> </a:t>
            </a:r>
            <a:r>
              <a:rPr lang="en-US" dirty="0" err="1"/>
              <a:t>farklı</a:t>
            </a:r>
            <a:r>
              <a:rPr lang="en-US" dirty="0"/>
              <a:t> </a:t>
            </a:r>
            <a:r>
              <a:rPr lang="en-US" dirty="0" err="1"/>
              <a:t>amaçlarla</a:t>
            </a:r>
            <a:r>
              <a:rPr lang="en-US" dirty="0"/>
              <a:t> </a:t>
            </a:r>
            <a:r>
              <a:rPr lang="en-US" dirty="0" err="1"/>
              <a:t>değerlenmesinde</a:t>
            </a:r>
            <a:r>
              <a:rPr lang="en-US" dirty="0"/>
              <a:t> </a:t>
            </a:r>
            <a:r>
              <a:rPr lang="en-US" dirty="0" err="1"/>
              <a:t>kullanılacak</a:t>
            </a:r>
            <a:r>
              <a:rPr lang="en-US" dirty="0"/>
              <a:t> </a:t>
            </a:r>
            <a:r>
              <a:rPr lang="en-US" dirty="0" err="1"/>
              <a:t>ölçütler</a:t>
            </a:r>
            <a:r>
              <a:rPr lang="en-US" dirty="0"/>
              <a:t> </a:t>
            </a:r>
            <a:r>
              <a:rPr lang="en-US" dirty="0" err="1"/>
              <a:t>açıkça</a:t>
            </a:r>
            <a:r>
              <a:rPr lang="en-US" dirty="0"/>
              <a:t> </a:t>
            </a:r>
            <a:r>
              <a:rPr lang="en-US" dirty="0" err="1"/>
              <a:t>sıralanmış</a:t>
            </a:r>
            <a:r>
              <a:rPr lang="en-US" dirty="0"/>
              <a:t> </a:t>
            </a:r>
            <a:r>
              <a:rPr lang="en-US" dirty="0" err="1"/>
              <a:t>olmasına</a:t>
            </a:r>
            <a:r>
              <a:rPr lang="en-US" dirty="0"/>
              <a:t> </a:t>
            </a:r>
            <a:r>
              <a:rPr lang="en-US" dirty="0" err="1"/>
              <a:t>karşı</a:t>
            </a:r>
            <a:r>
              <a:rPr lang="tr-TR" dirty="0"/>
              <a:t>n;</a:t>
            </a:r>
          </a:p>
          <a:p>
            <a:pPr marL="257175" indent="-257175" algn="just">
              <a:spcAft>
                <a:spcPts val="450"/>
              </a:spcAft>
              <a:buFont typeface="Arial" panose="020B0604020202020204" pitchFamily="34" charset="0"/>
              <a:buChar char="•"/>
            </a:pPr>
            <a:r>
              <a:rPr lang="tr-TR" dirty="0"/>
              <a:t>Ö</a:t>
            </a:r>
            <a:r>
              <a:rPr lang="en-US" dirty="0" err="1"/>
              <a:t>zellikle</a:t>
            </a:r>
            <a:r>
              <a:rPr lang="en-US" dirty="0"/>
              <a:t> para </a:t>
            </a:r>
            <a:r>
              <a:rPr lang="en-US" dirty="0" err="1"/>
              <a:t>ve</a:t>
            </a:r>
            <a:r>
              <a:rPr lang="en-US" dirty="0"/>
              <a:t> </a:t>
            </a:r>
            <a:r>
              <a:rPr lang="en-US" dirty="0" err="1"/>
              <a:t>sermaye</a:t>
            </a:r>
            <a:r>
              <a:rPr lang="en-US" dirty="0"/>
              <a:t> </a:t>
            </a:r>
            <a:r>
              <a:rPr lang="en-US" dirty="0" err="1"/>
              <a:t>piyasaları</a:t>
            </a:r>
            <a:r>
              <a:rPr lang="en-US" dirty="0"/>
              <a:t> </a:t>
            </a:r>
            <a:r>
              <a:rPr lang="en-US" dirty="0" err="1"/>
              <a:t>ile</a:t>
            </a:r>
            <a:r>
              <a:rPr lang="en-US" dirty="0"/>
              <a:t> </a:t>
            </a:r>
            <a:r>
              <a:rPr lang="en-US" dirty="0" err="1"/>
              <a:t>gayrimenkul</a:t>
            </a:r>
            <a:r>
              <a:rPr lang="en-US" dirty="0"/>
              <a:t> </a:t>
            </a:r>
            <a:r>
              <a:rPr lang="en-US" dirty="0" err="1"/>
              <a:t>sektörüne</a:t>
            </a:r>
            <a:r>
              <a:rPr lang="en-US" dirty="0"/>
              <a:t> </a:t>
            </a:r>
            <a:r>
              <a:rPr lang="en-US" dirty="0" err="1"/>
              <a:t>yönelik</a:t>
            </a:r>
            <a:r>
              <a:rPr lang="en-US" dirty="0"/>
              <a:t> </a:t>
            </a:r>
            <a:r>
              <a:rPr lang="en-US" dirty="0" err="1"/>
              <a:t>değerleme</a:t>
            </a:r>
            <a:r>
              <a:rPr lang="en-US" dirty="0"/>
              <a:t> </a:t>
            </a:r>
            <a:r>
              <a:rPr lang="en-US" dirty="0" err="1"/>
              <a:t>çalışmaları</a:t>
            </a:r>
            <a:r>
              <a:rPr lang="en-US" dirty="0"/>
              <a:t> </a:t>
            </a:r>
            <a:r>
              <a:rPr lang="en-US" dirty="0" err="1"/>
              <a:t>ile</a:t>
            </a:r>
            <a:r>
              <a:rPr lang="en-US" dirty="0"/>
              <a:t> </a:t>
            </a:r>
            <a:r>
              <a:rPr lang="en-US" dirty="0" err="1"/>
              <a:t>çevresel</a:t>
            </a:r>
            <a:r>
              <a:rPr lang="en-US" dirty="0"/>
              <a:t> </a:t>
            </a:r>
            <a:r>
              <a:rPr lang="en-US" dirty="0" err="1"/>
              <a:t>değerleme</a:t>
            </a:r>
            <a:r>
              <a:rPr lang="en-US" dirty="0"/>
              <a:t> </a:t>
            </a:r>
            <a:r>
              <a:rPr lang="en-US" dirty="0" err="1"/>
              <a:t>ve</a:t>
            </a:r>
            <a:r>
              <a:rPr lang="en-US" dirty="0"/>
              <a:t> </a:t>
            </a:r>
            <a:r>
              <a:rPr lang="en-US" dirty="0" err="1"/>
              <a:t>tazminat</a:t>
            </a:r>
            <a:r>
              <a:rPr lang="en-US" dirty="0"/>
              <a:t> </a:t>
            </a:r>
            <a:r>
              <a:rPr lang="en-US" dirty="0" err="1"/>
              <a:t>taleplerinin</a:t>
            </a:r>
            <a:r>
              <a:rPr lang="en-US" dirty="0"/>
              <a:t> </a:t>
            </a:r>
            <a:r>
              <a:rPr lang="en-US" dirty="0" err="1"/>
              <a:t>değerlendirilmesinde</a:t>
            </a:r>
            <a:r>
              <a:rPr lang="en-US" dirty="0"/>
              <a:t> </a:t>
            </a:r>
            <a:r>
              <a:rPr lang="en-US" b="1" dirty="0" err="1"/>
              <a:t>kullanılacak</a:t>
            </a:r>
            <a:r>
              <a:rPr lang="en-US" dirty="0"/>
              <a:t> </a:t>
            </a:r>
            <a:r>
              <a:rPr lang="en-US" b="1" dirty="0" err="1"/>
              <a:t>değerleme</a:t>
            </a:r>
            <a:r>
              <a:rPr lang="en-US" b="1" dirty="0"/>
              <a:t> </a:t>
            </a:r>
            <a:r>
              <a:rPr lang="en-US" b="1" dirty="0" err="1"/>
              <a:t>yöntemleri</a:t>
            </a:r>
            <a:r>
              <a:rPr lang="en-US" b="1" dirty="0"/>
              <a:t> </a:t>
            </a:r>
            <a:r>
              <a:rPr lang="en-US" b="1" dirty="0" err="1"/>
              <a:t>açıkça</a:t>
            </a:r>
            <a:r>
              <a:rPr lang="en-US" b="1" dirty="0"/>
              <a:t> </a:t>
            </a:r>
            <a:r>
              <a:rPr lang="en-US" b="1" dirty="0" err="1"/>
              <a:t>tespit</a:t>
            </a:r>
            <a:r>
              <a:rPr lang="en-US" b="1" dirty="0"/>
              <a:t> </a:t>
            </a:r>
            <a:r>
              <a:rPr lang="en-US" b="1" dirty="0" err="1"/>
              <a:t>edilmemiş</a:t>
            </a:r>
            <a:r>
              <a:rPr lang="en-US" dirty="0"/>
              <a:t>, </a:t>
            </a:r>
            <a:r>
              <a:rPr lang="en-US" dirty="0" err="1"/>
              <a:t>yöntem</a:t>
            </a:r>
            <a:r>
              <a:rPr lang="en-US" dirty="0"/>
              <a:t> </a:t>
            </a:r>
            <a:r>
              <a:rPr lang="en-US" dirty="0" err="1"/>
              <a:t>seçimi</a:t>
            </a:r>
            <a:r>
              <a:rPr lang="en-US" dirty="0"/>
              <a:t> </a:t>
            </a:r>
            <a:r>
              <a:rPr lang="en-US" dirty="0" err="1"/>
              <a:t>ve</a:t>
            </a:r>
            <a:r>
              <a:rPr lang="en-US" dirty="0"/>
              <a:t> </a:t>
            </a:r>
            <a:r>
              <a:rPr lang="en-US" dirty="0" err="1"/>
              <a:t>değerleme</a:t>
            </a:r>
            <a:r>
              <a:rPr lang="en-US" dirty="0"/>
              <a:t> </a:t>
            </a:r>
            <a:r>
              <a:rPr lang="en-US" dirty="0" err="1"/>
              <a:t>uygulaması</a:t>
            </a:r>
            <a:r>
              <a:rPr lang="en-US" dirty="0"/>
              <a:t> </a:t>
            </a:r>
            <a:r>
              <a:rPr lang="en-US" dirty="0" err="1"/>
              <a:t>açıkça</a:t>
            </a:r>
            <a:r>
              <a:rPr lang="en-US" dirty="0"/>
              <a:t> </a:t>
            </a:r>
            <a:r>
              <a:rPr lang="en-US" dirty="0" err="1"/>
              <a:t>uzmanın</a:t>
            </a:r>
            <a:r>
              <a:rPr lang="en-US" dirty="0"/>
              <a:t> </a:t>
            </a:r>
            <a:r>
              <a:rPr lang="en-US" dirty="0" err="1"/>
              <a:t>takdirine</a:t>
            </a:r>
            <a:r>
              <a:rPr lang="en-US" dirty="0"/>
              <a:t> </a:t>
            </a:r>
            <a:r>
              <a:rPr lang="en-US" dirty="0" err="1"/>
              <a:t>ve</a:t>
            </a:r>
            <a:r>
              <a:rPr lang="en-US" dirty="0"/>
              <a:t> </a:t>
            </a:r>
            <a:r>
              <a:rPr lang="en-US" dirty="0" err="1"/>
              <a:t>uzmanlık</a:t>
            </a:r>
            <a:r>
              <a:rPr lang="en-US" dirty="0"/>
              <a:t> </a:t>
            </a:r>
            <a:r>
              <a:rPr lang="en-US" dirty="0" err="1"/>
              <a:t>bilgisine</a:t>
            </a:r>
            <a:r>
              <a:rPr lang="en-US" dirty="0"/>
              <a:t> </a:t>
            </a:r>
            <a:r>
              <a:rPr lang="en-US" dirty="0" err="1"/>
              <a:t>bırakılmıştır</a:t>
            </a:r>
            <a:r>
              <a:rPr lang="tr-TR" dirty="0"/>
              <a:t>.</a:t>
            </a:r>
          </a:p>
          <a:p>
            <a:pPr marL="257175" indent="-257175" algn="just">
              <a:spcAft>
                <a:spcPts val="450"/>
              </a:spcAft>
              <a:buFont typeface="Arial" panose="020B0604020202020204" pitchFamily="34" charset="0"/>
              <a:buChar char="•"/>
            </a:pPr>
            <a:r>
              <a:rPr lang="tr-TR" dirty="0"/>
              <a:t>H</a:t>
            </a:r>
            <a:r>
              <a:rPr lang="en-US" dirty="0" err="1"/>
              <a:t>er</a:t>
            </a:r>
            <a:r>
              <a:rPr lang="en-US" dirty="0"/>
              <a:t> </a:t>
            </a:r>
            <a:r>
              <a:rPr lang="en-US" dirty="0" err="1"/>
              <a:t>raporda</a:t>
            </a:r>
            <a:r>
              <a:rPr lang="en-US" dirty="0"/>
              <a:t> </a:t>
            </a:r>
            <a:r>
              <a:rPr lang="en-US" dirty="0" err="1"/>
              <a:t>farklı</a:t>
            </a:r>
            <a:r>
              <a:rPr lang="en-US" dirty="0"/>
              <a:t> </a:t>
            </a:r>
            <a:r>
              <a:rPr lang="en-US" dirty="0" err="1"/>
              <a:t>değerleme</a:t>
            </a:r>
            <a:r>
              <a:rPr lang="en-US" dirty="0"/>
              <a:t> </a:t>
            </a:r>
            <a:r>
              <a:rPr lang="en-US" dirty="0" err="1"/>
              <a:t>ölçütleri</a:t>
            </a:r>
            <a:r>
              <a:rPr lang="en-US" dirty="0"/>
              <a:t> </a:t>
            </a:r>
            <a:r>
              <a:rPr lang="en-US" dirty="0" err="1"/>
              <a:t>ve</a:t>
            </a:r>
            <a:r>
              <a:rPr lang="tr-TR" dirty="0"/>
              <a:t> </a:t>
            </a:r>
            <a:r>
              <a:rPr lang="en-US" dirty="0" err="1"/>
              <a:t>yaklaşımlarının</a:t>
            </a:r>
            <a:r>
              <a:rPr lang="en-US" dirty="0"/>
              <a:t> </a:t>
            </a:r>
            <a:r>
              <a:rPr lang="en-US" dirty="0" err="1"/>
              <a:t>kullanıldığına</a:t>
            </a:r>
            <a:r>
              <a:rPr lang="en-US" dirty="0"/>
              <a:t> </a:t>
            </a:r>
            <a:r>
              <a:rPr lang="en-US" dirty="0" err="1"/>
              <a:t>sıklıkla</a:t>
            </a:r>
            <a:r>
              <a:rPr lang="en-US" dirty="0"/>
              <a:t> </a:t>
            </a:r>
            <a:r>
              <a:rPr lang="en-US" dirty="0" err="1"/>
              <a:t>tanık</a:t>
            </a:r>
            <a:r>
              <a:rPr lang="en-US" dirty="0"/>
              <a:t> </a:t>
            </a:r>
            <a:r>
              <a:rPr lang="en-US" dirty="0" err="1"/>
              <a:t>olunmaktadır</a:t>
            </a:r>
            <a:r>
              <a:rPr lang="tr-TR" dirty="0"/>
              <a:t>.</a:t>
            </a:r>
            <a:endParaRPr lang="en-US" dirty="0"/>
          </a:p>
          <a:p>
            <a:pPr algn="just"/>
            <a:endParaRPr lang="tr-TR" sz="1600" dirty="0"/>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82448" y="375554"/>
            <a:ext cx="8517837" cy="587829"/>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İmar Mevzuatı ve Uygulamalarının Değer Oluşumu ve</a:t>
            </a:r>
          </a:p>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Paylaşımına Etkileri</a:t>
            </a: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712124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80" y="1355271"/>
            <a:ext cx="8517836" cy="4281345"/>
          </a:xfrm>
        </p:spPr>
        <p:txBody>
          <a:bodyPr anchor="t">
            <a:noAutofit/>
          </a:bodyPr>
          <a:lstStyle/>
          <a:p>
            <a:pPr algn="just"/>
            <a:r>
              <a:rPr lang="tr-TR" dirty="0"/>
              <a:t>634 sayılı Kat Mülkiyeti Kanunu:</a:t>
            </a:r>
          </a:p>
          <a:p>
            <a:pPr marL="441325" indent="-441325" algn="just">
              <a:buFont typeface="Wingdings" panose="05000000000000000000" pitchFamily="2" charset="2"/>
              <a:buChar char="ü"/>
            </a:pPr>
            <a:r>
              <a:rPr lang="tr-TR" dirty="0" smtClean="0"/>
              <a:t>Anataşınmazın </a:t>
            </a:r>
            <a:r>
              <a:rPr lang="tr-TR" dirty="0"/>
              <a:t>bağımsız bölümlerinin arsa paylarının tespiti, site ve kooperatif yapılarında bağımsız bölümlerin şerefiye bedellerinin tespiti ile kentsel yenileme ve dönüşüm projesi alanlarında tadilat işleri ile kapsamlı bakım-onarım çalışmaları yapılmış/yapılmamış binalar veya bağımsız bölümlerin değerlerinin farklılaştırılması ve değer denkleştirme uygulamalarında mevzuatta açıkça değerleme ölçütünün tanımlanmamış olması, önemli sorunlara neden olmakta ve hemen her olayda farklı değerleme yaklaşımlarının kullanılmasına ve bu nedenle aynı konu ile ilgili iki rapor arasında farklı değerlerin ortaya çıkması kaçınılmaz olmaktadır.</a:t>
            </a:r>
          </a:p>
          <a:p>
            <a:pPr marL="441325" indent="-441325" algn="just">
              <a:buFont typeface="Wingdings" panose="05000000000000000000" pitchFamily="2" charset="2"/>
              <a:buChar char="ü"/>
            </a:pPr>
            <a:r>
              <a:rPr lang="tr-TR" dirty="0"/>
              <a:t>Buna ilave olarak yargı kararları da taşınmaz değerleme çalışmalarının şekillenmesi üzerinde etkili olmakta, ancak birçok yargı kararının bilimsel ilke ve esaslar yönünde hatalı olduğu ve değerleme standartları ile çeliştiği gözlenmektedir</a:t>
            </a: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375554"/>
            <a:ext cx="8517837" cy="587829"/>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İmar Mevzuatı ve Uygulamalarının Değer Oluşumu ve</a:t>
            </a:r>
          </a:p>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Paylaşımına Etkileri</a:t>
            </a: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108309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00809" y="359225"/>
            <a:ext cx="8517837" cy="587829"/>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İmar Mevzuatı ve Uygulamalarının Değer Oluşumu ve</a:t>
            </a:r>
          </a:p>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Paylaşımına Etkileri</a:t>
            </a: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7" name="Resim 4"/>
          <p:cNvPicPr>
            <a:picLocks noChangeAspect="1"/>
          </p:cNvPicPr>
          <p:nvPr/>
        </p:nvPicPr>
        <p:blipFill>
          <a:blip r:embed="rId2"/>
          <a:stretch>
            <a:fillRect/>
          </a:stretch>
        </p:blipFill>
        <p:spPr>
          <a:xfrm>
            <a:off x="183965" y="1404258"/>
            <a:ext cx="8776065" cy="4308473"/>
          </a:xfrm>
          <a:prstGeom prst="rect">
            <a:avLst/>
          </a:prstGeom>
        </p:spPr>
      </p:pic>
    </p:spTree>
    <p:extLst>
      <p:ext uri="{BB962C8B-B14F-4D97-AF65-F5344CB8AC3E}">
        <p14:creationId xmlns:p14="http://schemas.microsoft.com/office/powerpoint/2010/main" val="351961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375554"/>
            <a:ext cx="8517837" cy="587829"/>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İmar Mevzuatı ve Uygulamalarının Değer Oluşumu ve</a:t>
            </a:r>
          </a:p>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Paylaşımına Etkileri</a:t>
            </a: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6" name="Resim 2"/>
          <p:cNvPicPr>
            <a:picLocks noChangeAspect="1"/>
          </p:cNvPicPr>
          <p:nvPr/>
        </p:nvPicPr>
        <p:blipFill>
          <a:blip r:embed="rId2"/>
          <a:stretch>
            <a:fillRect/>
          </a:stretch>
        </p:blipFill>
        <p:spPr>
          <a:xfrm>
            <a:off x="591820" y="1117756"/>
            <a:ext cx="8092136" cy="5038116"/>
          </a:xfrm>
          <a:prstGeom prst="rect">
            <a:avLst/>
          </a:prstGeom>
        </p:spPr>
      </p:pic>
    </p:spTree>
    <p:extLst>
      <p:ext uri="{BB962C8B-B14F-4D97-AF65-F5344CB8AC3E}">
        <p14:creationId xmlns:p14="http://schemas.microsoft.com/office/powerpoint/2010/main" val="2290552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375554"/>
            <a:ext cx="8517837" cy="587829"/>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İmar Mevzuatı ve Uygulamalarının Değer Oluşumu ve</a:t>
            </a:r>
          </a:p>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Paylaşımına Etkileri</a:t>
            </a: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Content Placeholder 1"/>
          <p:cNvSpPr>
            <a:spLocks noGrp="1"/>
          </p:cNvSpPr>
          <p:nvPr>
            <p:ph idx="1"/>
          </p:nvPr>
        </p:nvSpPr>
        <p:spPr/>
        <p:txBody>
          <a:bodyPr/>
          <a:lstStyle/>
          <a:p>
            <a:endParaRPr lang="tr-TR"/>
          </a:p>
        </p:txBody>
      </p:sp>
      <p:pic>
        <p:nvPicPr>
          <p:cNvPr id="6" name="Resim 4"/>
          <p:cNvPicPr>
            <a:picLocks noChangeAspect="1"/>
          </p:cNvPicPr>
          <p:nvPr/>
        </p:nvPicPr>
        <p:blipFill>
          <a:blip r:embed="rId2"/>
          <a:stretch>
            <a:fillRect/>
          </a:stretch>
        </p:blipFill>
        <p:spPr>
          <a:xfrm>
            <a:off x="652828" y="1213262"/>
            <a:ext cx="7817527" cy="2494631"/>
          </a:xfrm>
          <a:prstGeom prst="rect">
            <a:avLst/>
          </a:prstGeom>
        </p:spPr>
      </p:pic>
      <p:pic>
        <p:nvPicPr>
          <p:cNvPr id="7" name="Resim 5"/>
          <p:cNvPicPr>
            <a:picLocks noChangeAspect="1"/>
          </p:cNvPicPr>
          <p:nvPr/>
        </p:nvPicPr>
        <p:blipFill rotWithShape="1">
          <a:blip r:embed="rId3"/>
          <a:srcRect r="156" b="23934"/>
          <a:stretch/>
        </p:blipFill>
        <p:spPr>
          <a:xfrm>
            <a:off x="652829" y="3672724"/>
            <a:ext cx="7805373" cy="2435001"/>
          </a:xfrm>
          <a:prstGeom prst="rect">
            <a:avLst/>
          </a:prstGeom>
        </p:spPr>
      </p:pic>
    </p:spTree>
    <p:extLst>
      <p:ext uri="{BB962C8B-B14F-4D97-AF65-F5344CB8AC3E}">
        <p14:creationId xmlns:p14="http://schemas.microsoft.com/office/powerpoint/2010/main" val="1881813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375554"/>
            <a:ext cx="8517837" cy="587829"/>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İmar Mevzuatı ve Uygulamalarının Değer Oluşumu ve</a:t>
            </a:r>
          </a:p>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Paylaşımına Etkileri</a:t>
            </a: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Content Placeholder 1"/>
          <p:cNvSpPr>
            <a:spLocks noGrp="1"/>
          </p:cNvSpPr>
          <p:nvPr>
            <p:ph idx="1"/>
          </p:nvPr>
        </p:nvSpPr>
        <p:spPr/>
        <p:txBody>
          <a:bodyPr/>
          <a:lstStyle/>
          <a:p>
            <a:endParaRPr lang="tr-TR"/>
          </a:p>
        </p:txBody>
      </p:sp>
      <p:pic>
        <p:nvPicPr>
          <p:cNvPr id="6" name="Resim 2"/>
          <p:cNvPicPr>
            <a:picLocks noChangeAspect="1"/>
          </p:cNvPicPr>
          <p:nvPr/>
        </p:nvPicPr>
        <p:blipFill>
          <a:blip r:embed="rId2"/>
          <a:stretch>
            <a:fillRect/>
          </a:stretch>
        </p:blipFill>
        <p:spPr>
          <a:xfrm>
            <a:off x="450750" y="1273983"/>
            <a:ext cx="8057534" cy="4836768"/>
          </a:xfrm>
          <a:prstGeom prst="rect">
            <a:avLst/>
          </a:prstGeom>
        </p:spPr>
      </p:pic>
    </p:spTree>
    <p:extLst>
      <p:ext uri="{BB962C8B-B14F-4D97-AF65-F5344CB8AC3E}">
        <p14:creationId xmlns:p14="http://schemas.microsoft.com/office/powerpoint/2010/main" val="29661523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xmlns=""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25501</TotalTime>
  <Words>427</Words>
  <Application>Microsoft Office PowerPoint</Application>
  <PresentationFormat>Ekran Gösterisi (4:3)</PresentationFormat>
  <Paragraphs>55</Paragraphs>
  <Slides>11</Slides>
  <Notes>0</Notes>
  <HiddenSlides>0</HiddenSlides>
  <MMClips>0</MMClips>
  <ScaleCrop>false</ScaleCrop>
  <HeadingPairs>
    <vt:vector size="4" baseType="variant">
      <vt:variant>
        <vt:lpstr>Tema</vt:lpstr>
      </vt:variant>
      <vt:variant>
        <vt:i4>3</vt:i4>
      </vt:variant>
      <vt:variant>
        <vt:lpstr>Slayt Başlıkları</vt:lpstr>
      </vt:variant>
      <vt:variant>
        <vt:i4>11</vt:i4>
      </vt:variant>
    </vt:vector>
  </HeadingPairs>
  <TitlesOfParts>
    <vt:vector size="14" baseType="lpstr">
      <vt:lpstr>ekonomi</vt:lpstr>
      <vt:lpstr>1_Rics</vt:lpstr>
      <vt:lpstr>h.t.</vt:lpstr>
      <vt:lpstr>PowerPoint Sunusu</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917</cp:revision>
  <cp:lastPrinted>2016-10-24T07:53:35Z</cp:lastPrinted>
  <dcterms:created xsi:type="dcterms:W3CDTF">2016-09-18T09:35:24Z</dcterms:created>
  <dcterms:modified xsi:type="dcterms:W3CDTF">2020-02-12T08:20:12Z</dcterms:modified>
</cp:coreProperties>
</file>