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815399-431E-4DA9-BA76-E0265D1AF9CB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E0A6B-D315-4B09-BD3A-8DC213090DD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6844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17717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29263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63079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42543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0846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84624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952011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05302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5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36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6712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7118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8395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564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53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44064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06077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32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4801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3947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365AD-F3A0-4203-BF25-58DAEAD9EA5E}" type="datetimeFigureOut">
              <a:rPr lang="tr-TR" smtClean="0"/>
              <a:t>1.02.2020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7AF2B-DBD8-48FF-8E7B-5B230D3A80E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9826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115123"/>
            <a:ext cx="11697629" cy="541949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Örneklem</a:t>
            </a:r>
          </a:p>
          <a:p>
            <a:pPr marL="0" indent="0">
              <a:buNone/>
            </a:pPr>
            <a:r>
              <a:rPr lang="tr-TR" dirty="0" smtClean="0"/>
              <a:t>Araştırma evreninin içinden seçilen sınırlı gruptur.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İki çeşit örneklem vardır:</a:t>
            </a:r>
          </a:p>
          <a:p>
            <a:pPr marL="0" indent="0">
              <a:buNone/>
            </a:pPr>
            <a:r>
              <a:rPr lang="tr-TR" dirty="0" smtClean="0"/>
              <a:t>-Olasılık örneklemi (tesadüfi örneklem)</a:t>
            </a:r>
          </a:p>
          <a:p>
            <a:pPr marL="0" indent="0">
              <a:buNone/>
            </a:pPr>
            <a:r>
              <a:rPr lang="tr-TR" dirty="0" smtClean="0"/>
              <a:t>-Olasılık dışı örneklem (yargısal örneklem)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859483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925550"/>
            <a:ext cx="11697629" cy="57874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Olasılık örneklemi (tesadüfi örneklem)</a:t>
            </a:r>
          </a:p>
          <a:p>
            <a:pPr marL="0" indent="0">
              <a:buNone/>
            </a:pPr>
            <a:r>
              <a:rPr lang="tr-TR" sz="2600" dirty="0" smtClean="0"/>
              <a:t>Olasılık ya da </a:t>
            </a:r>
            <a:r>
              <a:rPr lang="tr-TR" sz="2600" dirty="0" err="1" smtClean="0"/>
              <a:t>temsiliyet</a:t>
            </a:r>
            <a:r>
              <a:rPr lang="tr-TR" sz="2600" dirty="0" smtClean="0"/>
              <a:t> ilkesine göre oluşturulan örneklemdir.</a:t>
            </a:r>
          </a:p>
          <a:p>
            <a:pPr marL="0" indent="0">
              <a:buNone/>
            </a:pPr>
            <a:r>
              <a:rPr lang="tr-TR" sz="2600" dirty="0" smtClean="0"/>
              <a:t>Araştırma evreninin özelliklerini oransal olarak temsil eder. </a:t>
            </a:r>
          </a:p>
          <a:p>
            <a:pPr marL="0" indent="0">
              <a:buNone/>
            </a:pPr>
            <a:endParaRPr lang="tr-TR" sz="2600" dirty="0"/>
          </a:p>
          <a:p>
            <a:pPr marL="0" indent="0">
              <a:buNone/>
            </a:pPr>
            <a:r>
              <a:rPr lang="tr-TR" sz="2600" dirty="0"/>
              <a:t>Örneğin 70 il gelişmişlik kriterine göre üç tabakaya bölünür; her birinden 2 il alınır; </a:t>
            </a:r>
            <a:endParaRPr lang="tr-TR" sz="2600" dirty="0" smtClean="0"/>
          </a:p>
          <a:p>
            <a:pPr marL="0" indent="0">
              <a:buNone/>
            </a:pPr>
            <a:r>
              <a:rPr lang="tr-TR" sz="2600" dirty="0" smtClean="0"/>
              <a:t>toplam </a:t>
            </a:r>
            <a:r>
              <a:rPr lang="tr-TR" sz="2600" dirty="0"/>
              <a:t>6 </a:t>
            </a:r>
            <a:r>
              <a:rPr lang="tr-TR" sz="2600" dirty="0" smtClean="0"/>
              <a:t>ildeki mahalli idareler </a:t>
            </a:r>
            <a:r>
              <a:rPr lang="tr-TR" sz="2600" dirty="0"/>
              <a:t>ilçe, belde ve köy kriterine göre </a:t>
            </a:r>
            <a:r>
              <a:rPr lang="tr-TR" sz="2600" dirty="0" err="1"/>
              <a:t>tabakalanır</a:t>
            </a:r>
            <a:r>
              <a:rPr lang="tr-TR" sz="2600" dirty="0"/>
              <a:t>. </a:t>
            </a:r>
            <a:endParaRPr lang="tr-TR" sz="2600" dirty="0" smtClean="0"/>
          </a:p>
          <a:p>
            <a:pPr marL="0" indent="0">
              <a:buNone/>
            </a:pPr>
            <a:r>
              <a:rPr lang="tr-TR" sz="2600" dirty="0" smtClean="0"/>
              <a:t>Diyelim </a:t>
            </a:r>
            <a:r>
              <a:rPr lang="tr-TR" sz="2600" dirty="0"/>
              <a:t>toplam 60 ilçeden 3, 120 beldeden 6 ve </a:t>
            </a:r>
            <a:r>
              <a:rPr lang="tr-TR" sz="2600" dirty="0" smtClean="0"/>
              <a:t>200 köyden </a:t>
            </a:r>
            <a:r>
              <a:rPr lang="tr-TR" sz="2600" dirty="0"/>
              <a:t>11 köy tesadüfi teknikle seçilir. 11 köydeki toplam 550 </a:t>
            </a:r>
            <a:r>
              <a:rPr lang="tr-TR" sz="2600" dirty="0" smtClean="0"/>
              <a:t>haneden 25; </a:t>
            </a:r>
          </a:p>
          <a:p>
            <a:pPr marL="0" indent="0">
              <a:buNone/>
            </a:pPr>
            <a:r>
              <a:rPr lang="tr-TR" sz="2600" dirty="0" smtClean="0"/>
              <a:t>6 </a:t>
            </a:r>
            <a:r>
              <a:rPr lang="tr-TR" sz="2600" dirty="0"/>
              <a:t>beldedeki toplam 1200 </a:t>
            </a:r>
            <a:r>
              <a:rPr lang="tr-TR" sz="2600" dirty="0" smtClean="0"/>
              <a:t>haneden 75;</a:t>
            </a:r>
          </a:p>
          <a:p>
            <a:pPr marL="0" indent="0">
              <a:buNone/>
            </a:pPr>
            <a:r>
              <a:rPr lang="tr-TR" sz="2600" dirty="0" smtClean="0"/>
              <a:t>3 </a:t>
            </a:r>
            <a:r>
              <a:rPr lang="tr-TR" sz="2600" dirty="0"/>
              <a:t>ilçedeki 3000 haneden 150 hane tesadüfi olarak seçilir. </a:t>
            </a:r>
            <a:endParaRPr lang="tr-TR" sz="2600" dirty="0" smtClean="0"/>
          </a:p>
          <a:p>
            <a:pPr marL="0" indent="0">
              <a:buNone/>
            </a:pPr>
            <a:endParaRPr lang="tr-TR" sz="2600" dirty="0"/>
          </a:p>
          <a:p>
            <a:pPr marL="0" indent="0">
              <a:buNone/>
            </a:pPr>
            <a:r>
              <a:rPr lang="tr-TR" sz="2600" dirty="0" smtClean="0"/>
              <a:t>Sonuç </a:t>
            </a:r>
            <a:r>
              <a:rPr lang="tr-TR" sz="2600" dirty="0"/>
              <a:t>olarak toplam 20 ayrı </a:t>
            </a:r>
            <a:r>
              <a:rPr lang="tr-TR" sz="2600" dirty="0" smtClean="0"/>
              <a:t>yerleşkeden seçilen </a:t>
            </a:r>
            <a:r>
              <a:rPr lang="tr-TR" sz="2600" dirty="0"/>
              <a:t>t</a:t>
            </a:r>
            <a:r>
              <a:rPr lang="tr-TR" sz="2600" dirty="0" smtClean="0"/>
              <a:t>oplam </a:t>
            </a:r>
            <a:r>
              <a:rPr lang="tr-TR" sz="2600" dirty="0"/>
              <a:t>20 mahalli idaredeki 250 </a:t>
            </a:r>
            <a:r>
              <a:rPr lang="tr-TR" sz="2600" dirty="0" smtClean="0"/>
              <a:t>hanedeki </a:t>
            </a:r>
            <a:r>
              <a:rPr lang="tr-TR" sz="2600" dirty="0" err="1" smtClean="0"/>
              <a:t>hanehalkı</a:t>
            </a:r>
            <a:r>
              <a:rPr lang="tr-TR" sz="2600" dirty="0" smtClean="0"/>
              <a:t> ile görüşülür. </a:t>
            </a:r>
            <a:endParaRPr lang="tr-TR" sz="2600" dirty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8734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925550"/>
            <a:ext cx="11697629" cy="57874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Olasılık dışı örneklem (yargısal örneklem)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r>
              <a:rPr lang="tr-TR" dirty="0" smtClean="0"/>
              <a:t>Örneklemin, nüfusu olasılık kuramına göre temsil etmesi beklenmez.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İki çeşidi vardır:</a:t>
            </a:r>
          </a:p>
          <a:p>
            <a:pPr marL="0" indent="0">
              <a:buNone/>
            </a:pPr>
            <a:r>
              <a:rPr lang="tr-TR" b="1" dirty="0" smtClean="0"/>
              <a:t>-Kota örneklemi: </a:t>
            </a:r>
            <a:r>
              <a:rPr lang="tr-TR" dirty="0" smtClean="0"/>
              <a:t>Örneklem </a:t>
            </a:r>
            <a:r>
              <a:rPr lang="tr-TR" dirty="0"/>
              <a:t>seçiminin belirli sayı ve kategoriye </a:t>
            </a:r>
            <a:r>
              <a:rPr lang="tr-TR" dirty="0" smtClean="0"/>
              <a:t>bağlı olarak saptanmış </a:t>
            </a:r>
            <a:r>
              <a:rPr lang="tr-TR" dirty="0"/>
              <a:t>kotalar çerçevesinde yapılmasıdır.</a:t>
            </a:r>
            <a:endParaRPr lang="tr-TR" dirty="0" smtClean="0"/>
          </a:p>
          <a:p>
            <a:pPr marL="0" indent="0">
              <a:buNone/>
            </a:pPr>
            <a:r>
              <a:rPr lang="tr-TR" b="1" dirty="0" smtClean="0"/>
              <a:t>-Kartopu örneklemi: </a:t>
            </a:r>
            <a:r>
              <a:rPr lang="tr-TR" altLang="tr-TR" dirty="0"/>
              <a:t>Evrenin sınırlarının ve evrene üye olanların kesin olarak belirlenemediği durumlarda kullanılan bir yöntemdir. </a:t>
            </a:r>
            <a:r>
              <a:rPr lang="tr-TR" altLang="tr-TR" dirty="0" smtClean="0"/>
              <a:t>A</a:t>
            </a:r>
            <a:r>
              <a:rPr lang="tr-TR" dirty="0" smtClean="0"/>
              <a:t>raştırma </a:t>
            </a:r>
            <a:r>
              <a:rPr lang="tr-TR" dirty="0"/>
              <a:t>konusu çerçevesinde ilgili </a:t>
            </a:r>
            <a:r>
              <a:rPr lang="tr-TR" dirty="0" smtClean="0"/>
              <a:t>yanıtlayıcıya ulaşılır</a:t>
            </a:r>
            <a:r>
              <a:rPr lang="tr-TR" dirty="0"/>
              <a:t>; onun aracılığıyla benzer özelliklere sahip olanlar tespit edilir ve böylece bir yanıtlayıcıdan </a:t>
            </a:r>
            <a:r>
              <a:rPr lang="tr-TR" dirty="0" smtClean="0"/>
              <a:t>diğerine örneklem </a:t>
            </a:r>
            <a:r>
              <a:rPr lang="tr-TR" dirty="0"/>
              <a:t>kümesi kartopu gibi katlanarak </a:t>
            </a:r>
            <a:r>
              <a:rPr lang="tr-TR" dirty="0" smtClean="0"/>
              <a:t>büyür ve planlanan </a:t>
            </a:r>
            <a:r>
              <a:rPr lang="tr-TR" dirty="0"/>
              <a:t>seviyeye kadar götürülür.</a:t>
            </a: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09072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Teknikleri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925550"/>
            <a:ext cx="11697629" cy="578748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Geçerlilik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</a:t>
            </a:r>
            <a:r>
              <a:rPr lang="tr-TR" dirty="0"/>
              <a:t>test veya ölçeğin ölçülmek istenen şeyi ölçme derecesidir. Bunun için, “ölçekte yer alan sorularla gerçekten ölçmeyi amaçladığımız şeyi ölçebilir miyiz” sorusunu yöneltmek gerekir. Bunun için değişik geçerlilik testleri geliştirilmiştir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b="1" dirty="0" smtClean="0"/>
              <a:t>Güvenilirlik</a:t>
            </a:r>
          </a:p>
          <a:p>
            <a:pPr marL="0" indent="0">
              <a:buNone/>
            </a:pPr>
            <a:r>
              <a:rPr lang="tr-TR" dirty="0"/>
              <a:t>Bir testin veya ölçeğin ölçmek istediği şeyi tutarlı ve </a:t>
            </a:r>
            <a:r>
              <a:rPr lang="tr-TR" dirty="0" smtClean="0"/>
              <a:t>istikrarlı </a:t>
            </a:r>
            <a:r>
              <a:rPr lang="tr-TR" dirty="0"/>
              <a:t>bir biçimde ölçme </a:t>
            </a:r>
            <a:r>
              <a:rPr lang="tr-TR" dirty="0" smtClean="0"/>
              <a:t>derecesidir</a:t>
            </a:r>
            <a:r>
              <a:rPr lang="tr-TR" dirty="0"/>
              <a:t>.</a:t>
            </a:r>
          </a:p>
          <a:p>
            <a:pPr marL="0" indent="0">
              <a:buNone/>
            </a:pPr>
            <a:r>
              <a:rPr lang="tr-TR" dirty="0"/>
              <a:t>Güvenilir bir test veya ölçek, benzeri şartlarda tekrar uygulandığında benzeri sonuçlar verir.</a:t>
            </a:r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b="1" dirty="0" smtClean="0"/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427704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847492"/>
            <a:ext cx="11876049" cy="58989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tr-TR" b="1" dirty="0" smtClean="0"/>
              <a:t>İçerik Analizi</a:t>
            </a:r>
          </a:p>
          <a:p>
            <a:pPr marL="0" indent="0">
              <a:buNone/>
            </a:pPr>
            <a:r>
              <a:rPr lang="tr-TR" dirty="0" smtClean="0"/>
              <a:t>-Kayıt altına alınmış insan iletişiminin incelenmesidir. Metinler/içerikler üzerinden yapılır.</a:t>
            </a:r>
          </a:p>
          <a:p>
            <a:pPr lvl="1"/>
            <a:r>
              <a:rPr lang="tr-TR" dirty="0"/>
              <a:t>Kitaplar</a:t>
            </a:r>
          </a:p>
          <a:p>
            <a:pPr lvl="1"/>
            <a:r>
              <a:rPr lang="tr-TR" dirty="0"/>
              <a:t>Dergiler</a:t>
            </a:r>
          </a:p>
          <a:p>
            <a:pPr lvl="1"/>
            <a:r>
              <a:rPr lang="tr-TR" dirty="0"/>
              <a:t>Web sayfaları</a:t>
            </a:r>
          </a:p>
          <a:p>
            <a:pPr lvl="1"/>
            <a:r>
              <a:rPr lang="tr-TR" dirty="0"/>
              <a:t>Şiirler</a:t>
            </a:r>
          </a:p>
          <a:p>
            <a:pPr lvl="1"/>
            <a:r>
              <a:rPr lang="tr-TR" dirty="0"/>
              <a:t>Gazeteler</a:t>
            </a:r>
          </a:p>
          <a:p>
            <a:pPr lvl="1"/>
            <a:r>
              <a:rPr lang="tr-TR" dirty="0"/>
              <a:t>Şarkılar</a:t>
            </a:r>
          </a:p>
          <a:p>
            <a:pPr lvl="1"/>
            <a:r>
              <a:rPr lang="tr-TR" dirty="0"/>
              <a:t>Resimler</a:t>
            </a:r>
          </a:p>
          <a:p>
            <a:pPr lvl="1"/>
            <a:r>
              <a:rPr lang="tr-TR" dirty="0"/>
              <a:t>Konuşmalar</a:t>
            </a:r>
          </a:p>
          <a:p>
            <a:pPr lvl="1"/>
            <a:r>
              <a:rPr lang="tr-TR" dirty="0"/>
              <a:t>Mektuplar</a:t>
            </a:r>
          </a:p>
          <a:p>
            <a:pPr lvl="1"/>
            <a:r>
              <a:rPr lang="tr-TR" dirty="0"/>
              <a:t>E-postalar</a:t>
            </a:r>
          </a:p>
          <a:p>
            <a:pPr lvl="1"/>
            <a:r>
              <a:rPr lang="tr-TR" dirty="0"/>
              <a:t>Yasa metinleri</a:t>
            </a:r>
          </a:p>
          <a:p>
            <a:pPr lvl="1"/>
            <a:r>
              <a:rPr lang="tr-TR" dirty="0"/>
              <a:t>………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009601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1427356"/>
            <a:ext cx="11876049" cy="5319131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- Metinde </a:t>
            </a:r>
            <a:r>
              <a:rPr lang="tr-TR" sz="2400" dirty="0"/>
              <a:t>açık </a:t>
            </a:r>
            <a:r>
              <a:rPr lang="tr-TR" sz="2400" dirty="0" smtClean="0"/>
              <a:t>olarak içerilenlerin </a:t>
            </a:r>
            <a:r>
              <a:rPr lang="tr-TR" sz="2400" b="1" dirty="0"/>
              <a:t>nicel betimlenmesine dönük </a:t>
            </a:r>
            <a:r>
              <a:rPr lang="tr-TR" sz="2400" dirty="0"/>
              <a:t>sistematik bir araştırma yöntemidir. </a:t>
            </a:r>
            <a:endParaRPr lang="tr-TR" sz="2400" dirty="0" smtClean="0"/>
          </a:p>
          <a:p>
            <a:pPr marL="0" indent="0">
              <a:buNone/>
            </a:pPr>
            <a:r>
              <a:rPr lang="tr-TR" sz="2400" dirty="0" smtClean="0"/>
              <a:t>- Metnin </a:t>
            </a:r>
            <a:r>
              <a:rPr lang="tr-TR" sz="2400" dirty="0" err="1" smtClean="0"/>
              <a:t>söylemsel</a:t>
            </a:r>
            <a:r>
              <a:rPr lang="tr-TR" sz="2400" dirty="0" smtClean="0"/>
              <a:t>/bağlamsal/deruni içeriğini </a:t>
            </a:r>
            <a:r>
              <a:rPr lang="tr-TR" sz="2400" dirty="0"/>
              <a:t>değil açıkça içerilenleri kavrar; metnin anlamını </a:t>
            </a:r>
            <a:r>
              <a:rPr lang="tr-TR" sz="2400" dirty="0" smtClean="0"/>
              <a:t>yeniden ele </a:t>
            </a:r>
            <a:r>
              <a:rPr lang="tr-TR" sz="2400" dirty="0"/>
              <a:t>geçirmek </a:t>
            </a:r>
            <a:r>
              <a:rPr lang="tr-TR" sz="2400" dirty="0" smtClean="0"/>
              <a:t>üzere yapılan bir </a:t>
            </a:r>
            <a:r>
              <a:rPr lang="tr-TR" sz="2400" b="1" dirty="0"/>
              <a:t>yorumlama etkinliği yerine nicel betimleme yapar;</a:t>
            </a:r>
          </a:p>
          <a:p>
            <a:pPr marL="0" indent="0">
              <a:buNone/>
            </a:pPr>
            <a:r>
              <a:rPr lang="tr-TR" sz="2400" dirty="0" smtClean="0"/>
              <a:t>- Sistematik </a:t>
            </a:r>
            <a:r>
              <a:rPr lang="tr-TR" sz="2400" dirty="0"/>
              <a:t>ve ön-belirlenmiş </a:t>
            </a:r>
            <a:r>
              <a:rPr lang="tr-TR" sz="2400" dirty="0" smtClean="0"/>
              <a:t>bir çözümleme </a:t>
            </a:r>
            <a:r>
              <a:rPr lang="tr-TR" sz="2400" dirty="0"/>
              <a:t>gerçekleştirir.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 smtClean="0"/>
              <a:t>- Nicel araştırma tasarımı mantığına ve </a:t>
            </a:r>
            <a:r>
              <a:rPr lang="tr-TR" sz="2400" dirty="0"/>
              <a:t>prosedürüne sahiptir. </a:t>
            </a:r>
            <a:endParaRPr lang="tr-TR" sz="2400" dirty="0" smtClean="0"/>
          </a:p>
          <a:p>
            <a:pPr marL="0" indent="0" algn="just">
              <a:buNone/>
            </a:pPr>
            <a:endParaRPr lang="tr-TR" sz="2400" dirty="0"/>
          </a:p>
          <a:p>
            <a:pPr marL="0" indent="0" algn="just">
              <a:buNone/>
            </a:pPr>
            <a:r>
              <a:rPr lang="tr-TR" sz="2400" dirty="0" smtClean="0"/>
              <a:t>Bununla </a:t>
            </a:r>
            <a:r>
              <a:rPr lang="tr-TR" sz="2400" dirty="0"/>
              <a:t>birlikte son dönemde nitel araştırma kapsamında </a:t>
            </a:r>
            <a:r>
              <a:rPr lang="tr-TR" sz="2400" dirty="0" smtClean="0"/>
              <a:t>da kullanılır </a:t>
            </a:r>
            <a:r>
              <a:rPr lang="tr-TR" sz="2400" dirty="0"/>
              <a:t>olmuştur. </a:t>
            </a:r>
            <a:endParaRPr lang="tr-TR" sz="2400" dirty="0" smtClean="0"/>
          </a:p>
          <a:p>
            <a:pPr marL="0" indent="0" algn="just">
              <a:buNone/>
            </a:pPr>
            <a:r>
              <a:rPr lang="tr-TR" sz="2400" dirty="0"/>
              <a:t>B</a:t>
            </a:r>
            <a:r>
              <a:rPr lang="tr-TR" sz="2400" dirty="0" smtClean="0"/>
              <a:t>ir </a:t>
            </a:r>
            <a:r>
              <a:rPr lang="tr-TR" sz="2400" dirty="0"/>
              <a:t>nicel araştırma </a:t>
            </a:r>
            <a:r>
              <a:rPr lang="tr-TR" sz="2400" dirty="0" smtClean="0"/>
              <a:t>yöntemi olarak </a:t>
            </a:r>
            <a:r>
              <a:rPr lang="tr-TR" sz="2400" dirty="0"/>
              <a:t>içerik çözümlemesinin temel prosedürlerinin uygulandığı ve </a:t>
            </a:r>
            <a:r>
              <a:rPr lang="tr-TR" sz="2400" dirty="0" smtClean="0"/>
              <a:t>destekleyici mahiyette </a:t>
            </a:r>
            <a:r>
              <a:rPr lang="tr-TR" sz="2400" dirty="0"/>
              <a:t>irdelenen metne ilişkin nitel değerlendirmelerin de yapıldığı görülmektedir.</a:t>
            </a:r>
            <a:endParaRPr lang="tr-TR" sz="2400" b="1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29407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847492"/>
            <a:ext cx="11876049" cy="58989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marL="0" indent="0">
              <a:buNone/>
            </a:pPr>
            <a:r>
              <a:rPr lang="tr-TR" b="1" dirty="0" smtClean="0"/>
              <a:t>İçerik Analizi</a:t>
            </a:r>
          </a:p>
          <a:p>
            <a:pPr marL="0" indent="0">
              <a:buNone/>
            </a:pPr>
            <a:r>
              <a:rPr lang="tr-TR" dirty="0" smtClean="0"/>
              <a:t>İnceleme birimi </a:t>
            </a:r>
          </a:p>
          <a:p>
            <a:pPr marL="0" indent="0">
              <a:buNone/>
            </a:pPr>
            <a:r>
              <a:rPr lang="tr-TR" dirty="0" smtClean="0"/>
              <a:t>Kodlar</a:t>
            </a:r>
          </a:p>
          <a:p>
            <a:pPr marL="0" indent="0">
              <a:buNone/>
            </a:pPr>
            <a:r>
              <a:rPr lang="tr-TR" dirty="0"/>
              <a:t>Kategoriler/Temalar </a:t>
            </a:r>
          </a:p>
          <a:p>
            <a:pPr marL="0" indent="0">
              <a:buNone/>
            </a:pPr>
            <a:r>
              <a:rPr lang="tr-TR" dirty="0" smtClean="0"/>
              <a:t>Örneklem   olmak </a:t>
            </a:r>
            <a:r>
              <a:rPr lang="tr-TR" dirty="0"/>
              <a:t>üzere çeşitli işlemlerin </a:t>
            </a:r>
            <a:r>
              <a:rPr lang="tr-TR" dirty="0" smtClean="0"/>
              <a:t>gerçekleştirilmesini gerektirir</a:t>
            </a:r>
            <a:r>
              <a:rPr lang="tr-TR" dirty="0"/>
              <a:t>.</a:t>
            </a: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  <a:p>
            <a:pPr marL="0" indent="0">
              <a:buNone/>
            </a:pP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85402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649220" name="Rectangle 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200722" y="847492"/>
            <a:ext cx="11876049" cy="589899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 marL="0" indent="0">
              <a:buNone/>
            </a:pPr>
            <a:r>
              <a:rPr lang="tr-TR" sz="2000" b="1" dirty="0" smtClean="0"/>
              <a:t>İnceleme birimi</a:t>
            </a:r>
            <a:r>
              <a:rPr lang="tr-TR" sz="2000" dirty="0" smtClean="0"/>
              <a:t>: Bir şarkı, resim, haber metni ya da gazetelerin ilk sayfası vb.</a:t>
            </a:r>
            <a:br>
              <a:rPr lang="tr-TR" sz="2000" dirty="0" smtClean="0"/>
            </a:br>
            <a:endParaRPr lang="tr-TR" sz="2000" dirty="0" smtClean="0"/>
          </a:p>
          <a:p>
            <a:pPr marL="0" indent="0">
              <a:buNone/>
            </a:pPr>
            <a:r>
              <a:rPr lang="tr-TR" sz="2000" b="1" dirty="0" smtClean="0"/>
              <a:t>Kodlar</a:t>
            </a:r>
            <a:r>
              <a:rPr lang="tr-TR" sz="2000" b="1" dirty="0"/>
              <a:t>: </a:t>
            </a:r>
            <a:r>
              <a:rPr lang="tr-TR" sz="2000" dirty="0"/>
              <a:t>İçerik analizinde </a:t>
            </a:r>
            <a:r>
              <a:rPr lang="tr-TR" sz="2000" dirty="0" smtClean="0"/>
              <a:t>kodlar </a:t>
            </a:r>
            <a:r>
              <a:rPr lang="tr-TR" sz="2000" dirty="0"/>
              <a:t>(sözel, yazılı veya </a:t>
            </a:r>
            <a:r>
              <a:rPr lang="tr-TR" sz="2000" dirty="0" smtClean="0"/>
              <a:t>diğer) bazı kavramsal temalara işaret eder ve buna göre sınıflandırılır</a:t>
            </a:r>
            <a:r>
              <a:rPr lang="tr-TR" sz="2000" dirty="0"/>
              <a:t>. </a:t>
            </a:r>
            <a:r>
              <a:rPr lang="tr-TR" sz="2000" dirty="0" smtClean="0"/>
              <a:t>Kodlar, belirli bir kategorinin/temanın farklı boyutlarını oluşturan ve o temayı işaret eden birimlerdir. Bir kategori/tema pek çok farklı koddan oluşur. Kodlar kelime, cümle, paragraf vb. olabilir. </a:t>
            </a:r>
            <a:br>
              <a:rPr lang="tr-TR" sz="2000" dirty="0" smtClean="0"/>
            </a:br>
            <a:endParaRPr lang="tr-TR" sz="20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b="1" dirty="0" smtClean="0"/>
              <a:t>Kategoriler/Temalar: </a:t>
            </a:r>
            <a:r>
              <a:rPr lang="tr-TR" sz="2000" dirty="0" smtClean="0"/>
              <a:t>Belirli ortaklıkları içeren kodların birleşmesinden oluşan kavramlardır. Örneğin; Liberal</a:t>
            </a:r>
            <a:r>
              <a:rPr lang="tr-TR" sz="2000" dirty="0"/>
              <a:t>, muhafazakar, ataerki, </a:t>
            </a:r>
            <a:r>
              <a:rPr lang="tr-TR" sz="2000" dirty="0" smtClean="0"/>
              <a:t>romantizm, öğrenci memnuniyeti </a:t>
            </a:r>
            <a:r>
              <a:rPr lang="tr-TR" sz="2000" dirty="0"/>
              <a:t>vb</a:t>
            </a:r>
            <a:r>
              <a:rPr lang="tr-TR" sz="2000" dirty="0" smtClean="0"/>
              <a:t>. Kategorilerin birbirleri ile örtüşmemesine dikkat edilmelidir.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 smtClean="0"/>
              <a:t>Örneğin bir içerik analizinin kategorileri arasında hem </a:t>
            </a:r>
            <a:r>
              <a:rPr lang="tr-TR" sz="2000" dirty="0"/>
              <a:t>kalkınma hem de </a:t>
            </a:r>
            <a:r>
              <a:rPr lang="tr-TR" sz="2000" dirty="0" smtClean="0"/>
              <a:t>iktisadi gelişme</a:t>
            </a:r>
            <a:r>
              <a:rPr lang="tr-TR" sz="2000" dirty="0"/>
              <a:t>; yada hem şiddet, hem de sözlü şiddet olmamalıdır. Bunlar örtüşen içerikte kategorilerdir. </a:t>
            </a:r>
            <a:r>
              <a:rPr lang="tr-TR" sz="2000" dirty="0" smtClean="0"/>
              <a:t>Tek bir başlık altında değerlendirilmelidirler.</a:t>
            </a:r>
            <a:br>
              <a:rPr lang="tr-TR" sz="2000" dirty="0" smtClean="0"/>
            </a:br>
            <a:endParaRPr lang="tr-TR" sz="2000" dirty="0"/>
          </a:p>
          <a:p>
            <a:pPr marL="0" indent="0">
              <a:buNone/>
            </a:pPr>
            <a:r>
              <a:rPr lang="tr-TR" sz="2000" b="1" dirty="0"/>
              <a:t>Örneklem: </a:t>
            </a:r>
            <a:r>
              <a:rPr lang="tr-TR" sz="2000" dirty="0"/>
              <a:t>Amaca dönük örneklem seçilir. Tesadüfi ya da yargısal olabilir. </a:t>
            </a:r>
          </a:p>
          <a:p>
            <a:pPr marL="0" indent="0">
              <a:buNone/>
            </a:pPr>
            <a:r>
              <a:rPr lang="tr-TR" sz="2000" dirty="0"/>
              <a:t>Belirli bir olayla ilgili metinler/içerikler</a:t>
            </a:r>
          </a:p>
          <a:p>
            <a:pPr marL="0" indent="0">
              <a:buNone/>
            </a:pPr>
            <a:r>
              <a:rPr lang="tr-TR" sz="2000" dirty="0"/>
              <a:t>Belirli bir </a:t>
            </a:r>
            <a:r>
              <a:rPr lang="tr-TR" sz="2000" dirty="0" err="1"/>
              <a:t>dönemselleştirmeyle</a:t>
            </a:r>
            <a:r>
              <a:rPr lang="tr-TR" sz="2000" dirty="0"/>
              <a:t> incelemek</a:t>
            </a:r>
          </a:p>
          <a:p>
            <a:pPr marL="0" indent="0">
              <a:buNone/>
            </a:pPr>
            <a:r>
              <a:rPr lang="tr-TR" sz="2000" dirty="0"/>
              <a:t>Kapsamı sınırlandırılır.</a:t>
            </a:r>
          </a:p>
          <a:p>
            <a:pPr marL="0" indent="0">
              <a:buNone/>
            </a:pPr>
            <a:r>
              <a:rPr lang="tr-TR" sz="2000" dirty="0"/>
              <a:t>Örneğin; Türkiye’deki gazeteleri tirajlarına, hitap ettikleri kitleye ve yayın politikalarına göre sınıflandırıp, bunların içinden örneklem seçebiliriz.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  <a:p>
            <a:pPr marL="0" indent="0">
              <a:buNone/>
            </a:pP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271297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57130" y="178420"/>
            <a:ext cx="7740352" cy="93670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Nicel Araştırma Yöntemleri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199" y="1215484"/>
            <a:ext cx="11296185" cy="4910680"/>
          </a:xfrm>
        </p:spPr>
        <p:txBody>
          <a:bodyPr>
            <a:normAutofit/>
          </a:bodyPr>
          <a:lstStyle/>
          <a:p>
            <a:r>
              <a:rPr lang="tr-TR" dirty="0" smtClean="0"/>
              <a:t>Örneğin toplumsal işbölümünü toplumsal cinsiyetle bağlantılı olarak incelemek için şu kaynaklar içerik analizine tabi tutulabilir:</a:t>
            </a:r>
          </a:p>
          <a:p>
            <a:pPr lvl="1"/>
            <a:r>
              <a:rPr lang="tr-TR" dirty="0" smtClean="0"/>
              <a:t>Çocuk kitapları</a:t>
            </a:r>
          </a:p>
          <a:p>
            <a:pPr lvl="1"/>
            <a:r>
              <a:rPr lang="tr-TR" dirty="0" smtClean="0"/>
              <a:t>Peri masalları</a:t>
            </a:r>
          </a:p>
          <a:p>
            <a:pPr lvl="1"/>
            <a:r>
              <a:rPr lang="tr-TR" dirty="0" smtClean="0"/>
              <a:t>İlanlar</a:t>
            </a:r>
          </a:p>
          <a:p>
            <a:pPr lvl="1"/>
            <a:r>
              <a:rPr lang="tr-TR" dirty="0" smtClean="0"/>
              <a:t>Romanlar</a:t>
            </a:r>
          </a:p>
          <a:p>
            <a:pPr lvl="1"/>
            <a:r>
              <a:rPr lang="tr-TR" dirty="0" smtClean="0"/>
              <a:t>Çocuk sanat ürünleri</a:t>
            </a:r>
          </a:p>
          <a:p>
            <a:pPr lvl="1"/>
            <a:r>
              <a:rPr lang="tr-TR" dirty="0" smtClean="0"/>
              <a:t>Moda ürünleri</a:t>
            </a:r>
          </a:p>
          <a:p>
            <a:pPr lvl="1"/>
            <a:r>
              <a:rPr lang="tr-TR" dirty="0" smtClean="0"/>
              <a:t>Gazetelerde kullanılan dil</a:t>
            </a:r>
          </a:p>
          <a:p>
            <a:pPr lvl="1"/>
            <a:r>
              <a:rPr lang="tr-TR" dirty="0" smtClean="0"/>
              <a:t>Sosyoloji giriş kitapları</a:t>
            </a:r>
          </a:p>
          <a:p>
            <a:pPr lvl="1"/>
            <a:r>
              <a:rPr lang="tr-TR" dirty="0" smtClean="0"/>
              <a:t>….</a:t>
            </a:r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83529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504</Words>
  <Application>Microsoft Office PowerPoint</Application>
  <PresentationFormat>Geniş ekran</PresentationFormat>
  <Paragraphs>108</Paragraphs>
  <Slides>9</Slides>
  <Notes>9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Teması</vt:lpstr>
      <vt:lpstr>Nicel Araştırma Teknikleri</vt:lpstr>
      <vt:lpstr>Nicel Araştırma Teknikleri</vt:lpstr>
      <vt:lpstr>Nicel Araştırma Teknikleri</vt:lpstr>
      <vt:lpstr>Nicel Araştırma Teknikleri</vt:lpstr>
      <vt:lpstr>Nicel Araştırma Yöntemleri</vt:lpstr>
      <vt:lpstr>Nicel Araştırma Yöntemleri</vt:lpstr>
      <vt:lpstr>Nicel Araştırma Yöntemleri</vt:lpstr>
      <vt:lpstr>Nicel Araştırma Yöntemleri</vt:lpstr>
      <vt:lpstr>Nicel Araştırma Yöntemleri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Nicel Araştırma Yöntemleri</dc:title>
  <dc:creator>Asus</dc:creator>
  <cp:lastModifiedBy>Asus</cp:lastModifiedBy>
  <cp:revision>2</cp:revision>
  <dcterms:created xsi:type="dcterms:W3CDTF">2020-01-31T22:33:41Z</dcterms:created>
  <dcterms:modified xsi:type="dcterms:W3CDTF">2020-01-31T22:37:36Z</dcterms:modified>
</cp:coreProperties>
</file>