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90" r:id="rId2"/>
    <p:sldId id="291" r:id="rId3"/>
    <p:sldId id="289" r:id="rId4"/>
    <p:sldId id="498" r:id="rId5"/>
    <p:sldId id="499" r:id="rId6"/>
    <p:sldId id="500" r:id="rId7"/>
    <p:sldId id="501" r:id="rId8"/>
    <p:sldId id="502" r:id="rId9"/>
    <p:sldId id="514" r:id="rId10"/>
    <p:sldId id="503" r:id="rId11"/>
    <p:sldId id="504" r:id="rId12"/>
    <p:sldId id="505" r:id="rId13"/>
    <p:sldId id="506" r:id="rId14"/>
    <p:sldId id="507" r:id="rId15"/>
    <p:sldId id="508" r:id="rId16"/>
    <p:sldId id="509" r:id="rId17"/>
    <p:sldId id="510" r:id="rId18"/>
    <p:sldId id="512" r:id="rId19"/>
    <p:sldId id="515" r:id="rId20"/>
    <p:sldId id="516" r:id="rId21"/>
    <p:sldId id="517" r:id="rId22"/>
    <p:sldId id="518" r:id="rId23"/>
    <p:sldId id="519" r:id="rId24"/>
    <p:sldId id="520" r:id="rId25"/>
    <p:sldId id="521" r:id="rId26"/>
    <p:sldId id="513" r:id="rId27"/>
    <p:sldId id="522" r:id="rId28"/>
    <p:sldId id="523" r:id="rId29"/>
    <p:sldId id="524" r:id="rId30"/>
    <p:sldId id="525" r:id="rId31"/>
    <p:sldId id="526" r:id="rId32"/>
    <p:sldId id="528" r:id="rId33"/>
    <p:sldId id="527" r:id="rId34"/>
    <p:sldId id="529" r:id="rId35"/>
    <p:sldId id="530" r:id="rId36"/>
    <p:sldId id="443" r:id="rId37"/>
    <p:sldId id="457" r:id="rId38"/>
    <p:sldId id="444" r:id="rId39"/>
    <p:sldId id="339" r:id="rId4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1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2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3.bin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339752" y="2657673"/>
            <a:ext cx="4734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Türkmen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dilindäki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emele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gelşi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dürli-dürlidir.Olar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morfologik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sintaktik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Şeýlelikde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gurluşy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bäş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bölünýärler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409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588640" y="2691663"/>
            <a:ext cx="61206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1.Asyl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hallar.Türkmen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dilinde hiç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kabul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etmän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düýp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görnüşinde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belli bir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alamatyny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ugur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bildirýän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diýilýär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hemişe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indi,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derrew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ir,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tiz,çalt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derrew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dessine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çala,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giç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basym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ýaňy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ilki,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ş.m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käbir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işlerde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ýönekeý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diýlip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at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berlen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bar. Bular san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gaty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azdyr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Käbir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bildir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(bir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ýyldyr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),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bildirki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(bir-iki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ýyldyr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),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düýn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(dönen gün),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ertir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(erte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irden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duýulsa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birigün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iki sözden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ybatardygy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mälimdir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422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331640" y="2691663"/>
            <a:ext cx="6696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2.Ýasama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Her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ýasaýjy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üsti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beýleki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toparlaryndan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diýilýär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iki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a)Söz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ýasaýjy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Ol işine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ýüzleý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garaýar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arkan-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gaýyşýar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b)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Ýasaýjylyk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ýerine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ýetirýän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üýtgediji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gündizine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Myrat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ýüzinligine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süýnüp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gaýdan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atdan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gözüni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aýyrmady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890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493912" y="3068960"/>
            <a:ext cx="67687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köpdür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dürli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üsti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-k,-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/-in/-n, 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laýyn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leýin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laý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leý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/-çe,-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larça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lerçe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-da/-de/-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/-dan/-den, -maç, 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/-ine, 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/-sine, 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lygyna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/-ligine, -a/-e, 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/-be, 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/-ge, -da/-de, 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lakaý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lenç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degişlidir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813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86000" y="269033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3.Goşma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birden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artyk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sözüň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goşulyşyp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basym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birleşip, hal-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sözüň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edilmegidir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Birbada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ikindinara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gijara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irsydyrgyn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birsyhly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458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051720" y="2665114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4.Tirkeş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sözüň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gaýtalanmagy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iki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sözüň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tirkeşip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belli bir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düşünjäni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aňlatmagy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hal-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</a:rPr>
              <a:t>aňladýan</a:t>
            </a:r>
            <a:r>
              <a:rPr lang="tr-TR" dirty="0" smtClean="0">
                <a:latin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</a:rPr>
              <a:t>sözlerdir. </a:t>
            </a:r>
            <a:endParaRPr lang="tr-TR" dirty="0" smtClean="0">
              <a:latin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</a:rPr>
              <a:t>Meselem</a:t>
            </a:r>
            <a:r>
              <a:rPr lang="tr-TR" dirty="0">
                <a:latin typeface="Times New Roman" panose="02020603050405020304" pitchFamily="18" charset="0"/>
              </a:rPr>
              <a:t>: </a:t>
            </a:r>
            <a:endParaRPr lang="tr-TR" dirty="0" smtClean="0"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>
                <a:latin typeface="Times New Roman" panose="02020603050405020304" pitchFamily="18" charset="0"/>
              </a:rPr>
              <a:t>kem-kemden</a:t>
            </a:r>
            <a:r>
              <a:rPr lang="tr-TR" dirty="0">
                <a:latin typeface="Times New Roman" panose="02020603050405020304" pitchFamily="18" charset="0"/>
              </a:rPr>
              <a:t>, </a:t>
            </a:r>
            <a:endParaRPr lang="tr-TR" dirty="0" smtClean="0"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>
                <a:latin typeface="Times New Roman" panose="02020603050405020304" pitchFamily="18" charset="0"/>
              </a:rPr>
              <a:t>onda-</a:t>
            </a:r>
            <a:r>
              <a:rPr lang="tr-TR" dirty="0" err="1" smtClean="0">
                <a:latin typeface="Times New Roman" panose="02020603050405020304" pitchFamily="18" charset="0"/>
              </a:rPr>
              <a:t>munda</a:t>
            </a:r>
            <a:r>
              <a:rPr lang="tr-TR" dirty="0">
                <a:latin typeface="Times New Roman" panose="02020603050405020304" pitchFamily="18" charset="0"/>
              </a:rPr>
              <a:t>, </a:t>
            </a:r>
            <a:endParaRPr lang="tr-TR" dirty="0" smtClean="0"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Times New Roman" panose="02020603050405020304" pitchFamily="18" charset="0"/>
              </a:rPr>
              <a:t>günbe</a:t>
            </a:r>
            <a:r>
              <a:rPr lang="tr-TR" dirty="0" smtClean="0">
                <a:latin typeface="Times New Roman" panose="02020603050405020304" pitchFamily="18" charset="0"/>
              </a:rPr>
              <a:t>-günden</a:t>
            </a:r>
            <a:r>
              <a:rPr lang="tr-TR" dirty="0">
                <a:latin typeface="Times New Roman" panose="02020603050405020304" pitchFamily="18" charset="0"/>
              </a:rPr>
              <a:t>, </a:t>
            </a:r>
            <a:endParaRPr lang="tr-TR" dirty="0" smtClean="0"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Times New Roman" panose="02020603050405020304" pitchFamily="18" charset="0"/>
              </a:rPr>
              <a:t>öýme-öý</a:t>
            </a:r>
            <a:r>
              <a:rPr lang="tr-TR" dirty="0">
                <a:latin typeface="Times New Roman" panose="02020603050405020304" pitchFamily="18" charset="0"/>
              </a:rPr>
              <a:t>, </a:t>
            </a:r>
            <a:endParaRPr lang="tr-TR" dirty="0" smtClean="0"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Times New Roman" panose="02020603050405020304" pitchFamily="18" charset="0"/>
              </a:rPr>
              <a:t>ýüzläp-müňläp</a:t>
            </a:r>
            <a:r>
              <a:rPr lang="tr-TR" dirty="0"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629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86000" y="282883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5. Düzme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birden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artyk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sözüň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düzülip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baglanyşmak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hal-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sözlerdir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ýüzüniň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ugruna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birnäçe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ýyldan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bäri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günlerde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bir gün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ş.m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611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783831" y="2996952"/>
            <a:ext cx="59584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Gönükme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morfologik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derňew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Biwagt gygyran horazy öldűrerler. Balykçyda ýarna ýok , bu gün görseň, erte ýok. Biz geỳerin, dűz gezerin. Gorkana goşa görner. Ilkim kädi, soňkym çűỳşe. Illäp-gűnläp kel gyzy äre berdiler. Ir gűlmedik giç gűlmez, giç gűlmedik hiç gűlmez. Ir öýlenen ogul-gyzyna guwanar.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64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TIRKEŞ HALLAR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işlerde 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özbaşdak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öwrenilmän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goşma-tirkeş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umumy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at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berilýärdi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Tirkeş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aşakdaky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324708" y="4306163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Atlaryň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gaýtalanmagy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tirkeşmegi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toplum-toplum,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gapy-gapy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gysym-gysym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ogryn-ogryn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ýüzbe-ýüz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gaty-gaty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ir-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ertir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oba-oba, aram-aram,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daň-säher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cagy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çalt-çalt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gije-gündiz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ilki-ilkiler,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düýn-öňňin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erte-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birigün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948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TIRKEŞ HALLAR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işlerde 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özbaşdak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öwrenilmän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goşma-tirkeş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umumy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at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berilýärdi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Tirkeş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aşakdaky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187624" y="4437112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Sypatlaryň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gaýtalanmagy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sanly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kem-kemden,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gowudan-gowy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berkden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-berk,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dopba-dogry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gönüden-göni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uzyn-uzyn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ýuwaş-ýuwaş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39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tasarlama kiplerini;  fiilimsileri ve fiillerin görünüş kategorisini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2016 TÜRKMEN TÜRKÇESİ IV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TIRKEŞ HALLAR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işlerde 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özbaşdak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öwrenilmän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goşma-tirkeş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umumy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at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berilýärdi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Tirkeş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aşakdaky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547664" y="4502750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Sanlaryň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tirkeşmegi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sanly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ýüz-ýüzden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bir-birden,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ýüzläp-müňläp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658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TIRKEŞ HALLAR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işlerde 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özbaşdak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öwrenilmän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goşma-tirkeş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umumy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at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berilýärdi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Tirkeş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aşakdaky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331640" y="4502750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Çalyşmalaryň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tirkeşmegi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düzülmegi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sanly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onda-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öz-özünden,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592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88485" y="248925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TIRKEŞ HALLAR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işlerde 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özbaşdak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öwrenilmän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goşma-tirkeş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umumy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at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berilýärdi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Tirkeş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aşakdaky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1043607" y="4243582"/>
            <a:ext cx="70617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5.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kömekçi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tirkeşmegi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Soň-soňlar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6. Ses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gaýtalanmagy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loňk-loňk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oýpul-oýpul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pert-pert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bassyr-bassyr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hasyr-husur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şart-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şurt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şatyr-şutur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096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88485" y="248925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TIRKEŞ HALLAR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Öňki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işlerde 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özbaşdak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öwrenilmän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goşma-tirkeş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umumy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at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berilýärdi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Tirkeş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aşakdaky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99592" y="4077072"/>
            <a:ext cx="71287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7.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Bölekleýin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gaýtalanýan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biri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özbaşdak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beýlekisi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aňlatmaýan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gatnaşmagynda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Meselem;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büs-bütin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mese-mälim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aç-açan,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haýal-ýagal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belli-külli,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heran-haçan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ine-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8.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Manydaş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tirkeşmeginden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Sag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-aman, aman-esen,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häli-häzir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az-kem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74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88485" y="248925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TIRKEŞ HALLAR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Öňki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işlerde 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özbaşdak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öwrenilmän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goşma-tirkeş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umumy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at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berilýärdi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Tirkeş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aşakdaky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878030" y="4221088"/>
            <a:ext cx="70783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9.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Garşylykly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iki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sözüň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tirkeşmeginden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gije-gündiz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ertir-agşam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aňry-bäri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eýläk-beýläk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iru-giç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324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961964" y="2691663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v-SE" dirty="0">
                <a:solidFill>
                  <a:srgbClr val="000000"/>
                </a:solidFill>
                <a:latin typeface="Times New Roman" panose="02020603050405020304" pitchFamily="18" charset="0"/>
              </a:rPr>
              <a:t>Türkmen dilinde hallar manylaryna garap: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sv-SE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1.Wagt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bildirýän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2.Orun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–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tarap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3.Sebäp-maksat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bildirýän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4.Hal-ýagdaý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5.Mukdar-dereje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6.Meňzeşme-deňeşdirme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bildirýän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bölünýär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623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421904" y="3068960"/>
            <a:ext cx="63184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1.Wagt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bildirýän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haçan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näwagt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haçandan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haçana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çenli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soraglara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jogap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atlardan,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görkezme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çalyşmalaryndan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emele gelip,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Ýylba-</a:t>
            </a:r>
            <a:r>
              <a:rPr lang="tr-TR" dirty="0" err="1" smtClean="0">
                <a:latin typeface="Times New Roman" panose="02020603050405020304" pitchFamily="18" charset="0"/>
              </a:rPr>
              <a:t>ýyldan</a:t>
            </a:r>
            <a:r>
              <a:rPr lang="tr-TR" dirty="0" smtClean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meniň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muflisim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çykar</a:t>
            </a:r>
            <a:r>
              <a:rPr lang="tr-TR" dirty="0">
                <a:latin typeface="Times New Roman" panose="02020603050405020304" pitchFamily="18" charset="0"/>
              </a:rPr>
              <a:t>…(Kemine).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213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691680" y="2996952"/>
            <a:ext cx="59046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2.Orun-tarap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nirede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nirä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nireligine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soraglara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jogap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görkezme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çalyşmalaryndan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gönükdirilen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ugruny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ornuny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tarapyny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Serhetden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aňryk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aşmalydy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/H.D.‖Y‖ 267 s/.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Gorkusyna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böküp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beýläk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geçdi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(şu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50 s.).Ol onda-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görünýär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98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331640" y="2996952"/>
            <a:ext cx="64087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>
                <a:solidFill>
                  <a:srgbClr val="000000"/>
                </a:solidFill>
                <a:latin typeface="Times New Roman" panose="02020603050405020304" pitchFamily="18" charset="0"/>
              </a:rPr>
              <a:t>3.Sebäp-maksat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bildirýän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gymyldy-hereketiň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sebäbini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maksadyny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aňladýar.Olar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näme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näme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sebäpli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näme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maksat bilen?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soraglara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jogap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bolýarlar.Olar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atlardan,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käbir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beýleki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toparlaryndan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hasal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Birden-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ikä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gelýänini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sazanaklamaga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başlaýar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/A.G.‖K-e‖75 s/.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Pökgen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bu işi bize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bilkastdan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104 s/.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588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475656" y="3140968"/>
            <a:ext cx="64807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4.Hal-ýagdaý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örän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köpdür.Olar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nähili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neneňsi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çykýandygyny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görkezýär.Olar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nähili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neneňsi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soraglara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jogap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bolýarlar.Olar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atlardan,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sypatlardan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gaýtalanmagy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tirkeşmeginden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emele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Meselem:…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Ýüzüniň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ugruna-hany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Ýelli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nirä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gitdi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görünmeýär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-le?-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/A.G.‖K-e‖81 s/.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154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86000" y="269033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özbaşdak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köplenç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gymyldy-hereketi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baglanýarlar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Netijede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hilini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nirä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gönükdirilendigini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ş. m.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475656" y="3068960"/>
            <a:ext cx="6840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5.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Mukdar-dereje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esasan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sanlardan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näçeden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näçeläp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neneňsi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neneň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nähili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derejede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soraglara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jogap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mukdar-ölçegini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ösüş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prosesiniň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mukdaryny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çykarýarlar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Biline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gowanyň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oralan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ýogyn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pürs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durdugyça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batlanyp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aýlanýardy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./A.G.K.e.10 s./ Öte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eşiden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ýykar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çala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eşiden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çatma. 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489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331640" y="2852936"/>
            <a:ext cx="6840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6.Meňzetme-deňeşdirme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kimçe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nämeçe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kimiňkiçe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haýsyça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soraglara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jogap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bir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zadyň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ikinji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bir zat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deňeşdirilmegini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meňzedilmegini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bildirýärler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atlardan,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çalyşmalardan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bir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başga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gymyldy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deňeşdirýär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öňküçe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bolmaly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haýsyça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). Her kes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özüni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sençe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Agramy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aşykça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kölegesi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köşekçe.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209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483768" y="1866330"/>
            <a:ext cx="3168352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HALLARYŇ DEREJELERI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691680" y="2924944"/>
            <a:ext cx="53103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sypatlar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düýp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kemlik,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artyklyk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söýgülik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derejeleri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bar.Olar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gymyldy-hereketiň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hal-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deňeşdirilmede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çykarylan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derejesini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kesgitleýärler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Şeýlelikde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gymyldy-hereketiň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kemdigini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artýandygyny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beýlekileri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çykarýarlar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7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483768" y="1866330"/>
            <a:ext cx="3168352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HALLARYŇ DEREJELERI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86000" y="2551837"/>
            <a:ext cx="50272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1.Düýp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dereje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hiç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dereje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ýasaýjy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goşulmadyk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aýyklaýan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aýratynlygyny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</a:rPr>
              <a:t>bildirýän</a:t>
            </a:r>
            <a:r>
              <a:rPr lang="tr-TR" dirty="0" smtClean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haldyr</a:t>
            </a:r>
            <a:r>
              <a:rPr lang="tr-TR" dirty="0">
                <a:latin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</a:rPr>
              <a:t>Oňa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hallaryň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düýp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derejesi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diýilýär</a:t>
            </a:r>
            <a:r>
              <a:rPr lang="tr-TR" dirty="0">
                <a:latin typeface="Times New Roman" panose="02020603050405020304" pitchFamily="18" charset="0"/>
              </a:rPr>
              <a:t>. Meselem: Ol </a:t>
            </a:r>
            <a:r>
              <a:rPr lang="tr-TR" dirty="0" err="1">
                <a:latin typeface="Times New Roman" panose="02020603050405020304" pitchFamily="18" charset="0"/>
              </a:rPr>
              <a:t>düýn</a:t>
            </a:r>
            <a:r>
              <a:rPr lang="tr-TR" dirty="0">
                <a:latin typeface="Times New Roman" panose="02020603050405020304" pitchFamily="18" charset="0"/>
              </a:rPr>
              <a:t> geldi.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2064495" y="4102331"/>
            <a:ext cx="52565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2.Kemlik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dereje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aýyklaýan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aýratynlygynyň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kemdigini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bildirýär.Olara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kemlik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derejesi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dýilýär.Olar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orun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sözlerine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räk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irräk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geldi.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233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483768" y="1866330"/>
            <a:ext cx="3168352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HALLARYŇ DEREJELERI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146085" y="2780928"/>
            <a:ext cx="51663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Söýgülik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derejesi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Aýyklaýan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gymyldy-hereketiniň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halanýandygyny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gymyldy-herekete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sözleýjiniň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garaýşyny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bildirýär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esasan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hal-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käbir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sypatlaryň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soňuna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/-je,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jek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bileje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geldiler.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Dessinejik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nahar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bişireli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11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483768" y="1866330"/>
            <a:ext cx="3168352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HALLARYŇ DEREJELERI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86000" y="2413338"/>
            <a:ext cx="55983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Artyklyk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derejesi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Bular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bolmalysyndan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artyk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çykarylýandygyny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güýçlendiriji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aýyklamagy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arkaly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tirkeşmegi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Meleguş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örän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tiz geldi.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Garlawaç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çalt-çaltdan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ganat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kakyp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gözden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gaýyp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204864" y="4390093"/>
            <a:ext cx="57606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5.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Garyşyk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derejesi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–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räk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–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bilelikde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goşulmagyndan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häliräjik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ýaňyrajyk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gitdi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04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40195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81045" y="-966403"/>
            <a:ext cx="240051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5" name="Nesn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1599896"/>
              </p:ext>
            </p:extLst>
          </p:nvPr>
        </p:nvGraphicFramePr>
        <p:xfrm>
          <a:off x="1281046" y="1670509"/>
          <a:ext cx="842682" cy="1038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Resim" r:id="rId4" imgW="0" imgH="0" progId="StaticMetafile">
                  <p:embed/>
                </p:oleObj>
              </mc:Choice>
              <mc:Fallback>
                <p:oleObj name="Resim" r:id="rId4" imgW="0" imgH="0" progId="StaticMetafile">
                  <p:embed/>
                  <p:pic>
                    <p:nvPicPr>
                      <p:cNvPr id="0" name="rectole0000000000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1046" y="1670509"/>
                        <a:ext cx="842682" cy="103841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ikdörtgen 8"/>
          <p:cNvSpPr/>
          <p:nvPr/>
        </p:nvSpPr>
        <p:spPr>
          <a:xfrm>
            <a:off x="1157494" y="2817802"/>
            <a:ext cx="1292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Atajan</a:t>
            </a:r>
            <a:r>
              <a:rPr lang="tr-TR" sz="1200" dirty="0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Tagan</a:t>
            </a:r>
            <a:endParaRPr lang="tr-TR" sz="1200" dirty="0" smtClean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Keseki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 roman</a:t>
            </a: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43808" y="2708920"/>
            <a:ext cx="5184576" cy="2977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Süzmeli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tabagy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ýerde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goýup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Blokwiliň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goňrasdan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kümüş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öwüsýän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saçynyň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üstünde durup gelen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tahýany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eline alanda,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kalbynyň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islegine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görä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şeýle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boldumy-nämemi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Akmaralyň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zenan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ýüregini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tolgundyrdy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Ol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tolgunsa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-da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maksadyna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ýetdi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–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Akmyradyň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tahýasyny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öz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garşy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bilen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ölçäp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höwes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eden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zadynyň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çakyny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aldy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Ol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höwes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Akmaralyň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kalbynda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Blokwil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oglanyň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tahýasyny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başyna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geýen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pursady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döräpdi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Hyýalda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pereňli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ýesiriň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kellesinde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türkmen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tahýasy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peýda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boldy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Tahýa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Akmaralyň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elinden,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Akmaralyň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iňňesinden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z="1600" spc="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çykandy</a:t>
            </a:r>
            <a:r>
              <a:rPr lang="tr-TR" sz="1600" spc="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graphicFrame>
        <p:nvGraphicFramePr>
          <p:cNvPr id="6" name="Nesn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4980986"/>
              </p:ext>
            </p:extLst>
          </p:nvPr>
        </p:nvGraphicFramePr>
        <p:xfrm>
          <a:off x="1281046" y="1670509"/>
          <a:ext cx="842682" cy="1038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Resim" r:id="rId4" imgW="0" imgH="0" progId="StaticMetafile">
                  <p:embed/>
                </p:oleObj>
              </mc:Choice>
              <mc:Fallback>
                <p:oleObj name="Resim" r:id="rId4" imgW="0" imgH="0" progId="StaticMetafile">
                  <p:embed/>
                  <p:pic>
                    <p:nvPicPr>
                      <p:cNvPr id="5" name="Nesne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1046" y="1670509"/>
                        <a:ext cx="842682" cy="103841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ikdörtgen 8"/>
          <p:cNvSpPr/>
          <p:nvPr/>
        </p:nvSpPr>
        <p:spPr>
          <a:xfrm>
            <a:off x="1157494" y="2817802"/>
            <a:ext cx="1292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Atajan</a:t>
            </a:r>
            <a:r>
              <a:rPr lang="tr-TR" sz="1200" dirty="0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Tagan</a:t>
            </a:r>
            <a:endParaRPr lang="tr-TR" sz="1200" dirty="0" smtClean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Keseki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 roman</a:t>
            </a: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915816" y="2828055"/>
            <a:ext cx="5328592" cy="246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Pereňli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bir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sagat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çemesi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daşaryk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seredip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oturdy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öýünden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çykaýsa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Akmaraly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synlamakçydy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Emma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beýleki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öýlerden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girilip-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çykylsa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-da,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Akmaral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göze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ilmeýärdi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Belkem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ol ile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ýaýran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gürrüňden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soň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daş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çykmaga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utanýandyr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Musulman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dünýäsinde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şerigatyň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kadalary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şeýle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berk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tutulýarka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Akmaral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beýle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işe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nädip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baş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goşup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bildikä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 Ölümden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gorkmadymyka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99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graphicFrame>
        <p:nvGraphicFramePr>
          <p:cNvPr id="9" name="Nesn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1908670"/>
              </p:ext>
            </p:extLst>
          </p:nvPr>
        </p:nvGraphicFramePr>
        <p:xfrm>
          <a:off x="1115616" y="1587218"/>
          <a:ext cx="842682" cy="1038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name="Resim" r:id="rId4" imgW="0" imgH="0" progId="StaticMetafile">
                  <p:embed/>
                </p:oleObj>
              </mc:Choice>
              <mc:Fallback>
                <p:oleObj name="Resim" r:id="rId4" imgW="0" imgH="0" progId="StaticMetafile">
                  <p:embed/>
                  <p:pic>
                    <p:nvPicPr>
                      <p:cNvPr id="5" name="Nesne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587218"/>
                        <a:ext cx="842682" cy="103841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Dikdörtgen 9"/>
          <p:cNvSpPr/>
          <p:nvPr/>
        </p:nvSpPr>
        <p:spPr>
          <a:xfrm>
            <a:off x="1157494" y="2817802"/>
            <a:ext cx="1292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Atajan</a:t>
            </a:r>
            <a:r>
              <a:rPr lang="tr-TR" sz="1200" dirty="0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Tagan</a:t>
            </a:r>
            <a:endParaRPr lang="tr-TR" sz="1200" dirty="0" smtClean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Keseki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 roman</a:t>
            </a: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987824" y="2780928"/>
            <a:ext cx="50405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Birinjiden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-ä,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Akmaralyň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hamylalygy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barada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tüýs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ynanaýmaly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tutaryk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tapyp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gepi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ilkinji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döreden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Blokwili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ogurlamaga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gelen iki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ýoldaşyň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ele düşeni 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Halsähet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gassabyň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inisi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Rahymgulydy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Ol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ýesiri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ogurlap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satmakdan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geljek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bähbidini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köýdüreni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hemem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özüni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masgara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edeni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Mämmedöwez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pälwandan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ar almak isledi. Ol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esasy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ar almak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diýibem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Mämmedö</a:t>
            </a:r>
            <a:r>
              <a:rPr lang="tr-TR" spc="-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wez</a:t>
            </a:r>
            <a:r>
              <a:rPr lang="tr-TR" spc="-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pc="-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pälwany</a:t>
            </a:r>
            <a:r>
              <a:rPr lang="tr-TR" spc="-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pc="-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Blokwile</a:t>
            </a:r>
            <a:r>
              <a:rPr lang="tr-TR" spc="-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pc="-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tölenjek</a:t>
            </a:r>
            <a:r>
              <a:rPr lang="tr-TR" spc="-25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puldan mahrum </a:t>
            </a:r>
            <a:r>
              <a:rPr lang="tr-TR" spc="-25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et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meklik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diýip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düşündi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0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115616" y="2707159"/>
            <a:ext cx="66967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Türkmen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dilindäki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60-nji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ýyllarda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ylmy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derňewiň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obýekti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Şoňa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çenli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çykarmak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aýratyn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hökmünde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öwrenmek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başa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barmady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sözleri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aýratyn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toparlarynyň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şekillenmek prosesinde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hasaplanman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kömekçi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birnäçe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toparlaryndan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käbirleriniň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nahuwy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rolunda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käbir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üýtgediji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owalky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manylaryny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ýitirip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formalaryň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öwrülmegi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çykýarlar‖</a:t>
            </a:r>
            <a:r>
              <a:rPr lang="tr-TR" sz="1000" dirty="0">
                <a:solidFill>
                  <a:srgbClr val="000000"/>
                </a:solidFill>
                <a:latin typeface="Times New Roman" panose="02020603050405020304" pitchFamily="18" charset="0"/>
              </a:rPr>
              <a:t>1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diýlip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baha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berilmegi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390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628800" y="2780928"/>
            <a:ext cx="52383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öwreniliş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taryhyna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uzak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geçmändir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uzak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döwrüň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önümidigi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bellidir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Oguz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-Orhon-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Ýeniseý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ýazgylarynyň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dilinde ―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emti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imdi,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ibdi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‖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–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/-çe 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ýasaýjy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ulanylyşyny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görkezmek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bolar.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497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763688" y="2996952"/>
            <a:ext cx="55983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türkmen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dilinde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duşýan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ählisi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özbaşdak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işliklere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baglanyp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hal-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mukdarda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isimlere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baglananda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bolsa,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aýyrgyçlyk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ýerine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ýetirýärler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355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631910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99592" y="2278241"/>
            <a:ext cx="734481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sözlemde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nähili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neneňsi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nädip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nämeçe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näme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nirede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haçan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niräk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soraglara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jogap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nähili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Suw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akar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hünjüleýin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Göwnüm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narynjylaýyn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H.d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.).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Çemçeläp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ýygnanyňy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çanaklap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dökme. (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H.d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.).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rusça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gepleýär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36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364305" y="2691663"/>
            <a:ext cx="64087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sintaktik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sözlemde işliklere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işlik şekillerinden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her bir sözlem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agzasyna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baglanyp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wagty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orny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sebäp-maksady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mukdar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dereje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meňzetme-deňeşdirme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dürli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ahwalatlary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59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92288" y="1738626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HALLAR WE OLARYŇ LEKSIK-GRAMMATIK AÝRATYNLYKLARY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763688" y="2924944"/>
            <a:ext cx="60486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Itler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onda –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nirede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?)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ygyp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ýördi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(orun.)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dostlarça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görüşdiler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kimlerçe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deňeşdirme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Ogly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ýüzüniň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ugruna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gaçyp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gitdi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neneňsi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gorkujygyna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saňňyldaýardy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.-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näme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sebäp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-maksat).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Myrat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turar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öýtdi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.-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haçan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(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Duşmanyň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peşeçe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bolsa,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pilçe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gör (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H.d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525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1557</TotalTime>
  <Words>2549</Words>
  <Application>Microsoft Office PowerPoint</Application>
  <PresentationFormat>Ekran Gösterisi (4:3)</PresentationFormat>
  <Paragraphs>252</Paragraphs>
  <Slides>39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7" baseType="lpstr">
      <vt:lpstr>Algerian</vt:lpstr>
      <vt:lpstr>Arial</vt:lpstr>
      <vt:lpstr>Calibri</vt:lpstr>
      <vt:lpstr>Cambria</vt:lpstr>
      <vt:lpstr>Times New Roman</vt:lpstr>
      <vt:lpstr>Wingdings</vt:lpstr>
      <vt:lpstr>Moda Tasarımı</vt:lpstr>
      <vt:lpstr>Resim</vt:lpstr>
      <vt:lpstr>ANKARA ÜNİVERSİTESİ DİL VE TARİH-COĞRAFYA FAKÜLTESİ</vt:lpstr>
      <vt:lpstr>PowerPoint Sunusu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202</cp:revision>
  <dcterms:created xsi:type="dcterms:W3CDTF">2016-09-19T14:10:52Z</dcterms:created>
  <dcterms:modified xsi:type="dcterms:W3CDTF">2018-04-02T10:33:48Z</dcterms:modified>
</cp:coreProperties>
</file>