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21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97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9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95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18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26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31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39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320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88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83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97982-760A-4916-8A3C-69D28862FCD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BC5B6-92B8-4E35-9618-E7F3FC04F7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054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REHABİLİTASYON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Yaşlılarda Yalnızlık ve Yalnızlıkla Başa Çıkma </a:t>
            </a:r>
            <a:r>
              <a:rPr lang="tr-TR" dirty="0" smtClean="0"/>
              <a:t>Becerileri-devamı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931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Yalnızlıkla başa çıkma stratejileri bireyin;</a:t>
            </a:r>
          </a:p>
          <a:p>
            <a:pPr lvl="1" algn="just"/>
            <a:r>
              <a:rPr lang="tr-TR" dirty="0"/>
              <a:t>y</a:t>
            </a:r>
            <a:r>
              <a:rPr lang="tr-TR" dirty="0" smtClean="0"/>
              <a:t>aşı,</a:t>
            </a:r>
          </a:p>
          <a:p>
            <a:pPr lvl="1" algn="just"/>
            <a:r>
              <a:rPr lang="tr-TR" dirty="0"/>
              <a:t>y</a:t>
            </a:r>
            <a:r>
              <a:rPr lang="tr-TR" dirty="0" smtClean="0"/>
              <a:t>aşam deneyimi,</a:t>
            </a:r>
          </a:p>
          <a:p>
            <a:pPr lvl="1" algn="just"/>
            <a:r>
              <a:rPr lang="tr-TR" dirty="0"/>
              <a:t>k</a:t>
            </a:r>
            <a:r>
              <a:rPr lang="tr-TR" dirty="0" smtClean="0"/>
              <a:t>ültürel geçmişi,</a:t>
            </a:r>
          </a:p>
          <a:p>
            <a:pPr lvl="1" algn="just"/>
            <a:r>
              <a:rPr lang="tr-TR" dirty="0"/>
              <a:t>y</a:t>
            </a:r>
            <a:r>
              <a:rPr lang="tr-TR" dirty="0" smtClean="0"/>
              <a:t>alnızlığı hafifletme yöntemlerinin varlığından etkilenmektedir.</a:t>
            </a:r>
          </a:p>
        </p:txBody>
      </p:sp>
    </p:spTree>
    <p:extLst>
      <p:ext uri="{BB962C8B-B14F-4D97-AF65-F5344CB8AC3E}">
        <p14:creationId xmlns:p14="http://schemas.microsoft.com/office/powerpoint/2010/main" val="246344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7030A0"/>
                </a:solidFill>
              </a:rPr>
              <a:t>Yalnızlıkla başa çıkma müdahaleleri</a:t>
            </a:r>
            <a:endParaRPr lang="tr-TR" sz="3600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Terapiler</a:t>
            </a:r>
          </a:p>
          <a:p>
            <a:pPr lvl="1" algn="just"/>
            <a:r>
              <a:rPr lang="tr-TR" dirty="0" smtClean="0"/>
              <a:t>Grup terapisi, evde hayvan besleme terapisi</a:t>
            </a:r>
          </a:p>
          <a:p>
            <a:pPr algn="just"/>
            <a:r>
              <a:rPr lang="tr-TR" dirty="0" smtClean="0"/>
              <a:t>Sosyal destek ağının önemi</a:t>
            </a:r>
          </a:p>
          <a:p>
            <a:pPr lvl="1" algn="just"/>
            <a:r>
              <a:rPr lang="tr-TR" dirty="0" smtClean="0"/>
              <a:t>Aile hayatı!</a:t>
            </a:r>
          </a:p>
          <a:p>
            <a:pPr algn="just"/>
            <a:r>
              <a:rPr lang="tr-TR" dirty="0" smtClean="0"/>
              <a:t>Arkadaşlık ilişkileri</a:t>
            </a:r>
          </a:p>
          <a:p>
            <a:pPr lvl="1" algn="just"/>
            <a:r>
              <a:rPr lang="tr-TR" dirty="0" smtClean="0"/>
              <a:t>Bazı durumlarda aile desteğinden daha önemli olabilir.</a:t>
            </a:r>
          </a:p>
          <a:p>
            <a:pPr lvl="1" algn="just"/>
            <a:r>
              <a:rPr lang="tr-TR" dirty="0" smtClean="0"/>
              <a:t>Arkadaş seçebildiğimiz kardeştir.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</a:p>
          <a:p>
            <a:pPr lvl="1" algn="just"/>
            <a:r>
              <a:rPr lang="tr-TR" dirty="0" smtClean="0">
                <a:sym typeface="Wingdings" panose="05000000000000000000" pitchFamily="2" charset="2"/>
              </a:rPr>
              <a:t>Arkadaşlık ilişkilerinin geliştirilebileceği dernek, vakıf organizasyonlarına katılım, dini etkinliklerde yer alma, konferanslara katılma gibi…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023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Gönüllülük çalışmaları</a:t>
            </a:r>
          </a:p>
          <a:p>
            <a:pPr algn="just"/>
            <a:r>
              <a:rPr lang="tr-TR" dirty="0" smtClean="0"/>
              <a:t>Yemek, alışveriş gibi </a:t>
            </a:r>
            <a:r>
              <a:rPr lang="tr-TR" dirty="0" err="1" smtClean="0"/>
              <a:t>araçsal</a:t>
            </a:r>
            <a:r>
              <a:rPr lang="tr-TR" dirty="0" smtClean="0"/>
              <a:t> destekler,</a:t>
            </a:r>
          </a:p>
          <a:p>
            <a:pPr algn="just"/>
            <a:r>
              <a:rPr lang="tr-TR" dirty="0" smtClean="0"/>
              <a:t>Yeni teknolojiler kullanmayı öğrenme gibi yaşama intibak etmeyi sağlayacak müdahaleler,</a:t>
            </a:r>
          </a:p>
          <a:p>
            <a:pPr algn="just"/>
            <a:r>
              <a:rPr lang="tr-TR" dirty="0" smtClean="0"/>
              <a:t>Bilişsel düzeyi geliştirecek eğitim çalışmaları,</a:t>
            </a:r>
          </a:p>
          <a:p>
            <a:pPr algn="just"/>
            <a:r>
              <a:rPr lang="tr-TR" dirty="0" smtClean="0"/>
              <a:t>Ulaşım olanaklarının arttırılması.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050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FF"/>
                </a:solidFill>
              </a:rPr>
              <a:t>Son Söz</a:t>
            </a:r>
            <a:endParaRPr lang="tr-TR" b="1" dirty="0">
              <a:solidFill>
                <a:srgbClr val="FF00FF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Çalışmalar yalnız yaşayan yaşlıların hastaneye daha çok başvurduklarını göstermektedir. Bu nedenle doktor, hemşire, yaşlı bakım teknikerinin yalnız yaşlı ile temasa geçme ihtimali daha yüksek olan profesyonel gruplar.</a:t>
            </a:r>
          </a:p>
          <a:p>
            <a:pPr algn="just"/>
            <a:r>
              <a:rPr lang="tr-TR" dirty="0" smtClean="0"/>
              <a:t>Onları dinleyerek ve güvenini kazanarak onları sosyal hizmetler, gönüllü kuruluşlar, mahalle programları ve dini etkinlikler gibi uygun ortamlara katılım konusunda cesaretlendirmeliyiz.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401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Kırıcı, S. (2018</a:t>
            </a:r>
            <a:r>
              <a:rPr lang="tr-TR" dirty="0">
                <a:solidFill>
                  <a:prstClr val="black"/>
                </a:solidFill>
              </a:rPr>
              <a:t>), </a:t>
            </a:r>
            <a:r>
              <a:rPr lang="tr-TR" i="1" dirty="0" smtClean="0">
                <a:solidFill>
                  <a:prstClr val="black"/>
                </a:solidFill>
              </a:rPr>
              <a:t>«Yaşlılarda Yalnızlık ve Yalnızlıkla Başa Çıkma Becerileri»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>
                <a:solidFill>
                  <a:prstClr val="black"/>
                </a:solidFill>
              </a:rPr>
              <a:t>E. </a:t>
            </a:r>
            <a:r>
              <a:rPr lang="tr-TR" dirty="0" err="1">
                <a:solidFill>
                  <a:prstClr val="black"/>
                </a:solidFill>
              </a:rPr>
              <a:t>Özmete</a:t>
            </a:r>
            <a:r>
              <a:rPr lang="tr-TR" dirty="0">
                <a:solidFill>
                  <a:prstClr val="black"/>
                </a:solidFill>
              </a:rPr>
              <a:t>&amp; G. Baştuğ (Ed.) Yaşlılarda Psikolojik ve Sosyal Rehabilitasyon, s. </a:t>
            </a:r>
            <a:r>
              <a:rPr lang="tr-TR" dirty="0" smtClean="0">
                <a:solidFill>
                  <a:prstClr val="black"/>
                </a:solidFill>
              </a:rPr>
              <a:t>146-157, </a:t>
            </a:r>
            <a:r>
              <a:rPr lang="tr-TR" dirty="0">
                <a:solidFill>
                  <a:prstClr val="black"/>
                </a:solidFill>
              </a:rPr>
              <a:t>Hedef CS Basın Yayın,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4495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Birçok yaşlı için yalnızlık yaygın ve rahatsız edici bir durumdur ve çeşitli etmenlerden etkilenmektedir.</a:t>
            </a:r>
          </a:p>
          <a:p>
            <a:pPr algn="just"/>
            <a:r>
              <a:rPr lang="tr-TR" dirty="0" smtClean="0"/>
              <a:t>Bunlar:</a:t>
            </a:r>
          </a:p>
          <a:p>
            <a:pPr marL="971550" lvl="1" indent="-514350" algn="just">
              <a:buAutoNum type="arabicPeriod"/>
            </a:pPr>
            <a:r>
              <a:rPr lang="tr-TR" dirty="0" smtClean="0"/>
              <a:t>Demografik özellikler</a:t>
            </a:r>
          </a:p>
          <a:p>
            <a:pPr marL="971550" lvl="1" indent="-514350" algn="just">
              <a:buAutoNum type="arabicPeriod"/>
            </a:pPr>
            <a:r>
              <a:rPr lang="tr-TR" dirty="0" smtClean="0"/>
              <a:t>Sosyal etmenler</a:t>
            </a:r>
          </a:p>
          <a:p>
            <a:pPr marL="971550" lvl="1" indent="-514350" algn="just">
              <a:buAutoNum type="arabicPeriod"/>
            </a:pPr>
            <a:r>
              <a:rPr lang="tr-TR" dirty="0" smtClean="0"/>
              <a:t>Sağlık etmenleri</a:t>
            </a:r>
          </a:p>
        </p:txBody>
      </p:sp>
    </p:spTree>
    <p:extLst>
      <p:ext uri="{BB962C8B-B14F-4D97-AF65-F5344CB8AC3E}">
        <p14:creationId xmlns:p14="http://schemas.microsoft.com/office/powerpoint/2010/main" val="260632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1. Demografik Özellikler</a:t>
            </a:r>
            <a:endParaRPr lang="tr-TR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Yaş: </a:t>
            </a:r>
            <a:r>
              <a:rPr lang="tr-TR" dirty="0" smtClean="0"/>
              <a:t>75+ yalnızlık duygusu daha yaygın.</a:t>
            </a:r>
          </a:p>
          <a:p>
            <a:pPr algn="just"/>
            <a:r>
              <a:rPr lang="tr-TR" b="1" dirty="0" smtClean="0"/>
              <a:t>Cinsiyet: </a:t>
            </a:r>
            <a:r>
              <a:rPr lang="tr-TR" dirty="0" smtClean="0"/>
              <a:t>Yaşlı kadınlarda yalnızlık deneyimi daha fazla (daha uzun yaşıyorlar.) ancak erkeklerde yalnızlık hissinin daha çok olduğu ile ilgili araştırmalar mevcut.</a:t>
            </a:r>
          </a:p>
          <a:p>
            <a:pPr lvl="1" algn="just"/>
            <a:r>
              <a:rPr lang="tr-TR" dirty="0" smtClean="0">
                <a:solidFill>
                  <a:srgbClr val="FF0000"/>
                </a:solidFill>
              </a:rPr>
              <a:t>Sizce neden?</a:t>
            </a:r>
          </a:p>
          <a:p>
            <a:pPr algn="just"/>
            <a:r>
              <a:rPr lang="tr-TR" b="1" dirty="0" smtClean="0"/>
              <a:t>Medeni durum:</a:t>
            </a:r>
            <a:r>
              <a:rPr lang="tr-TR" dirty="0" smtClean="0"/>
              <a:t> Dulluk! (sosyal ağın çökmesine neden olabilir, ya da tam tersi)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609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Çocuklu ya da çocuksuz olma: </a:t>
            </a:r>
            <a:r>
              <a:rPr lang="tr-TR" dirty="0" smtClean="0"/>
              <a:t>Çelişkili sonuçlar var.</a:t>
            </a:r>
          </a:p>
          <a:p>
            <a:pPr lvl="1" algn="just"/>
            <a:r>
              <a:rPr lang="tr-TR" dirty="0" smtClean="0"/>
              <a:t>Siz ne düşünüyorsunuz?</a:t>
            </a:r>
          </a:p>
          <a:p>
            <a:pPr algn="just"/>
            <a:r>
              <a:rPr lang="tr-TR" b="1" dirty="0" smtClean="0"/>
              <a:t>Yalnız yaşamak: </a:t>
            </a:r>
            <a:r>
              <a:rPr lang="tr-TR" dirty="0" smtClean="0"/>
              <a:t>Yalnızlığa maruz kalma olasılıkları yüksek.</a:t>
            </a:r>
          </a:p>
          <a:p>
            <a:pPr algn="just"/>
            <a:r>
              <a:rPr lang="tr-TR" b="1" dirty="0" smtClean="0"/>
              <a:t>Gelir düzeyi: </a:t>
            </a:r>
            <a:r>
              <a:rPr lang="tr-TR" dirty="0" smtClean="0"/>
              <a:t>Araştırmalar</a:t>
            </a:r>
            <a:r>
              <a:rPr lang="tr-TR" b="1" dirty="0" smtClean="0"/>
              <a:t> </a:t>
            </a:r>
            <a:r>
              <a:rPr lang="tr-TR" dirty="0"/>
              <a:t>g</a:t>
            </a:r>
            <a:r>
              <a:rPr lang="tr-TR" dirty="0" smtClean="0"/>
              <a:t>enellikle varlıklı yaşlıların yalnızlık düzeylerinde azalma olduğu yönünde (?)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0875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Eğitim, yaşam koşullarından hoşnutsuzluk ve kurumsal bakım: </a:t>
            </a:r>
            <a:r>
              <a:rPr lang="tr-TR" dirty="0" smtClean="0"/>
              <a:t>Yalnızlık, eğitim düzeyinin düşük olması, yaşam koşullarından hoşnut olmama ve kurumsal tesislerde ikamet ile ilişkilendirilmektedir.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1430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2. Sosyal Etmenler</a:t>
            </a:r>
            <a:endParaRPr lang="tr-TR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b="1" dirty="0" smtClean="0"/>
              <a:t>Sosyal etkileşimin az olması: </a:t>
            </a:r>
            <a:endParaRPr lang="tr-TR" dirty="0" smtClean="0"/>
          </a:p>
          <a:p>
            <a:pPr lvl="1" algn="just"/>
            <a:r>
              <a:rPr lang="tr-TR" dirty="0" smtClean="0"/>
              <a:t>Sosyal ağın boyutu önemli ancak niteliği daha önemli!</a:t>
            </a:r>
          </a:p>
          <a:p>
            <a:pPr algn="just"/>
            <a:r>
              <a:rPr lang="tr-TR" b="1" dirty="0" smtClean="0"/>
              <a:t>Arkadaş eksikliği: </a:t>
            </a:r>
            <a:endParaRPr lang="tr-TR" dirty="0" smtClean="0"/>
          </a:p>
          <a:p>
            <a:pPr lvl="1" algn="just"/>
            <a:r>
              <a:rPr lang="tr-TR" dirty="0" smtClean="0"/>
              <a:t>Arkadaş, komşu..</a:t>
            </a:r>
          </a:p>
          <a:p>
            <a:pPr lvl="1" algn="just"/>
            <a:r>
              <a:rPr lang="tr-TR" dirty="0" smtClean="0"/>
              <a:t>Yaşlı bireyler arkadaşlık ilişkileri kurarak sevgi, şefkat, güven, anlayış ve bağlılık gibi birçok olumlu duyguyu yaşama fırsatı bulabilir (Herkes gibi </a:t>
            </a:r>
            <a:r>
              <a:rPr lang="tr-TR" dirty="0" smtClean="0">
                <a:sym typeface="Wingdings" panose="05000000000000000000" pitchFamily="2" charset="2"/>
              </a:rPr>
              <a:t> ).</a:t>
            </a:r>
          </a:p>
          <a:p>
            <a:pPr lvl="1" algn="just"/>
            <a:r>
              <a:rPr lang="tr-TR" dirty="0" smtClean="0">
                <a:sym typeface="Wingdings" panose="05000000000000000000" pitchFamily="2" charset="2"/>
              </a:rPr>
              <a:t>Yaşlı insanlar aynı tarihsel geçmişi, benzer değerleri ve yaşam deneyimlerini paylaştığında, farklı yaşam deneyimlerine sahip genç insanlara göre daha derin ve duygusal ilişkiler kurabilirler.</a:t>
            </a:r>
          </a:p>
          <a:p>
            <a:pPr lvl="1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745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Sizce kırsal ve kentsel alanda yaşamak yaşlılarda yalnızlık açısından fark yaratır mı?</a:t>
            </a:r>
          </a:p>
          <a:p>
            <a:pPr algn="just"/>
            <a:r>
              <a:rPr lang="tr-TR" dirty="0" smtClean="0"/>
              <a:t>Hangi grup daha fazla yalnız hissediyor olabilir?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870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3. Sağlık Etmenleri</a:t>
            </a:r>
            <a:endParaRPr lang="tr-TR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Yalnızlık ve depresyon arasında sıkı bir ilişki var.</a:t>
            </a:r>
          </a:p>
          <a:p>
            <a:pPr algn="just"/>
            <a:r>
              <a:rPr lang="tr-TR" dirty="0" smtClean="0"/>
              <a:t>Sağlığı bozuk olan yaşlılar sağlıklı olanlara göre yalnızlıktan daha fazla şikayet etmektedirler.</a:t>
            </a:r>
          </a:p>
          <a:p>
            <a:pPr algn="just"/>
            <a:r>
              <a:rPr lang="tr-TR" dirty="0" smtClean="0"/>
              <a:t>Sağlık sorunlarının artması kısıtlı sosyal temasa bu da yalnızlık düzeyinin yükselmesine neden olabilir.</a:t>
            </a:r>
          </a:p>
          <a:p>
            <a:pPr algn="just"/>
            <a:r>
              <a:rPr lang="tr-TR" dirty="0" smtClean="0"/>
              <a:t>Yalnız insanlar başkaları ile birlikte yaşayanlara göre daha fazla sakinleştirici, uyku ilacı ve alkol kullanmaktadır.</a:t>
            </a:r>
          </a:p>
          <a:p>
            <a:pPr algn="just"/>
            <a:r>
              <a:rPr lang="tr-TR" dirty="0" smtClean="0"/>
              <a:t>Ayrıca yalnızlık zayıf görme, işitme kaybı ve uyku sorunları ile ilişkili bulunmuştur.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079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00B050"/>
                </a:solidFill>
              </a:rPr>
              <a:t>YAŞLILARDA YALNIZLIKLA BAŞA ÇIKMA BECERİLERİ</a:t>
            </a:r>
            <a:endParaRPr lang="tr-TR" sz="3200" b="1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Emeklilik ve yaşlılık bir kişinin aile içindeki ve dışındaki etkin rolünü değiştirmektedir.</a:t>
            </a:r>
          </a:p>
          <a:p>
            <a:pPr algn="just"/>
            <a:r>
              <a:rPr lang="tr-TR" dirty="0" smtClean="0"/>
              <a:t>Bu değişen koşullar bireyin sorunlarla nasıl başa çıkabileceğini de etkilemektedir.</a:t>
            </a:r>
          </a:p>
          <a:p>
            <a:pPr algn="just"/>
            <a:r>
              <a:rPr lang="tr-TR" dirty="0" smtClean="0"/>
              <a:t>Yapılan çalışmalara göre genel olarak	 </a:t>
            </a:r>
          </a:p>
          <a:p>
            <a:pPr lvl="1" algn="just"/>
            <a:r>
              <a:rPr lang="tr-TR" dirty="0" smtClean="0"/>
              <a:t>toplumsal farklılıklar, </a:t>
            </a:r>
          </a:p>
          <a:p>
            <a:pPr lvl="1" algn="just"/>
            <a:r>
              <a:rPr lang="tr-TR" dirty="0" smtClean="0"/>
              <a:t>kişilerarası etkileşimler, </a:t>
            </a:r>
          </a:p>
          <a:p>
            <a:pPr lvl="1" algn="just"/>
            <a:r>
              <a:rPr lang="tr-TR" dirty="0" smtClean="0"/>
              <a:t>Çeşitli ülkelerde ve kültürlerde bireylerin yararlanabileceği </a:t>
            </a:r>
            <a:r>
              <a:rPr lang="tr-TR" dirty="0" smtClean="0">
                <a:solidFill>
                  <a:srgbClr val="FF0000"/>
                </a:solidFill>
              </a:rPr>
              <a:t>destek ağları</a:t>
            </a:r>
            <a:r>
              <a:rPr lang="tr-TR" dirty="0" smtClean="0"/>
              <a:t>,</a:t>
            </a:r>
          </a:p>
          <a:p>
            <a:pPr marL="457200" lvl="1" indent="0" algn="just">
              <a:buNone/>
            </a:pPr>
            <a:r>
              <a:rPr lang="tr-TR" dirty="0"/>
              <a:t>y</a:t>
            </a:r>
            <a:r>
              <a:rPr lang="tr-TR" dirty="0" smtClean="0"/>
              <a:t>alnızlıkla </a:t>
            </a:r>
            <a:r>
              <a:rPr lang="tr-TR" smtClean="0"/>
              <a:t>başa çıkma biçimlerini </a:t>
            </a:r>
            <a:r>
              <a:rPr lang="tr-TR" dirty="0" smtClean="0"/>
              <a:t>etkilemektedir.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923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560</Words>
  <Application>Microsoft Office PowerPoint</Application>
  <PresentationFormat>Ekran Gösterisi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SOSYAL REHABİLİTASYON</vt:lpstr>
      <vt:lpstr>PowerPoint Sunusu</vt:lpstr>
      <vt:lpstr>1. Demografik Özellikler</vt:lpstr>
      <vt:lpstr>PowerPoint Sunusu</vt:lpstr>
      <vt:lpstr>PowerPoint Sunusu</vt:lpstr>
      <vt:lpstr>2. Sosyal Etmenler</vt:lpstr>
      <vt:lpstr>PowerPoint Sunusu</vt:lpstr>
      <vt:lpstr>3. Sağlık Etmenleri</vt:lpstr>
      <vt:lpstr>YAŞLILARDA YALNIZLIKLA BAŞA ÇIKMA BECERİLERİ</vt:lpstr>
      <vt:lpstr>PowerPoint Sunusu</vt:lpstr>
      <vt:lpstr>Yalnızlıkla başa çıkma müdahaleleri</vt:lpstr>
      <vt:lpstr>PowerPoint Sunusu</vt:lpstr>
      <vt:lpstr>Son Söz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Toshıba</cp:lastModifiedBy>
  <cp:revision>2</cp:revision>
  <dcterms:created xsi:type="dcterms:W3CDTF">2020-03-31T07:59:04Z</dcterms:created>
  <dcterms:modified xsi:type="dcterms:W3CDTF">2020-03-31T08:06:20Z</dcterms:modified>
</cp:coreProperties>
</file>