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6E42C37-2619-45C4-8C74-3DEB4895FB66}"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1738E6-6F31-43BA-84C8-2DEB43C70184}" type="slidenum">
              <a:rPr lang="tr-TR" smtClean="0"/>
              <a:t>‹#›</a:t>
            </a:fld>
            <a:endParaRPr lang="tr-TR"/>
          </a:p>
        </p:txBody>
      </p:sp>
    </p:spTree>
    <p:extLst>
      <p:ext uri="{BB962C8B-B14F-4D97-AF65-F5344CB8AC3E}">
        <p14:creationId xmlns:p14="http://schemas.microsoft.com/office/powerpoint/2010/main" val="520886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6E42C37-2619-45C4-8C74-3DEB4895FB66}"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1738E6-6F31-43BA-84C8-2DEB43C70184}" type="slidenum">
              <a:rPr lang="tr-TR" smtClean="0"/>
              <a:t>‹#›</a:t>
            </a:fld>
            <a:endParaRPr lang="tr-TR"/>
          </a:p>
        </p:txBody>
      </p:sp>
    </p:spTree>
    <p:extLst>
      <p:ext uri="{BB962C8B-B14F-4D97-AF65-F5344CB8AC3E}">
        <p14:creationId xmlns:p14="http://schemas.microsoft.com/office/powerpoint/2010/main" val="648576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6E42C37-2619-45C4-8C74-3DEB4895FB66}"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1738E6-6F31-43BA-84C8-2DEB43C70184}" type="slidenum">
              <a:rPr lang="tr-TR" smtClean="0"/>
              <a:t>‹#›</a:t>
            </a:fld>
            <a:endParaRPr lang="tr-TR"/>
          </a:p>
        </p:txBody>
      </p:sp>
    </p:spTree>
    <p:extLst>
      <p:ext uri="{BB962C8B-B14F-4D97-AF65-F5344CB8AC3E}">
        <p14:creationId xmlns:p14="http://schemas.microsoft.com/office/powerpoint/2010/main" val="3034382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6E42C37-2619-45C4-8C74-3DEB4895FB66}"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1738E6-6F31-43BA-84C8-2DEB43C70184}" type="slidenum">
              <a:rPr lang="tr-TR" smtClean="0"/>
              <a:t>‹#›</a:t>
            </a:fld>
            <a:endParaRPr lang="tr-TR"/>
          </a:p>
        </p:txBody>
      </p:sp>
    </p:spTree>
    <p:extLst>
      <p:ext uri="{BB962C8B-B14F-4D97-AF65-F5344CB8AC3E}">
        <p14:creationId xmlns:p14="http://schemas.microsoft.com/office/powerpoint/2010/main" val="2970859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6E42C37-2619-45C4-8C74-3DEB4895FB66}"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21738E6-6F31-43BA-84C8-2DEB43C70184}" type="slidenum">
              <a:rPr lang="tr-TR" smtClean="0"/>
              <a:t>‹#›</a:t>
            </a:fld>
            <a:endParaRPr lang="tr-TR"/>
          </a:p>
        </p:txBody>
      </p:sp>
    </p:spTree>
    <p:extLst>
      <p:ext uri="{BB962C8B-B14F-4D97-AF65-F5344CB8AC3E}">
        <p14:creationId xmlns:p14="http://schemas.microsoft.com/office/powerpoint/2010/main" val="1283022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6E42C37-2619-45C4-8C74-3DEB4895FB66}"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1738E6-6F31-43BA-84C8-2DEB43C70184}" type="slidenum">
              <a:rPr lang="tr-TR" smtClean="0"/>
              <a:t>‹#›</a:t>
            </a:fld>
            <a:endParaRPr lang="tr-TR"/>
          </a:p>
        </p:txBody>
      </p:sp>
    </p:spTree>
    <p:extLst>
      <p:ext uri="{BB962C8B-B14F-4D97-AF65-F5344CB8AC3E}">
        <p14:creationId xmlns:p14="http://schemas.microsoft.com/office/powerpoint/2010/main" val="4221079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6E42C37-2619-45C4-8C74-3DEB4895FB66}" type="datetimeFigureOut">
              <a:rPr lang="tr-TR" smtClean="0"/>
              <a:t>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21738E6-6F31-43BA-84C8-2DEB43C70184}" type="slidenum">
              <a:rPr lang="tr-TR" smtClean="0"/>
              <a:t>‹#›</a:t>
            </a:fld>
            <a:endParaRPr lang="tr-TR"/>
          </a:p>
        </p:txBody>
      </p:sp>
    </p:spTree>
    <p:extLst>
      <p:ext uri="{BB962C8B-B14F-4D97-AF65-F5344CB8AC3E}">
        <p14:creationId xmlns:p14="http://schemas.microsoft.com/office/powerpoint/2010/main" val="2711126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6E42C37-2619-45C4-8C74-3DEB4895FB66}" type="datetimeFigureOut">
              <a:rPr lang="tr-TR" smtClean="0"/>
              <a:t>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21738E6-6F31-43BA-84C8-2DEB43C70184}" type="slidenum">
              <a:rPr lang="tr-TR" smtClean="0"/>
              <a:t>‹#›</a:t>
            </a:fld>
            <a:endParaRPr lang="tr-TR"/>
          </a:p>
        </p:txBody>
      </p:sp>
    </p:spTree>
    <p:extLst>
      <p:ext uri="{BB962C8B-B14F-4D97-AF65-F5344CB8AC3E}">
        <p14:creationId xmlns:p14="http://schemas.microsoft.com/office/powerpoint/2010/main" val="3027338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6E42C37-2619-45C4-8C74-3DEB4895FB66}" type="datetimeFigureOut">
              <a:rPr lang="tr-TR" smtClean="0"/>
              <a:t>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21738E6-6F31-43BA-84C8-2DEB43C70184}" type="slidenum">
              <a:rPr lang="tr-TR" smtClean="0"/>
              <a:t>‹#›</a:t>
            </a:fld>
            <a:endParaRPr lang="tr-TR"/>
          </a:p>
        </p:txBody>
      </p:sp>
    </p:spTree>
    <p:extLst>
      <p:ext uri="{BB962C8B-B14F-4D97-AF65-F5344CB8AC3E}">
        <p14:creationId xmlns:p14="http://schemas.microsoft.com/office/powerpoint/2010/main" val="20449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6E42C37-2619-45C4-8C74-3DEB4895FB66}"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1738E6-6F31-43BA-84C8-2DEB43C70184}" type="slidenum">
              <a:rPr lang="tr-TR" smtClean="0"/>
              <a:t>‹#›</a:t>
            </a:fld>
            <a:endParaRPr lang="tr-TR"/>
          </a:p>
        </p:txBody>
      </p:sp>
    </p:spTree>
    <p:extLst>
      <p:ext uri="{BB962C8B-B14F-4D97-AF65-F5344CB8AC3E}">
        <p14:creationId xmlns:p14="http://schemas.microsoft.com/office/powerpoint/2010/main" val="1277208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6E42C37-2619-45C4-8C74-3DEB4895FB66}"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21738E6-6F31-43BA-84C8-2DEB43C70184}" type="slidenum">
              <a:rPr lang="tr-TR" smtClean="0"/>
              <a:t>‹#›</a:t>
            </a:fld>
            <a:endParaRPr lang="tr-TR"/>
          </a:p>
        </p:txBody>
      </p:sp>
    </p:spTree>
    <p:extLst>
      <p:ext uri="{BB962C8B-B14F-4D97-AF65-F5344CB8AC3E}">
        <p14:creationId xmlns:p14="http://schemas.microsoft.com/office/powerpoint/2010/main" val="3476688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E42C37-2619-45C4-8C74-3DEB4895FB66}" type="datetimeFigureOut">
              <a:rPr lang="tr-TR" smtClean="0"/>
              <a:t>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1738E6-6F31-43BA-84C8-2DEB43C70184}" type="slidenum">
              <a:rPr lang="tr-TR" smtClean="0"/>
              <a:t>‹#›</a:t>
            </a:fld>
            <a:endParaRPr lang="tr-TR"/>
          </a:p>
        </p:txBody>
      </p:sp>
    </p:spTree>
    <p:extLst>
      <p:ext uri="{BB962C8B-B14F-4D97-AF65-F5344CB8AC3E}">
        <p14:creationId xmlns:p14="http://schemas.microsoft.com/office/powerpoint/2010/main" val="1485330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Hayvancılık İşletmelerinde Sürü Yönetimi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33154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Hayvancılık İşletmelerinde Sürü Yönetimi</a:t>
            </a:r>
          </a:p>
        </p:txBody>
      </p:sp>
      <p:sp>
        <p:nvSpPr>
          <p:cNvPr id="3" name="İçerik Yer Tutucusu 2"/>
          <p:cNvSpPr>
            <a:spLocks noGrp="1"/>
          </p:cNvSpPr>
          <p:nvPr>
            <p:ph idx="1"/>
          </p:nvPr>
        </p:nvSpPr>
        <p:spPr/>
        <p:txBody>
          <a:bodyPr>
            <a:normAutofit fontScale="92500" lnSpcReduction="10000"/>
          </a:bodyPr>
          <a:lstStyle/>
          <a:p>
            <a:pPr algn="just"/>
            <a:r>
              <a:rPr lang="tr-TR" dirty="0" smtClean="0"/>
              <a:t>Sürü Yönetiminin tüm </a:t>
            </a:r>
            <a:r>
              <a:rPr lang="tr-TR" dirty="0"/>
              <a:t>dünyada genel kabul görmüş tanımı; </a:t>
            </a:r>
            <a:r>
              <a:rPr lang="tr-TR" dirty="0" smtClean="0"/>
              <a:t>hayvanlara </a:t>
            </a:r>
            <a:r>
              <a:rPr lang="tr-TR" dirty="0"/>
              <a:t>optimum bakım ve refah koşulları sağlayarak, hayvan hastalıklarının ve hayvancılık işletmelerinde yönetime bağlı kayıpların önüne geçmektir. </a:t>
            </a:r>
            <a:endParaRPr lang="tr-TR" dirty="0" smtClean="0"/>
          </a:p>
          <a:p>
            <a:pPr algn="just"/>
            <a:r>
              <a:rPr lang="tr-TR" dirty="0" smtClean="0"/>
              <a:t>Çeşitli </a:t>
            </a:r>
            <a:r>
              <a:rPr lang="tr-TR" dirty="0"/>
              <a:t>yazarlara göre daha geniş bir ifade ile; </a:t>
            </a:r>
            <a:endParaRPr lang="tr-TR" dirty="0" smtClean="0"/>
          </a:p>
          <a:p>
            <a:pPr algn="just"/>
            <a:r>
              <a:rPr lang="tr-TR" dirty="0" smtClean="0"/>
              <a:t>Sürü </a:t>
            </a:r>
            <a:r>
              <a:rPr lang="tr-TR" dirty="0"/>
              <a:t>yönetimi bakımından </a:t>
            </a:r>
            <a:r>
              <a:rPr lang="tr-TR" dirty="0" err="1"/>
              <a:t>fertilite</a:t>
            </a:r>
            <a:r>
              <a:rPr lang="tr-TR" dirty="0"/>
              <a:t> yönetim programları ile </a:t>
            </a:r>
            <a:r>
              <a:rPr lang="tr-TR" dirty="0" err="1"/>
              <a:t>fertilite</a:t>
            </a:r>
            <a:r>
              <a:rPr lang="tr-TR" dirty="0"/>
              <a:t> parametrelerini uygun sınırlar içerisinde </a:t>
            </a:r>
            <a:r>
              <a:rPr lang="tr-TR" dirty="0" smtClean="0"/>
              <a:t>tutmak,</a:t>
            </a:r>
          </a:p>
          <a:p>
            <a:pPr algn="just"/>
            <a:r>
              <a:rPr lang="tr-TR" dirty="0" smtClean="0"/>
              <a:t>Beslenme </a:t>
            </a:r>
            <a:r>
              <a:rPr lang="tr-TR" dirty="0"/>
              <a:t>ve </a:t>
            </a:r>
            <a:r>
              <a:rPr lang="tr-TR" dirty="0" err="1"/>
              <a:t>reprodüktif</a:t>
            </a:r>
            <a:r>
              <a:rPr lang="tr-TR" dirty="0"/>
              <a:t> hastalıklar arasındaki ilişkiyi dikkate alarak beslenme stratejisini </a:t>
            </a:r>
            <a:r>
              <a:rPr lang="tr-TR" dirty="0" smtClean="0"/>
              <a:t>belirlemek, </a:t>
            </a:r>
          </a:p>
          <a:p>
            <a:pPr algn="just"/>
            <a:r>
              <a:rPr lang="tr-TR" dirty="0" err="1" smtClean="0"/>
              <a:t>Enfeksiyöz</a:t>
            </a:r>
            <a:r>
              <a:rPr lang="tr-TR" dirty="0" smtClean="0"/>
              <a:t> </a:t>
            </a:r>
            <a:r>
              <a:rPr lang="tr-TR" dirty="0"/>
              <a:t>hastalıklara karşı önlem almak, </a:t>
            </a:r>
            <a:endParaRPr lang="tr-TR" dirty="0" smtClean="0"/>
          </a:p>
          <a:p>
            <a:pPr algn="just"/>
            <a:r>
              <a:rPr lang="tr-TR" dirty="0" smtClean="0"/>
              <a:t>Yeni </a:t>
            </a:r>
            <a:r>
              <a:rPr lang="tr-TR" dirty="0"/>
              <a:t>doğanların yaşama şansını </a:t>
            </a:r>
            <a:r>
              <a:rPr lang="tr-TR" dirty="0" smtClean="0"/>
              <a:t>arttırmak, </a:t>
            </a:r>
          </a:p>
          <a:p>
            <a:pPr algn="just"/>
            <a:r>
              <a:rPr lang="tr-TR" dirty="0" smtClean="0"/>
              <a:t>Meme </a:t>
            </a:r>
            <a:r>
              <a:rPr lang="tr-TR" dirty="0"/>
              <a:t>sağlığını korumak ve gerektiğinde hızlı bir şekilde tedavi </a:t>
            </a:r>
            <a:r>
              <a:rPr lang="tr-TR" dirty="0" smtClean="0"/>
              <a:t>etmektir.</a:t>
            </a:r>
            <a:endParaRPr lang="tr-TR" dirty="0"/>
          </a:p>
          <a:p>
            <a:endParaRPr lang="tr-TR" dirty="0"/>
          </a:p>
        </p:txBody>
      </p:sp>
    </p:spTree>
    <p:extLst>
      <p:ext uri="{BB962C8B-B14F-4D97-AF65-F5344CB8AC3E}">
        <p14:creationId xmlns:p14="http://schemas.microsoft.com/office/powerpoint/2010/main" val="2757967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Hayvancılık İşletmelerinde Sürü Yönetimi</a:t>
            </a:r>
            <a:endParaRPr lang="tr-TR" dirty="0"/>
          </a:p>
        </p:txBody>
      </p:sp>
      <p:sp>
        <p:nvSpPr>
          <p:cNvPr id="3" name="İçerik Yer Tutucusu 2"/>
          <p:cNvSpPr>
            <a:spLocks noGrp="1"/>
          </p:cNvSpPr>
          <p:nvPr>
            <p:ph idx="1"/>
          </p:nvPr>
        </p:nvSpPr>
        <p:spPr/>
        <p:txBody>
          <a:bodyPr>
            <a:normAutofit/>
          </a:bodyPr>
          <a:lstStyle/>
          <a:p>
            <a:pPr algn="just"/>
            <a:r>
              <a:rPr lang="tr-TR" dirty="0"/>
              <a:t>Hayvansal gıda üretimi yapılan işletmelerde sürü sağlığı ve yönetiminin temel amacı, girişimcilere hayvan sağlığı uygulamaları temelinde hayvansal üretimin artırılmasını, işletmelerde sürdürülebilirliği ve rekabet gücünü sağlayabilecek ekonomik getirinin sağlanmasıdır.</a:t>
            </a:r>
          </a:p>
          <a:p>
            <a:pPr algn="just"/>
            <a:r>
              <a:rPr lang="tr-TR" dirty="0"/>
              <a:t>Sürü yönetiminin tüm dünyada kabul görmüş amacı, meydana gelebilecek maddi kayıpların, daha düşük maliyetli ve etkin şekilde düzenlenen programlar sayesinde en aza indirilmesi ya da tamamen ortadan kaldırılmasıdır.</a:t>
            </a:r>
          </a:p>
          <a:p>
            <a:endParaRPr lang="tr-TR" dirty="0"/>
          </a:p>
        </p:txBody>
      </p:sp>
    </p:spTree>
    <p:extLst>
      <p:ext uri="{BB962C8B-B14F-4D97-AF65-F5344CB8AC3E}">
        <p14:creationId xmlns:p14="http://schemas.microsoft.com/office/powerpoint/2010/main" val="4139473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Hayvancılık İşletmelerinde Sürü Yönetimi</a:t>
            </a:r>
          </a:p>
        </p:txBody>
      </p:sp>
      <p:sp>
        <p:nvSpPr>
          <p:cNvPr id="3" name="İçerik Yer Tutucusu 2"/>
          <p:cNvSpPr>
            <a:spLocks noGrp="1"/>
          </p:cNvSpPr>
          <p:nvPr>
            <p:ph idx="1"/>
          </p:nvPr>
        </p:nvSpPr>
        <p:spPr/>
        <p:txBody>
          <a:bodyPr>
            <a:normAutofit/>
          </a:bodyPr>
          <a:lstStyle/>
          <a:p>
            <a:pPr algn="just"/>
            <a:r>
              <a:rPr lang="tr-TR" dirty="0"/>
              <a:t>Son yıllarda ülkemizde hayvancılık işletmelerinin ölçekleri giderek artmaktadır. </a:t>
            </a:r>
            <a:endParaRPr lang="tr-TR" dirty="0" smtClean="0"/>
          </a:p>
          <a:p>
            <a:pPr algn="just"/>
            <a:r>
              <a:rPr lang="tr-TR" dirty="0" smtClean="0"/>
              <a:t>Bu </a:t>
            </a:r>
            <a:r>
              <a:rPr lang="tr-TR" dirty="0"/>
              <a:t>artış günümüz hayvancılık işletmelerinin veteriner hekim hizmetlerine bakış açısını da değiştirmiştir. </a:t>
            </a:r>
            <a:endParaRPr lang="tr-TR" dirty="0" smtClean="0"/>
          </a:p>
          <a:p>
            <a:pPr algn="just"/>
            <a:r>
              <a:rPr lang="tr-TR" dirty="0" smtClean="0"/>
              <a:t>İşletmeler </a:t>
            </a:r>
            <a:r>
              <a:rPr lang="tr-TR" dirty="0"/>
              <a:t>tedavi için daha az para ödeme eğiliminde olup, üretim sürecinde ortaya çıkan zarar miktarının küçük ancak meydana gelme olasılığının yüksek olduğu durumlarda ortaya çıkan riski kabul etme eğilimindedirler. </a:t>
            </a:r>
            <a:endParaRPr lang="tr-TR" dirty="0" smtClean="0"/>
          </a:p>
          <a:p>
            <a:pPr algn="just"/>
            <a:r>
              <a:rPr lang="tr-TR" dirty="0" smtClean="0"/>
              <a:t>Bu </a:t>
            </a:r>
            <a:r>
              <a:rPr lang="tr-TR" dirty="0"/>
              <a:t>noktada ortaya çıkan riski en iyi yönetme şekli ise sürü sağlığının yönetimidir.</a:t>
            </a:r>
          </a:p>
          <a:p>
            <a:endParaRPr lang="tr-TR" dirty="0"/>
          </a:p>
        </p:txBody>
      </p:sp>
    </p:spTree>
    <p:extLst>
      <p:ext uri="{BB962C8B-B14F-4D97-AF65-F5344CB8AC3E}">
        <p14:creationId xmlns:p14="http://schemas.microsoft.com/office/powerpoint/2010/main" val="1755293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Hayvancılık İşletmelerinde Sürü Yönetimi</a:t>
            </a:r>
          </a:p>
        </p:txBody>
      </p:sp>
      <p:sp>
        <p:nvSpPr>
          <p:cNvPr id="3" name="İçerik Yer Tutucusu 2"/>
          <p:cNvSpPr>
            <a:spLocks noGrp="1"/>
          </p:cNvSpPr>
          <p:nvPr>
            <p:ph idx="1"/>
          </p:nvPr>
        </p:nvSpPr>
        <p:spPr/>
        <p:txBody>
          <a:bodyPr>
            <a:normAutofit/>
          </a:bodyPr>
          <a:lstStyle/>
          <a:p>
            <a:pPr algn="just"/>
            <a:r>
              <a:rPr lang="tr-TR" dirty="0"/>
              <a:t>İdeal bir </a:t>
            </a:r>
            <a:r>
              <a:rPr lang="tr-TR" dirty="0" smtClean="0"/>
              <a:t>sürü yönetimi, </a:t>
            </a:r>
            <a:r>
              <a:rPr lang="tr-TR" dirty="0"/>
              <a:t>sürünün </a:t>
            </a:r>
            <a:r>
              <a:rPr lang="tr-TR" dirty="0" err="1"/>
              <a:t>fertilite</a:t>
            </a:r>
            <a:r>
              <a:rPr lang="tr-TR" dirty="0"/>
              <a:t> parametrelerinin ekonomik olarak kontrol edilmesi ile gerçekleşebilir. </a:t>
            </a:r>
            <a:endParaRPr lang="tr-TR" dirty="0" smtClean="0"/>
          </a:p>
          <a:p>
            <a:pPr algn="just"/>
            <a:r>
              <a:rPr lang="tr-TR" dirty="0" smtClean="0"/>
              <a:t>Bu </a:t>
            </a:r>
            <a:r>
              <a:rPr lang="tr-TR" dirty="0"/>
              <a:t>veriler hayvancılık işletmelerinin durumu hakkında bilgi edinebilmek, işletmeleri mali ve idari açıdan değerlendirebilmek için etkin bir mekanizmadır. </a:t>
            </a:r>
            <a:endParaRPr lang="tr-TR" dirty="0" smtClean="0"/>
          </a:p>
          <a:p>
            <a:pPr algn="just"/>
            <a:r>
              <a:rPr lang="tr-TR" dirty="0" smtClean="0"/>
              <a:t>Ancak </a:t>
            </a:r>
            <a:r>
              <a:rPr lang="tr-TR" dirty="0"/>
              <a:t>üretim yönetimi ve planlanması açısından yapılan uygulamaların başarılı sayılabilmeleri için ekonomik temellere ve rasyonel planlamalara dayandıklarını kanıtlamaları gerekir.</a:t>
            </a:r>
          </a:p>
        </p:txBody>
      </p:sp>
    </p:spTree>
    <p:extLst>
      <p:ext uri="{BB962C8B-B14F-4D97-AF65-F5344CB8AC3E}">
        <p14:creationId xmlns:p14="http://schemas.microsoft.com/office/powerpoint/2010/main" val="1835201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Sürü </a:t>
            </a:r>
            <a:r>
              <a:rPr lang="tr-TR" dirty="0" smtClean="0"/>
              <a:t>Yönetiminde Veteriner Hekimlerin Rolü</a:t>
            </a:r>
            <a:endParaRPr lang="tr-TR" dirty="0"/>
          </a:p>
        </p:txBody>
      </p:sp>
      <p:sp>
        <p:nvSpPr>
          <p:cNvPr id="3" name="İçerik Yer Tutucusu 2"/>
          <p:cNvSpPr>
            <a:spLocks noGrp="1"/>
          </p:cNvSpPr>
          <p:nvPr>
            <p:ph idx="1"/>
          </p:nvPr>
        </p:nvSpPr>
        <p:spPr/>
        <p:txBody>
          <a:bodyPr>
            <a:normAutofit/>
          </a:bodyPr>
          <a:lstStyle/>
          <a:p>
            <a:pPr algn="just"/>
            <a:r>
              <a:rPr lang="tr-TR" dirty="0"/>
              <a:t>Günümüzde </a:t>
            </a:r>
            <a:r>
              <a:rPr lang="tr-TR" dirty="0" smtClean="0"/>
              <a:t>sürü </a:t>
            </a:r>
            <a:r>
              <a:rPr lang="tr-TR" dirty="0"/>
              <a:t>yönetiminde Veteriner Hekimlerin rolü bireysel klinik vakaların tedavisinden uzaklaşarak, standart dışı sürülerde </a:t>
            </a:r>
            <a:r>
              <a:rPr lang="tr-TR" dirty="0" err="1"/>
              <a:t>fertilite</a:t>
            </a:r>
            <a:r>
              <a:rPr lang="tr-TR" dirty="0"/>
              <a:t> parametrelerinin analizinde ekonominin rasyonellik ilkesi içinde yapılmasına yönelik büyük bir evrim geçirmiştir.</a:t>
            </a:r>
          </a:p>
          <a:p>
            <a:pPr algn="just"/>
            <a:r>
              <a:rPr lang="tr-TR" dirty="0" err="1" smtClean="0"/>
              <a:t>Obstetrik</a:t>
            </a:r>
            <a:r>
              <a:rPr lang="tr-TR" dirty="0"/>
              <a:t>, </a:t>
            </a:r>
            <a:r>
              <a:rPr lang="tr-TR" dirty="0" err="1"/>
              <a:t>reprodüktif</a:t>
            </a:r>
            <a:r>
              <a:rPr lang="tr-TR" dirty="0"/>
              <a:t>, cerrahi ve diğer klinik aktiviteleri kapsayan yaklaşım, bireysellikten uzaklaşıp işletme bazlı olmakta, veteriner hekimlik eğitiminin sürü sağlığı ve </a:t>
            </a:r>
            <a:r>
              <a:rPr lang="tr-TR" dirty="0" err="1"/>
              <a:t>fertilite</a:t>
            </a:r>
            <a:r>
              <a:rPr lang="tr-TR" dirty="0"/>
              <a:t> yönetiminde </a:t>
            </a:r>
            <a:r>
              <a:rPr lang="tr-TR" dirty="0" err="1"/>
              <a:t>multi-disipliner</a:t>
            </a:r>
            <a:r>
              <a:rPr lang="tr-TR" dirty="0"/>
              <a:t> yaklaşım getirmesine yönelik olması talep </a:t>
            </a:r>
            <a:r>
              <a:rPr lang="tr-TR" dirty="0" smtClean="0"/>
              <a:t>edilmektedir.</a:t>
            </a:r>
            <a:endParaRPr lang="tr-TR" dirty="0"/>
          </a:p>
          <a:p>
            <a:endParaRPr lang="tr-TR" dirty="0"/>
          </a:p>
        </p:txBody>
      </p:sp>
    </p:spTree>
    <p:extLst>
      <p:ext uri="{BB962C8B-B14F-4D97-AF65-F5344CB8AC3E}">
        <p14:creationId xmlns:p14="http://schemas.microsoft.com/office/powerpoint/2010/main" val="1290156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438400" y="404664"/>
            <a:ext cx="8229600" cy="1143000"/>
          </a:xfrm>
        </p:spPr>
        <p:txBody>
          <a:bodyPr/>
          <a:lstStyle/>
          <a:p>
            <a:r>
              <a:rPr lang="tr-TR" b="1" dirty="0" smtClean="0">
                <a:solidFill>
                  <a:srgbClr val="FF0000"/>
                </a:solidFill>
                <a:latin typeface="+mn-lt"/>
              </a:rPr>
              <a:t>Etkin ve Etkili Olmak</a:t>
            </a:r>
            <a:endParaRPr lang="tr-TR" b="1" dirty="0">
              <a:solidFill>
                <a:srgbClr val="FF0000"/>
              </a:solidFill>
              <a:latin typeface="+mn-lt"/>
            </a:endParaRPr>
          </a:p>
        </p:txBody>
      </p:sp>
      <p:sp>
        <p:nvSpPr>
          <p:cNvPr id="3" name="2 İçerik Yer Tutucusu"/>
          <p:cNvSpPr>
            <a:spLocks noGrp="1"/>
          </p:cNvSpPr>
          <p:nvPr>
            <p:ph idx="1"/>
          </p:nvPr>
        </p:nvSpPr>
        <p:spPr>
          <a:xfrm>
            <a:off x="2135560" y="1844824"/>
            <a:ext cx="8075240" cy="4680520"/>
          </a:xfrm>
        </p:spPr>
        <p:txBody>
          <a:bodyPr>
            <a:normAutofit fontScale="85000" lnSpcReduction="20000"/>
          </a:bodyPr>
          <a:lstStyle/>
          <a:p>
            <a:r>
              <a:rPr lang="tr-TR" sz="3600" b="1" dirty="0" err="1">
                <a:solidFill>
                  <a:srgbClr val="FF0000"/>
                </a:solidFill>
              </a:rPr>
              <a:t>ETKİN</a:t>
            </a:r>
            <a:r>
              <a:rPr lang="tr-TR" dirty="0" err="1" smtClean="0">
                <a:latin typeface="+mn-lt"/>
              </a:rPr>
              <a:t>lik</a:t>
            </a:r>
            <a:r>
              <a:rPr lang="tr-TR" dirty="0" smtClean="0">
                <a:latin typeface="+mn-lt"/>
              </a:rPr>
              <a:t> istenen sonucu üretebilmek anlamında kullanılmaktadır. İşinizde etkin olabilmeniz için doğru şeyleri doğru zamanda yapmak gerekir.</a:t>
            </a:r>
          </a:p>
          <a:p>
            <a:r>
              <a:rPr lang="tr-TR" dirty="0" smtClean="0">
                <a:latin typeface="+mn-lt"/>
              </a:rPr>
              <a:t>Öncelikle neler yapılması gerekli? Bunları belirlemeli ve sonra ne zaman yapılacaklarına karar verilmelidir.</a:t>
            </a:r>
          </a:p>
          <a:p>
            <a:r>
              <a:rPr lang="tr-TR" dirty="0" smtClean="0">
                <a:latin typeface="+mn-lt"/>
              </a:rPr>
              <a:t>Başka bir deyişle görevler önceliklerine göre yeniden düzenlenmeli ve sırayla bu işler yapılmalıdır. </a:t>
            </a:r>
          </a:p>
          <a:p>
            <a:r>
              <a:rPr lang="tr-TR" b="1" dirty="0" smtClean="0">
                <a:solidFill>
                  <a:srgbClr val="FF0000"/>
                </a:solidFill>
                <a:latin typeface="+mn-lt"/>
              </a:rPr>
              <a:t>ETKİLİ </a:t>
            </a:r>
            <a:r>
              <a:rPr lang="tr-TR" dirty="0" smtClean="0">
                <a:latin typeface="+mn-lt"/>
              </a:rPr>
              <a:t>olmak ise, bir işi en az çaba ve kaynakları en iyi şekilde kullanarak yapmaktır. Etkili olmanın ölçüsü elde edilen çıktının kullanılan girdiye oranıdır.</a:t>
            </a:r>
          </a:p>
          <a:p>
            <a:r>
              <a:rPr lang="tr-TR" dirty="0" smtClean="0">
                <a:latin typeface="+mn-lt"/>
              </a:rPr>
              <a:t>Başarılı bir çiftlik yöneticisi olabilmek için doğru işler doğru zaman ve şekilde yapılmalıdır. Bu çok önemli bir noktadır. Etkinlik ve etkili olmak son derece birbirine yakın ve başarı için birbirine karıştırılmaması gereken iki kavramdır.</a:t>
            </a:r>
            <a:endParaRPr lang="tr-TR" dirty="0">
              <a:latin typeface="+mn-lt"/>
            </a:endParaRPr>
          </a:p>
        </p:txBody>
      </p:sp>
      <p:sp>
        <p:nvSpPr>
          <p:cNvPr id="18434" name="AutoShape 2" descr="data:image/jpeg;base64,/9j/4AAQSkZJRgABAQAAAQABAAD/2wCEAAkGBxQSEhUUEhQWFBQVFxcWFRgVFBcVFRYVGBcXFhcXFBgYHCggGBolHRUVITEhJSkrLi4uFx8zODMsNygtLisBCgoKDg0OGhAQGywkHyQsLCwsLCwsLCwsLCwsLCwsLCwsLCwsLCwsLCwsLCwsLCwsLCwsLCwsLCwsLCwsLCwsLP/AABEIAJsAzwMBEQACEQEDEQH/xAAcAAABBQEBAQAAAAAAAAAAAAAAAQMEBQYHAgj/xAA+EAABAwIEAwYFAQYDCQAAAAABAAIRAwQFEiExQVFhBhMicYGRMqGxwdHwBxQjQnKyJFKCNGJjorPC0uLx/8QAGwEAAgMBAQEAAAAAAAAAAAAAAAQBAgMFBgf/xAArEQACAgICAQQCAgICAwAAAAAAAQIRAwQSITEFIkFREzJCYSNxBhQzgbH/2gAMAwEAAhEDEQA/AO4oAQlQA2yu0kgEEjcAyR58lZp0UWRN0OqEXEKAGjcNDg0uAcdhOp9FKToq5pOh1QWCUANUbhrpyuBgwYIMHkVLjRRTTHlUuCkDySo8kPoboV2vEtcHDmCCPkrSTQKSl4HVHkljdG4a+crg6DBgzB5aIporGSY4gsKgDy94AkmAN5QQ3R4o1mvEtIcOYMhDXEhTUvA4oLDTrhocGlwDjsJEnyCtxK81dDoKgsBQwGjcNDsuYZjsJEnyCni6KfkV0PKC4IAEARMTu+6pOqRmyiYmOm6tFWzPLPjFs5/heKijVdVDC4OkAZ4iTOvh1T0sVxORjz1LkdGtawexrhs4A+4lINU6OzGXJWOOOiglulZza6xYOuO/NOC2CWl+stGmuXThon4Y/YcbLmanyN5g1/39IVIyzIiZggwkpxp0dXFPnFMax7Ee4pF+XNrETG/VWxx5Oiuxk4RsxnZ7FhQefBOctA8ezZ8td903mx2rRzdfO1KmdFBSB2V2CAKbtNiXc0x4c3eEs+LLALT0K1xQuQttZfxx/wBme7H4j3bxSyz3rtXZtoaSNI6JjPj6sR08zUuL+TTdoMT7imDlzZnZYzZdweMFLYo8mP7OThEynZTEu6qZMk965rZzbDWNI133TObH1YhrZnypm/CSOuBUAZvtbi3djucmbvGnXNljWBwM7JjDjt2J7ebguP2QOxOIwe5y6mXl2boBtGm3NabMPkw0sv8AE1t1WyU3POzWlx56CUqlbOjJqKOd3mKirXbWyQG5SRnOuU6a5dBMfop+OOoUceeZvJaOg4dc95Ta+IzCYSE1To62J3GxMTu+6puqROUTExKmK5OgyT4JyOfV8VD7gV8mxaS3Pu5p0g5dAn1iqNHI/M/ycjolnXzsa+IzNBjlIlc9qjsxlcbJCgsU+N9oKdtlD5JdsGjhtJkqG6F8udY3TH6lRtxbuLNRUYY9vyrwfdlpPnjbRy94LRBBBBmCCNJn7rpRl7ThOModHTOzTj+7U8wIIEa7wDoufl/Znc101jSZaErM2OV4jblj3seC0Fzg0kQI1Hsuljl7ThZYyUnZtOxIcLfxgjxGJ4yAdPWUnmfuOnpWsfY/2sol9s8AEkQdBJ3CjE6kX2oconPKVJ2ZrQ0lzdwBrIHJPyfsORjj7zq1WsGNLnaBoJPkBJXLbO5fGNsrcF7QU7kuDA4FusO4iYkfrioszxZ45PBD7aUi6myATDydBOmU78kxgfZhuxcoKjO9m6bu+pkAmHgkxsC126ZzP2sTwJuaf0zSds6ZdSZAJioCYEwIOqWwP3D+5G4GWwGg41qZAJioyY1gGTJ9kzml7Tna2N80zpUrn/J20VOM9oKVs4NfmJcJgCYExJ+fsh9Iwy51jdMzPbcl1Sk8AlhYCHDbdx39R7pzWfQlurk0/wChOxFB3fl8HKWeExoR4Rv5yjPK0GnCma7HQTb1Q0SS0j3/AEUrB9nQzL2s5kGE+BgJMyRGpGbXT0K6LdI4ii3KjqeF0slGm06Q1vvC50+2dvFGokDtbm/dnZQTq2Y5TJPyVsH7lNpv8bo53bUHPhrA5xkTDSY2IJjqQuhKaONCMpM3mJdo6dq5lItLiGtzZY0EfM8YXLlLs6086xVFl7b1Q9ocNnAEeR1CBpO+zmXa/En1K7mODW92XNaQNcunE/6Ss5HE28nLLTJ/ZTtFU7ynQIZ3fwiGwZiR7qY2zXW2Xaj8Hvt5SivTd/mbr6SD9QuhrtcGmabkXzTRtLSvmY13NrT7hKSVM6EHcUPyoLGO7fMnuXDgSP7T+fZNa3zYhtwbqjRYJVmhS/ob9EvP9mNYXcETS5VNX2jC4QC3EH6aZn/9x/Cck7xnMxwf5S07aYs+i1jWAEVc4dmEgjwiPXMkPCNtzK40l4Mbg+L1LYk08pzRMtnQcBqqpnNwZXCXR06+fNF5503H/lK2guzttuWMzvYd0Gr/AE0/o5MZhPTVWmaLE6n8Gp/Q/wDtKwh0xvNfEzvYber1FMfJy2zSFdZP6NVWqFrXO5An2Epb4Hpz4o5Ti2MVLktc/IC0Ro3gdYJlZNnCy5+bTkWFfGH17QtIHgc0NyiNMr9CPNqb1n2avK8kEjY9lBFrTHn8yUZu5HQ1o1EtXPhZ1TRvJ+12YXsg0uu3PM/CfnP5+SbzTXHo5uCDeTwbyUnaOp4IeNVstCrzyOj1BCvBe4zyyXBmIwC4NGlc1mxmAa1pI4l0esABbbEuujl4XKMHJlLiOIvuHB9RwJAjRrRIB2PNINi2Sbm7kdD7FYg+vQLqkeF5a0gRLQ1p29SPRaI7GnNyx2zI9vLbJd5v87QfkQfmAqSEd2NZORR2VwWVmubqQWOHUh2o+ihduhXHKnaN1cX1So5oyM5xroPPin3BRj0x9ZXN+DR2Z8I8ku/J0I+AurtlMS4gdOKONlZZIopal5UqgfwobO5cduYkCVrSiumL85yfa6LmyAyD1WTGo1Q/lUFjP4hed1V0ZPHNPh8tOK2gk+mxLLNwl0ij7aXBrUaTsmUh72xOaZAI+ixyw4i+zPlFP+zLATPKCsV5E4J/R1C6ve7o04aHFzWzLsseESdtUzjh3Z15ZeONUMYBcl5dLMo0yuGzvur5aIwNv4LW60a6ddDpxOnBZLyMydIoMPxbKYNKJIkEwQJ+I81vKKkuhJZ3GXaovr138GpGvgf/AGlLyVIclLlGzj1M7+f2CwZ59K6ND2WqFlOoMv8AMJJMRA2I9U1hj9jGHJx8I3WEV+8pg5S2NIPSNR01UZF35OvibceyXW+E+R+ihFmlRnn3xovnuiWkau2HyC2jTVMVnklB9Lot8NxBtZsiAeUz7His5Qpm2PNGXTHb6MpHNEfJpJdUYvtPcvbTNMsAY5wdIMkxz5Ik+RzNqTiuKXRkQCW5QCTGwEnWZP19ksIxjb6OqdjqGS1p8C6Xn/USR8oWiO1qR446ZLxu2FSjUbGpY6NNZiR8whovmipQ7OV4Hed3UzRM5mjoHQZ+irHycWLlGVJGrsbhzWueaTiSBlMb8gBvxTMpD2OU13RNo3Nw9wDGGmDoSQNOqxlkxxfuZqpZsjqi5tcIY0y4mo7m7b0Ct+TkrN44Yrz5Hb5uoQmaNJCWXxehQyIk1yg0ZTVqYLcp/XRXTF5Q5Izr8RNFxaQS2I8Qg8QDrsRzUzdoQk3Fvoz/AGevRSqh5bmAa5saQTAif1wS8V2L48iUujT2VQ3DyXzG50IB6TyHJMp0OwUpytmhtWAEearLsdgqJV9sFVFpFZWsW1dDoeDhuFZSoxcVJ0yop4y+3eWP8TQY2IkTuOqmXuFZZJ4pU/Blccum1rgupiGmNNBADQCdNku0rFMk1KfKPg0lreNq1IiATJgbnhP64JmL6GMVTfSNfh7Yb6/hZSZ04+BL/gPMoiEhm2pAu20+Ssyqivkj3mBNJLqR7t2+nwk9QpU/srPCquJSnFqjHFtVpdGkgGT5dFXJLHFe6l/Ym5zi6ash43iGeiXNY4AyA7hJlpaR6hTzi43EjYnFx7RX9hGA3UkEwHRA0GgGvT4vdYow1Fczp7Vc7dJDVTZDIl3E5y23ZSrZ6dIgAyA8u18gVly7OTK4S8G7sX95TDnNyzwmQFOTMoR5SOnj90Spuaha4+LbbXgvA+q5p5dltPq+h6Eagi+saoLWy4F0a6yvW6G3jeJRlK2YTj3Y9Vp5h1C6t0ZNHi2pRqd/srNgkPKpbshV6UGRAaN+imzNpRXZm8VxI1HFlNrS3QNOSST6rKWR+EJ5J8+khrs/gIa9pewhwkanSD0CI2WxYI3dGubRERC1scpHm2o8SPJFkJUPVmSPoiyWrGrejGpGqLBLqguLdrhBaD5hFkOCapmCxjCiKhcWZW5p0202nl5JeUnZzc2BqVo0uEPD2tjKHD42gZdfwtoS6GsUotUvJfU2ACArDdUuzzcU5HVHgikwt6IAGmqLCqHHEDdZTyRiuUnSJSso8WqQ4ZXCCOB4rxfr2X8mWLhK1XwM44qu0UWJ1Kjm92B4HRPhHiM7T6Lq+ibLeHjN2/o5m9GXPil0W3ZbDG0w5wZkcTB1nrpqdF6CDsMGOuzQtV7Gn5PRCEBncVte88Uaj6LKa+RXLiUkR7S4IpuZOh1b9wud6sm9WdBqTqXFjI1OvA/JeAp/LOyxy3qw7yI9t1vrT4ZYyX2Ul4NdK+mRdiTBWJ+SPd3TaYkn04lBWc6M7XrVLl2Vuw3j4R5niVi5WK1Kb7LS0wxtBuYeJ/Mj6dFKjXZvHHGKPdPQzx1V0y1lhTMgFWLI9oJoEBQhQQeKroBKAKyqwOmRvwVGrM6+ysucMdSipTmBqY+JvlzCo+jKeGu4lnhmKh4AfAPAjY/gq8ZF8eW+mWwVzf8A0CCGVuOPIYI5/QErz3/IZqGuo/bNsRQMfOvUj2K8VxS8DVDlqcxj/ej2/R9l0vSoS/7UGmY5knDkzQWE7cF9CSoTTJ0KxcVAMrKtPUz1VGZtFXXt8p28Ltuh5eqQ3ot4pUU4++yCDqfQ/ZfPWn8nUUrEB8R6tB9iR9CFaKaS/pkvo2FB0tBPIfRfStZ/4U39CT8kO+xINBgjTdx2H5KznsrxEzlIq7a1fcHMZaziT8Tv/EK0IufczOOOzQW1s1gytEDomEbJC3DZaVZky8EINVEuzOifR+EK5oekACABADdwPCfT6oAghqqZonUW+EKaLpFXiGE6l9KA7iP5Xfg9VlOFmcsdjWH4iW+B0yNwdx1HMJf87xupeCIuui5pvB2TWPIp+DXyVWPn4OWp9V5f/kUm4xX0MYmUlM6D39//AKvLPt9DC+yVhDJPufcr0HoWJvYcn/FC2Z2aKzpxJK9oLJElBcFIDdanmEKtA1ZEvKbG0yKjobxJ4Tt5LOdKLUiEikriW6wTMEiId10Xg/VIRhOkMYWM4S8AtkAwMuvTT7BZauWGPNclZtPwWd/iUDgI4TE+pXoJ709iahFcUJvpj2G4c1zW1KoDnHUcWNHDKPuu3r60IR+2UUS2hNlhUUAFSBHFDxSoIofUkggAQAIAIQA1ToQZn9FVoih5SSIQgCBiOHtqifhePhcNwfx0WOXEpoq0ipw2/MxmBIO4PxebTqCuDmzZdWVx8Ex80P4rfy2Mk5tJP8uhGYeqjZ34bOvKTj+qNoqmU7Iz8gGj5k/gLy+OPJq/s3n+po7CnTcJYQYgGOYHFfQdTHiUOUF5ErbZZJwk9IAEAIUAN1aYcIIkdVDpgynvMIYJNMZXdNvULl+paccuKkuy0HRW2+HOOjhDcx1zaxM/dcLB6dLHkU8n6rybuXJUWFK0tqfiIAjdz+HmSuvh9U1W+Jl/139F1bVmvaHMIc07Fu3ouzCamrRRx49DqsQCkAQAKABSAIAEACABAAoAEABQB5KLZBCvMPpP+JonnsfdZTjD+SDi34K2thzWNcGOJJ4OdMdBPBcbfx4XilGLSbNIRlHyRbDDnFxzgZSddZkQAudpelZIZoyfaNpztGit6TWiGgNHICAvWxXbUVQqPqxJ6CAAoA8lAHlQB4c3RVkSV1/aOe3K1xZzIiY4xySeXDzuL8M1hJLtleA6kclQ5mnRrjx6O/K85uemPFLlAajNS8Fth9cNGXkuv6d6jzj+OfTMMuJ+SwDl3KvwLnpQQCABAAgAUgJKOiPgUIJBQAIAEACAPDkJ0HgrcVDHtyOEg7rj+pbcIRcfLYxig27RVvcQMlECW6a6taOvM9F5zBoz2XyYy3XktMKD8o7wAO6GR5iV6zVxuEUmKZGm+iwATtGJ7VgFCAFQAkIACEAN1QqS8EobhZJ/YPsbq2weC06gqHFTVNF4S4lJVYaJyu+Enwu5dHflcPZ0pYpcojsJqfTLSxvp8Lt+fPzXQ0dzkuEzHNh49osgV1RQ9BAAgAlAFL2wxj90tKtYRma2GA7ZzoJ57qmSXGLY1pYFnzRxvwcRt+2162p3n7w9x3IdBYehbGy56zz5HtX6Vqyx8eJ3nAr/AL+3pVoy94xro5EiYXRg+Ss8Lnx/iySh9E+VYyBAAUAeSUBRAvr2NAdfoudubv448Y+RnFhcvJU5nVHZWb/zO5f+30XHxacs8uchibWNUWtnaBggfrzXdx41GkhSeRskhq0j5M2PwtyosKQFQAIAEACAPLwofYDcLFosKwK8UQeLq3DwQRIKMmJTVMtGXF2Zq6pOomHSWaZXcujvsVxs2u8TuJ0cM1kXZZYdieuV58j9inNbav2yMtjXruJcBy6SaEaa8npAEe+uhSpvqO+FjXOPk0En6KrdImEFOaicBxztxdXdN1KqWGm4g5QyC2DIgzwXNnncrR7nW9Kw4JrJHyZqViujoS5SR1DAf2pFvdUX24DBkp5m1CSBo2cpbr7pzHn7o87tehdSyRl/Z1pPLs8t48iqCTy5yLI7+CrxDEgPC068TySG1s10hzBrt9sqaQdVdlZt/M7l5cz9FzseKWaVsZyTUF0aCzs202w1dnHgWONHOlkcn2PQiip6YFZRIY6tiAUACAFUgCAEQAIA8uaquKZNitCEqIAqSSPdW4eIIkHdUnjUvJaMnHwZDFLV1HTU0+B5dHdOS4+bC4O0dfXzKaqRNwXHQCGVDps132P5TWts/DMdnT65RNO1y6KZzH0V/aQTaXA50av/AE3KJ/qa69flT/tHzKDsuTR9Dcqar5PUqpo/1olYcP41Ic6lP5vCvFe5GGaT/DL/AEfT8rrLwfOn9CFyn4sPPgz+MY2ATTYddi4cOgXPz7SXtR0dfUb9zKuyt3VXZRIE+J32b16pDHilklbGM+ZQjSNZZWbabQGiF2ceNQXRyZTcmS4WrKHnKqcQs9AK6IFUgCABACoAEACABACIAFAAgBCgkj3duHggiQVScFOPEtCbizA47hbqBka0/p59Fx8uF42d3U2Vk9rJPZ3tRkIp1j4dmuPA8ndOqZ1tn+MvJXd0LXOBqcWrMNJ7S4S9j2tEjxEsdtz0lPyftOThg4zVL5X/ANPmYcP1wXL+z37/AIihVNW+ixw5n+ItxzfR+b2rSP7IWy/+GX/s+k21mkSCCJI34jeesrqp9Hz9p2ZDtD2mkmnROmznD6N/K5uzst9QOvp+n37pFfg2HurnSQwbnn0CVx4XkfZvs7Kxrj8m8sbUU2gNEQuxixqETg5JucrJYWhUEAKpogEACAFQAIAEACABAAgAQAiABACIAQhBJU49WDKZJY6pOkNAJ+ZCX2ZRUezfXi3L9qOS4rWAecrXMadcrxsuN1do9bq8XCm7J/Y2s6tdszOLgxjokkwNgB01TOt750zD1OCxYfb8sTtr2Mt7K0qVaJeS59NoD3Ahjc0wyAD7k7JvLijGFox9O38ufPGEvBzidPU/QJRnoYStuJ0jBOwTnutrnvWinlpVCyDmlsOyg7RICZWBv3WefzeqOKni4/NEO4xuo2pcMZUIa+o/MOB8R25TxSmTLJSqxrDpQlGE5oewPu3vAq1AxvUxPSeAWUYqUvJXclLHH/GrOs4bQY1gyQWxoRtHQ8V2sONRj0eTyycpXImgLUzPSAFQAIIBACoAEACABAAgAQAIAEABQAiAEQAIJGqtIOEFVlFNUyUV95g9N4ILQZ5hLvVxv4NseecPDIGH9mqVCoalNoa4iNBEjfX2UYdZQlaNcu3kyw4t+Ch/a1/sB/rp/wBytn6hQ56N3sJo4vGnv9kg/J6+NW5H0N2bZ/hKA/4TP7QunGKcaPCbT/zNr7Kyj2GoZi7LmJJJnmTKUelcrbN36nmqr6La27NUW7MaPIflXjpQTF5bmSXyXdGnlAA4CE3GCiuhVu3Y6FYgVACoIBAAgBUACABAAgAQAIAEAIgAQAIARACIJCUAeCVBI04oBFD2owhl1RNKpIBIMtMEEbETIWeSHJDmpneCakjDVv2b0yGgVagAmScpmfQQsXgR1Ier5HdpHSsNt+7Y1o2aAB5AQmVGkcTLLlJsnsCkyY40KSD0EAKgBUEAgAQAqABAAgAQAIAEACAEQAIAEAIgAQSIUAeSgDyVBI05ADFwNPVDLoiBqrRcn0tgrIyY81BA41SQekAKgBQggEAKgAQAIAEACAP/2Q=="/>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8436" name="AutoShape 4" descr="data:image/jpeg;base64,/9j/4AAQSkZJRgABAQAAAQABAAD/2wCEAAkGBxQSEhUUEhQWFBQVFxcWFRgVFBcVFRYVGBcXFhcXFBgYHCggGBolHRUVITEhJSkrLi4uFx8zODMsNygtLisBCgoKDg0OGhAQGywkHyQsLCwsLCwsLCwsLCwsLCwsLCwsLCwsLCwsLCwsLCwsLCwsLCwsLCwsLCwsLCwsLCwsLP/AABEIAJsAzwMBEQACEQEDEQH/xAAcAAABBQEBAQAAAAAAAAAAAAAAAQMEBQYHAgj/xAA+EAABAwIEAwYFAQYDCQAAAAABAAIRAwQFEiExQVFhBhMicYGRMqGxwdHwBxQjQnKyJFKCNGJjorPC0uLx/8QAGwEAAgMBAQEAAAAAAAAAAAAAAAQBAgMFBgf/xAArEQACAgICAQQCAgICAwAAAAAAAQIRAwQSITEFIkFREzJCYSNxBhQzgbH/2gAMAwEAAhEDEQA/AO4oAQlQA2yu0kgEEjcAyR58lZp0UWRN0OqEXEKAGjcNDg0uAcdhOp9FKToq5pOh1QWCUANUbhrpyuBgwYIMHkVLjRRTTHlUuCkDySo8kPoboV2vEtcHDmCCPkrSTQKSl4HVHkljdG4a+crg6DBgzB5aIporGSY4gsKgDy94AkmAN5QQ3R4o1mvEtIcOYMhDXEhTUvA4oLDTrhocGlwDjsJEnyCtxK81dDoKgsBQwGjcNDsuYZjsJEnyCni6KfkV0PKC4IAEARMTu+6pOqRmyiYmOm6tFWzPLPjFs5/heKijVdVDC4OkAZ4iTOvh1T0sVxORjz1LkdGtawexrhs4A+4lINU6OzGXJWOOOiglulZza6xYOuO/NOC2CWl+stGmuXThon4Y/YcbLmanyN5g1/39IVIyzIiZggwkpxp0dXFPnFMax7Ee4pF+XNrETG/VWxx5Oiuxk4RsxnZ7FhQefBOctA8ezZ8td903mx2rRzdfO1KmdFBSB2V2CAKbtNiXc0x4c3eEs+LLALT0K1xQuQttZfxx/wBme7H4j3bxSyz3rtXZtoaSNI6JjPj6sR08zUuL+TTdoMT7imDlzZnZYzZdweMFLYo8mP7OThEynZTEu6qZMk965rZzbDWNI133TObH1YhrZnypm/CSOuBUAZvtbi3djucmbvGnXNljWBwM7JjDjt2J7ebguP2QOxOIwe5y6mXl2boBtGm3NabMPkw0sv8AE1t1WyU3POzWlx56CUqlbOjJqKOd3mKirXbWyQG5SRnOuU6a5dBMfop+OOoUceeZvJaOg4dc95Ta+IzCYSE1To62J3GxMTu+6puqROUTExKmK5OgyT4JyOfV8VD7gV8mxaS3Pu5p0g5dAn1iqNHI/M/ycjolnXzsa+IzNBjlIlc9qjsxlcbJCgsU+N9oKdtlD5JdsGjhtJkqG6F8udY3TH6lRtxbuLNRUYY9vyrwfdlpPnjbRy94LRBBBBmCCNJn7rpRl7ThOModHTOzTj+7U8wIIEa7wDoufl/Znc101jSZaErM2OV4jblj3seC0Fzg0kQI1Hsuljl7ThZYyUnZtOxIcLfxgjxGJ4yAdPWUnmfuOnpWsfY/2sol9s8AEkQdBJ3CjE6kX2oconPKVJ2ZrQ0lzdwBrIHJPyfsORjj7zq1WsGNLnaBoJPkBJXLbO5fGNsrcF7QU7kuDA4FusO4iYkfrioszxZ45PBD7aUi6myATDydBOmU78kxgfZhuxcoKjO9m6bu+pkAmHgkxsC126ZzP2sTwJuaf0zSds6ZdSZAJioCYEwIOqWwP3D+5G4GWwGg41qZAJioyY1gGTJ9kzml7Tna2N80zpUrn/J20VOM9oKVs4NfmJcJgCYExJ+fsh9Iwy51jdMzPbcl1Sk8AlhYCHDbdx39R7pzWfQlurk0/wChOxFB3fl8HKWeExoR4Rv5yjPK0GnCma7HQTb1Q0SS0j3/AEUrB9nQzL2s5kGE+BgJMyRGpGbXT0K6LdI4ii3KjqeF0slGm06Q1vvC50+2dvFGokDtbm/dnZQTq2Y5TJPyVsH7lNpv8bo53bUHPhrA5xkTDSY2IJjqQuhKaONCMpM3mJdo6dq5lItLiGtzZY0EfM8YXLlLs6086xVFl7b1Q9ocNnAEeR1CBpO+zmXa/En1K7mODW92XNaQNcunE/6Ss5HE28nLLTJ/ZTtFU7ynQIZ3fwiGwZiR7qY2zXW2Xaj8Hvt5SivTd/mbr6SD9QuhrtcGmabkXzTRtLSvmY13NrT7hKSVM6EHcUPyoLGO7fMnuXDgSP7T+fZNa3zYhtwbqjRYJVmhS/ob9EvP9mNYXcETS5VNX2jC4QC3EH6aZn/9x/Cck7xnMxwf5S07aYs+i1jWAEVc4dmEgjwiPXMkPCNtzK40l4Mbg+L1LYk08pzRMtnQcBqqpnNwZXCXR06+fNF5503H/lK2guzttuWMzvYd0Gr/AE0/o5MZhPTVWmaLE6n8Gp/Q/wDtKwh0xvNfEzvYber1FMfJy2zSFdZP6NVWqFrXO5An2Epb4Hpz4o5Ti2MVLktc/IC0Ro3gdYJlZNnCy5+bTkWFfGH17QtIHgc0NyiNMr9CPNqb1n2avK8kEjY9lBFrTHn8yUZu5HQ1o1EtXPhZ1TRvJ+12YXsg0uu3PM/CfnP5+SbzTXHo5uCDeTwbyUnaOp4IeNVstCrzyOj1BCvBe4zyyXBmIwC4NGlc1mxmAa1pI4l0esABbbEuujl4XKMHJlLiOIvuHB9RwJAjRrRIB2PNINi2Sbm7kdD7FYg+vQLqkeF5a0gRLQ1p29SPRaI7GnNyx2zI9vLbJd5v87QfkQfmAqSEd2NZORR2VwWVmubqQWOHUh2o+ihduhXHKnaN1cX1So5oyM5xroPPin3BRj0x9ZXN+DR2Z8I8ku/J0I+AurtlMS4gdOKONlZZIopal5UqgfwobO5cduYkCVrSiumL85yfa6LmyAyD1WTGo1Q/lUFjP4hed1V0ZPHNPh8tOK2gk+mxLLNwl0ij7aXBrUaTsmUh72xOaZAI+ixyw4i+zPlFP+zLATPKCsV5E4J/R1C6ve7o04aHFzWzLsseESdtUzjh3Z15ZeONUMYBcl5dLMo0yuGzvur5aIwNv4LW60a6ddDpxOnBZLyMydIoMPxbKYNKJIkEwQJ+I81vKKkuhJZ3GXaovr138GpGvgf/AGlLyVIclLlGzj1M7+f2CwZ59K6ND2WqFlOoMv8AMJJMRA2I9U1hj9jGHJx8I3WEV+8pg5S2NIPSNR01UZF35OvibceyXW+E+R+ihFmlRnn3xovnuiWkau2HyC2jTVMVnklB9Lot8NxBtZsiAeUz7His5Qpm2PNGXTHb6MpHNEfJpJdUYvtPcvbTNMsAY5wdIMkxz5Ik+RzNqTiuKXRkQCW5QCTGwEnWZP19ksIxjb6OqdjqGS1p8C6Xn/USR8oWiO1qR446ZLxu2FSjUbGpY6NNZiR8whovmipQ7OV4Hed3UzRM5mjoHQZ+irHycWLlGVJGrsbhzWueaTiSBlMb8gBvxTMpD2OU13RNo3Nw9wDGGmDoSQNOqxlkxxfuZqpZsjqi5tcIY0y4mo7m7b0Ct+TkrN44Yrz5Hb5uoQmaNJCWXxehQyIk1yg0ZTVqYLcp/XRXTF5Q5Izr8RNFxaQS2I8Qg8QDrsRzUzdoQk3Fvoz/AGevRSqh5bmAa5saQTAif1wS8V2L48iUujT2VQ3DyXzG50IB6TyHJMp0OwUpytmhtWAEearLsdgqJV9sFVFpFZWsW1dDoeDhuFZSoxcVJ0yop4y+3eWP8TQY2IkTuOqmXuFZZJ4pU/Blccum1rgupiGmNNBADQCdNku0rFMk1KfKPg0lreNq1IiATJgbnhP64JmL6GMVTfSNfh7Yb6/hZSZ04+BL/gPMoiEhm2pAu20+Ssyqivkj3mBNJLqR7t2+nwk9QpU/srPCquJSnFqjHFtVpdGkgGT5dFXJLHFe6l/Ym5zi6ash43iGeiXNY4AyA7hJlpaR6hTzi43EjYnFx7RX9hGA3UkEwHRA0GgGvT4vdYow1Fczp7Vc7dJDVTZDIl3E5y23ZSrZ6dIgAyA8u18gVly7OTK4S8G7sX95TDnNyzwmQFOTMoR5SOnj90Spuaha4+LbbXgvA+q5p5dltPq+h6Eagi+saoLWy4F0a6yvW6G3jeJRlK2YTj3Y9Vp5h1C6t0ZNHi2pRqd/srNgkPKpbshV6UGRAaN+imzNpRXZm8VxI1HFlNrS3QNOSST6rKWR+EJ5J8+khrs/gIa9pewhwkanSD0CI2WxYI3dGubRERC1scpHm2o8SPJFkJUPVmSPoiyWrGrejGpGqLBLqguLdrhBaD5hFkOCapmCxjCiKhcWZW5p0202nl5JeUnZzc2BqVo0uEPD2tjKHD42gZdfwtoS6GsUotUvJfU2ACArDdUuzzcU5HVHgikwt6IAGmqLCqHHEDdZTyRiuUnSJSso8WqQ4ZXCCOB4rxfr2X8mWLhK1XwM44qu0UWJ1Kjm92B4HRPhHiM7T6Lq+ibLeHjN2/o5m9GXPil0W3ZbDG0w5wZkcTB1nrpqdF6CDsMGOuzQtV7Gn5PRCEBncVte88Uaj6LKa+RXLiUkR7S4IpuZOh1b9wud6sm9WdBqTqXFjI1OvA/JeAp/LOyxy3qw7yI9t1vrT4ZYyX2Ul4NdK+mRdiTBWJ+SPd3TaYkn04lBWc6M7XrVLl2Vuw3j4R5niVi5WK1Kb7LS0wxtBuYeJ/Mj6dFKjXZvHHGKPdPQzx1V0y1lhTMgFWLI9oJoEBQhQQeKroBKAKyqwOmRvwVGrM6+ysucMdSipTmBqY+JvlzCo+jKeGu4lnhmKh4AfAPAjY/gq8ZF8eW+mWwVzf8A0CCGVuOPIYI5/QErz3/IZqGuo/bNsRQMfOvUj2K8VxS8DVDlqcxj/ej2/R9l0vSoS/7UGmY5knDkzQWE7cF9CSoTTJ0KxcVAMrKtPUz1VGZtFXXt8p28Ltuh5eqQ3ot4pUU4++yCDqfQ/ZfPWn8nUUrEB8R6tB9iR9CFaKaS/pkvo2FB0tBPIfRfStZ/4U39CT8kO+xINBgjTdx2H5KznsrxEzlIq7a1fcHMZaziT8Tv/EK0IufczOOOzQW1s1gytEDomEbJC3DZaVZky8EINVEuzOifR+EK5oekACABADdwPCfT6oAghqqZonUW+EKaLpFXiGE6l9KA7iP5Xfg9VlOFmcsdjWH4iW+B0yNwdx1HMJf87xupeCIuui5pvB2TWPIp+DXyVWPn4OWp9V5f/kUm4xX0MYmUlM6D39//AKvLPt9DC+yVhDJPufcr0HoWJvYcn/FC2Z2aKzpxJK9oLJElBcFIDdanmEKtA1ZEvKbG0yKjobxJ4Tt5LOdKLUiEikriW6wTMEiId10Xg/VIRhOkMYWM4S8AtkAwMuvTT7BZauWGPNclZtPwWd/iUDgI4TE+pXoJ709iahFcUJvpj2G4c1zW1KoDnHUcWNHDKPuu3r60IR+2UUS2hNlhUUAFSBHFDxSoIofUkggAQAIAIQA1ToQZn9FVoih5SSIQgCBiOHtqifhePhcNwfx0WOXEpoq0ipw2/MxmBIO4PxebTqCuDmzZdWVx8Ex80P4rfy2Mk5tJP8uhGYeqjZ34bOvKTj+qNoqmU7Iz8gGj5k/gLy+OPJq/s3n+po7CnTcJYQYgGOYHFfQdTHiUOUF5ErbZZJwk9IAEAIUAN1aYcIIkdVDpgynvMIYJNMZXdNvULl+paccuKkuy0HRW2+HOOjhDcx1zaxM/dcLB6dLHkU8n6rybuXJUWFK0tqfiIAjdz+HmSuvh9U1W+Jl/139F1bVmvaHMIc07Fu3ouzCamrRRx49DqsQCkAQAKABSAIAEACABAAoAEABQB5KLZBCvMPpP+JonnsfdZTjD+SDi34K2thzWNcGOJJ4OdMdBPBcbfx4XilGLSbNIRlHyRbDDnFxzgZSddZkQAudpelZIZoyfaNpztGit6TWiGgNHICAvWxXbUVQqPqxJ6CAAoA8lAHlQB4c3RVkSV1/aOe3K1xZzIiY4xySeXDzuL8M1hJLtleA6kclQ5mnRrjx6O/K85uemPFLlAajNS8Fth9cNGXkuv6d6jzj+OfTMMuJ+SwDl3KvwLnpQQCABAAgAUgJKOiPgUIJBQAIAEACAPDkJ0HgrcVDHtyOEg7rj+pbcIRcfLYxig27RVvcQMlECW6a6taOvM9F5zBoz2XyYy3XktMKD8o7wAO6GR5iV6zVxuEUmKZGm+iwATtGJ7VgFCAFQAkIACEAN1QqS8EobhZJ/YPsbq2weC06gqHFTVNF4S4lJVYaJyu+Enwu5dHflcPZ0pYpcojsJqfTLSxvp8Lt+fPzXQ0dzkuEzHNh49osgV1RQ9BAAgAlAFL2wxj90tKtYRma2GA7ZzoJ57qmSXGLY1pYFnzRxvwcRt+2162p3n7w9x3IdBYehbGy56zz5HtX6Vqyx8eJ3nAr/AL+3pVoy94xro5EiYXRg+Ss8Lnx/iySh9E+VYyBAAUAeSUBRAvr2NAdfoudubv448Y+RnFhcvJU5nVHZWb/zO5f+30XHxacs8uchibWNUWtnaBggfrzXdx41GkhSeRskhq0j5M2PwtyosKQFQAIAEACAPLwofYDcLFosKwK8UQeLq3DwQRIKMmJTVMtGXF2Zq6pOomHSWaZXcujvsVxs2u8TuJ0cM1kXZZYdieuV58j9inNbav2yMtjXruJcBy6SaEaa8npAEe+uhSpvqO+FjXOPk0En6KrdImEFOaicBxztxdXdN1KqWGm4g5QyC2DIgzwXNnncrR7nW9Kw4JrJHyZqViujoS5SR1DAf2pFvdUX24DBkp5m1CSBo2cpbr7pzHn7o87tehdSyRl/Z1pPLs8t48iqCTy5yLI7+CrxDEgPC068TySG1s10hzBrt9sqaQdVdlZt/M7l5cz9FzseKWaVsZyTUF0aCzs202w1dnHgWONHOlkcn2PQiip6YFZRIY6tiAUACAFUgCAEQAIA8uaquKZNitCEqIAqSSPdW4eIIkHdUnjUvJaMnHwZDFLV1HTU0+B5dHdOS4+bC4O0dfXzKaqRNwXHQCGVDps132P5TWts/DMdnT65RNO1y6KZzH0V/aQTaXA50av/AE3KJ/qa69flT/tHzKDsuTR9Dcqar5PUqpo/1olYcP41Ic6lP5vCvFe5GGaT/DL/AEfT8rrLwfOn9CFyn4sPPgz+MY2ATTYddi4cOgXPz7SXtR0dfUb9zKuyt3VXZRIE+J32b16pDHilklbGM+ZQjSNZZWbabQGiF2ceNQXRyZTcmS4WrKHnKqcQs9AK6IFUgCABACoAEACABACIAFAAgBCgkj3duHggiQVScFOPEtCbizA47hbqBka0/p59Fx8uF42d3U2Vk9rJPZ3tRkIp1j4dmuPA8ndOqZ1tn+MvJXd0LXOBqcWrMNJ7S4S9j2tEjxEsdtz0lPyftOThg4zVL5X/ANPmYcP1wXL+z37/AIihVNW+ixw5n+ItxzfR+b2rSP7IWy/+GX/s+k21mkSCCJI34jeesrqp9Hz9p2ZDtD2mkmnROmznD6N/K5uzst9QOvp+n37pFfg2HurnSQwbnn0CVx4XkfZvs7Kxrj8m8sbUU2gNEQuxixqETg5JucrJYWhUEAKpogEACAFQAIAEACABAAgAQAiABACIAQhBJU49WDKZJY6pOkNAJ+ZCX2ZRUezfXi3L9qOS4rWAecrXMadcrxsuN1do9bq8XCm7J/Y2s6tdszOLgxjokkwNgB01TOt750zD1OCxYfb8sTtr2Mt7K0qVaJeS59NoD3Ahjc0wyAD7k7JvLijGFox9O38ufPGEvBzidPU/QJRnoYStuJ0jBOwTnutrnvWinlpVCyDmlsOyg7RICZWBv3WefzeqOKni4/NEO4xuo2pcMZUIa+o/MOB8R25TxSmTLJSqxrDpQlGE5oewPu3vAq1AxvUxPSeAWUYqUvJXclLHH/GrOs4bQY1gyQWxoRtHQ8V2sONRj0eTyycpXImgLUzPSAFQAIIBACoAEACABAAgAQAIAEABQAiAEQAIJGqtIOEFVlFNUyUV95g9N4ILQZ5hLvVxv4NseecPDIGH9mqVCoalNoa4iNBEjfX2UYdZQlaNcu3kyw4t+Ch/a1/sB/rp/wBytn6hQ56N3sJo4vGnv9kg/J6+NW5H0N2bZ/hKA/4TP7QunGKcaPCbT/zNr7Kyj2GoZi7LmJJJnmTKUelcrbN36nmqr6La27NUW7MaPIflXjpQTF5bmSXyXdGnlAA4CE3GCiuhVu3Y6FYgVACoIBAAgBUACABAAgAQAIAEAIgAQAIARACIJCUAeCVBI04oBFD2owhl1RNKpIBIMtMEEbETIWeSHJDmpneCakjDVv2b0yGgVagAmScpmfQQsXgR1Ier5HdpHSsNt+7Y1o2aAB5AQmVGkcTLLlJsnsCkyY40KSD0EAKgBUEAgAQAqABAAgAQAIAEACAEQAIAEAIgAQSIUAeSgDyVBI05ADFwNPVDLoiBqrRcn0tgrIyY81BA41SQekAKgBQggEAKgAQAIAEACAP/2Q=="/>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sp>
        <p:nvSpPr>
          <p:cNvPr id="18438" name="AutoShape 6" descr="data:image/jpeg;base64,/9j/4AAQSkZJRgABAQAAAQABAAD/2wCEAAkGBxQSEhUUEhQWFBQVFxcWFRgVFBcVFRYVGBcXFhcXFBgYHCggGBolHRUVITEhJSkrLi4uFx8zODMsNygtLisBCgoKDg0OGhAQGywkHyQsLCwsLCwsLCwsLCwsLCwsLCwsLCwsLCwsLCwsLCwsLCwsLCwsLCwsLCwsLCwsLCwsLP/AABEIAJsAzwMBEQACEQEDEQH/xAAcAAABBQEBAQAAAAAAAAAAAAAAAQMEBQYHAgj/xAA+EAABAwIEAwYFAQYDCQAAAAABAAIRAwQFEiExQVFhBhMicYGRMqGxwdHwBxQjQnKyJFKCNGJjorPC0uLx/8QAGwEAAgMBAQEAAAAAAAAAAAAAAAQBAgMFBgf/xAArEQACAgICAQQCAgICAwAAAAAAAQIRAwQSITEFIkFREzJCYSNxBhQzgbH/2gAMAwEAAhEDEQA/AO4oAQlQA2yu0kgEEjcAyR58lZp0UWRN0OqEXEKAGjcNDg0uAcdhOp9FKToq5pOh1QWCUANUbhrpyuBgwYIMHkVLjRRTTHlUuCkDySo8kPoboV2vEtcHDmCCPkrSTQKSl4HVHkljdG4a+crg6DBgzB5aIporGSY4gsKgDy94AkmAN5QQ3R4o1mvEtIcOYMhDXEhTUvA4oLDTrhocGlwDjsJEnyCtxK81dDoKgsBQwGjcNDsuYZjsJEnyCni6KfkV0PKC4IAEARMTu+6pOqRmyiYmOm6tFWzPLPjFs5/heKijVdVDC4OkAZ4iTOvh1T0sVxORjz1LkdGtawexrhs4A+4lINU6OzGXJWOOOiglulZza6xYOuO/NOC2CWl+stGmuXThon4Y/YcbLmanyN5g1/39IVIyzIiZggwkpxp0dXFPnFMax7Ee4pF+XNrETG/VWxx5Oiuxk4RsxnZ7FhQefBOctA8ezZ8td903mx2rRzdfO1KmdFBSB2V2CAKbtNiXc0x4c3eEs+LLALT0K1xQuQttZfxx/wBme7H4j3bxSyz3rtXZtoaSNI6JjPj6sR08zUuL+TTdoMT7imDlzZnZYzZdweMFLYo8mP7OThEynZTEu6qZMk965rZzbDWNI133TObH1YhrZnypm/CSOuBUAZvtbi3djucmbvGnXNljWBwM7JjDjt2J7ebguP2QOxOIwe5y6mXl2boBtGm3NabMPkw0sv8AE1t1WyU3POzWlx56CUqlbOjJqKOd3mKirXbWyQG5SRnOuU6a5dBMfop+OOoUceeZvJaOg4dc95Ta+IzCYSE1To62J3GxMTu+6puqROUTExKmK5OgyT4JyOfV8VD7gV8mxaS3Pu5p0g5dAn1iqNHI/M/ycjolnXzsa+IzNBjlIlc9qjsxlcbJCgsU+N9oKdtlD5JdsGjhtJkqG6F8udY3TH6lRtxbuLNRUYY9vyrwfdlpPnjbRy94LRBBBBmCCNJn7rpRl7ThOModHTOzTj+7U8wIIEa7wDoufl/Znc101jSZaErM2OV4jblj3seC0Fzg0kQI1Hsuljl7ThZYyUnZtOxIcLfxgjxGJ4yAdPWUnmfuOnpWsfY/2sol9s8AEkQdBJ3CjE6kX2oconPKVJ2ZrQ0lzdwBrIHJPyfsORjj7zq1WsGNLnaBoJPkBJXLbO5fGNsrcF7QU7kuDA4FusO4iYkfrioszxZ45PBD7aUi6myATDydBOmU78kxgfZhuxcoKjO9m6bu+pkAmHgkxsC126ZzP2sTwJuaf0zSds6ZdSZAJioCYEwIOqWwP3D+5G4GWwGg41qZAJioyY1gGTJ9kzml7Tna2N80zpUrn/J20VOM9oKVs4NfmJcJgCYExJ+fsh9Iwy51jdMzPbcl1Sk8AlhYCHDbdx39R7pzWfQlurk0/wChOxFB3fl8HKWeExoR4Rv5yjPK0GnCma7HQTb1Q0SS0j3/AEUrB9nQzL2s5kGE+BgJMyRGpGbXT0K6LdI4ii3KjqeF0slGm06Q1vvC50+2dvFGokDtbm/dnZQTq2Y5TJPyVsH7lNpv8bo53bUHPhrA5xkTDSY2IJjqQuhKaONCMpM3mJdo6dq5lItLiGtzZY0EfM8YXLlLs6086xVFl7b1Q9ocNnAEeR1CBpO+zmXa/En1K7mODW92XNaQNcunE/6Ss5HE28nLLTJ/ZTtFU7ynQIZ3fwiGwZiR7qY2zXW2Xaj8Hvt5SivTd/mbr6SD9QuhrtcGmabkXzTRtLSvmY13NrT7hKSVM6EHcUPyoLGO7fMnuXDgSP7T+fZNa3zYhtwbqjRYJVmhS/ob9EvP9mNYXcETS5VNX2jC4QC3EH6aZn/9x/Cck7xnMxwf5S07aYs+i1jWAEVc4dmEgjwiPXMkPCNtzK40l4Mbg+L1LYk08pzRMtnQcBqqpnNwZXCXR06+fNF5503H/lK2guzttuWMzvYd0Gr/AE0/o5MZhPTVWmaLE6n8Gp/Q/wDtKwh0xvNfEzvYber1FMfJy2zSFdZP6NVWqFrXO5An2Epb4Hpz4o5Ti2MVLktc/IC0Ro3gdYJlZNnCy5+bTkWFfGH17QtIHgc0NyiNMr9CPNqb1n2avK8kEjY9lBFrTHn8yUZu5HQ1o1EtXPhZ1TRvJ+12YXsg0uu3PM/CfnP5+SbzTXHo5uCDeTwbyUnaOp4IeNVstCrzyOj1BCvBe4zyyXBmIwC4NGlc1mxmAa1pI4l0esABbbEuujl4XKMHJlLiOIvuHB9RwJAjRrRIB2PNINi2Sbm7kdD7FYg+vQLqkeF5a0gRLQ1p29SPRaI7GnNyx2zI9vLbJd5v87QfkQfmAqSEd2NZORR2VwWVmubqQWOHUh2o+ihduhXHKnaN1cX1So5oyM5xroPPin3BRj0x9ZXN+DR2Z8I8ku/J0I+AurtlMS4gdOKONlZZIopal5UqgfwobO5cduYkCVrSiumL85yfa6LmyAyD1WTGo1Q/lUFjP4hed1V0ZPHNPh8tOK2gk+mxLLNwl0ij7aXBrUaTsmUh72xOaZAI+ixyw4i+zPlFP+zLATPKCsV5E4J/R1C6ve7o04aHFzWzLsseESdtUzjh3Z15ZeONUMYBcl5dLMo0yuGzvur5aIwNv4LW60a6ddDpxOnBZLyMydIoMPxbKYNKJIkEwQJ+I81vKKkuhJZ3GXaovr138GpGvgf/AGlLyVIclLlGzj1M7+f2CwZ59K6ND2WqFlOoMv8AMJJMRA2I9U1hj9jGHJx8I3WEV+8pg5S2NIPSNR01UZF35OvibceyXW+E+R+ihFmlRnn3xovnuiWkau2HyC2jTVMVnklB9Lot8NxBtZsiAeUz7His5Qpm2PNGXTHb6MpHNEfJpJdUYvtPcvbTNMsAY5wdIMkxz5Ik+RzNqTiuKXRkQCW5QCTGwEnWZP19ksIxjb6OqdjqGS1p8C6Xn/USR8oWiO1qR446ZLxu2FSjUbGpY6NNZiR8whovmipQ7OV4Hed3UzRM5mjoHQZ+irHycWLlGVJGrsbhzWueaTiSBlMb8gBvxTMpD2OU13RNo3Nw9wDGGmDoSQNOqxlkxxfuZqpZsjqi5tcIY0y4mo7m7b0Ct+TkrN44Yrz5Hb5uoQmaNJCWXxehQyIk1yg0ZTVqYLcp/XRXTF5Q5Izr8RNFxaQS2I8Qg8QDrsRzUzdoQk3Fvoz/AGevRSqh5bmAa5saQTAif1wS8V2L48iUujT2VQ3DyXzG50IB6TyHJMp0OwUpytmhtWAEearLsdgqJV9sFVFpFZWsW1dDoeDhuFZSoxcVJ0yop4y+3eWP8TQY2IkTuOqmXuFZZJ4pU/Blccum1rgupiGmNNBADQCdNku0rFMk1KfKPg0lreNq1IiATJgbnhP64JmL6GMVTfSNfh7Yb6/hZSZ04+BL/gPMoiEhm2pAu20+Ssyqivkj3mBNJLqR7t2+nwk9QpU/srPCquJSnFqjHFtVpdGkgGT5dFXJLHFe6l/Ym5zi6ash43iGeiXNY4AyA7hJlpaR6hTzi43EjYnFx7RX9hGA3UkEwHRA0GgGvT4vdYow1Fczp7Vc7dJDVTZDIl3E5y23ZSrZ6dIgAyA8u18gVly7OTK4S8G7sX95TDnNyzwmQFOTMoR5SOnj90Spuaha4+LbbXgvA+q5p5dltPq+h6Eagi+saoLWy4F0a6yvW6G3jeJRlK2YTj3Y9Vp5h1C6t0ZNHi2pRqd/srNgkPKpbshV6UGRAaN+imzNpRXZm8VxI1HFlNrS3QNOSST6rKWR+EJ5J8+khrs/gIa9pewhwkanSD0CI2WxYI3dGubRERC1scpHm2o8SPJFkJUPVmSPoiyWrGrejGpGqLBLqguLdrhBaD5hFkOCapmCxjCiKhcWZW5p0202nl5JeUnZzc2BqVo0uEPD2tjKHD42gZdfwtoS6GsUotUvJfU2ACArDdUuzzcU5HVHgikwt6IAGmqLCqHHEDdZTyRiuUnSJSso8WqQ4ZXCCOB4rxfr2X8mWLhK1XwM44qu0UWJ1Kjm92B4HRPhHiM7T6Lq+ibLeHjN2/o5m9GXPil0W3ZbDG0w5wZkcTB1nrpqdF6CDsMGOuzQtV7Gn5PRCEBncVte88Uaj6LKa+RXLiUkR7S4IpuZOh1b9wud6sm9WdBqTqXFjI1OvA/JeAp/LOyxy3qw7yI9t1vrT4ZYyX2Ul4NdK+mRdiTBWJ+SPd3TaYkn04lBWc6M7XrVLl2Vuw3j4R5niVi5WK1Kb7LS0wxtBuYeJ/Mj6dFKjXZvHHGKPdPQzx1V0y1lhTMgFWLI9oJoEBQhQQeKroBKAKyqwOmRvwVGrM6+ysucMdSipTmBqY+JvlzCo+jKeGu4lnhmKh4AfAPAjY/gq8ZF8eW+mWwVzf8A0CCGVuOPIYI5/QErz3/IZqGuo/bNsRQMfOvUj2K8VxS8DVDlqcxj/ej2/R9l0vSoS/7UGmY5knDkzQWE7cF9CSoTTJ0KxcVAMrKtPUz1VGZtFXXt8p28Ltuh5eqQ3ot4pUU4++yCDqfQ/ZfPWn8nUUrEB8R6tB9iR9CFaKaS/pkvo2FB0tBPIfRfStZ/4U39CT8kO+xINBgjTdx2H5KznsrxEzlIq7a1fcHMZaziT8Tv/EK0IufczOOOzQW1s1gytEDomEbJC3DZaVZky8EINVEuzOifR+EK5oekACABADdwPCfT6oAghqqZonUW+EKaLpFXiGE6l9KA7iP5Xfg9VlOFmcsdjWH4iW+B0yNwdx1HMJf87xupeCIuui5pvB2TWPIp+DXyVWPn4OWp9V5f/kUm4xX0MYmUlM6D39//AKvLPt9DC+yVhDJPufcr0HoWJvYcn/FC2Z2aKzpxJK9oLJElBcFIDdanmEKtA1ZEvKbG0yKjobxJ4Tt5LOdKLUiEikriW6wTMEiId10Xg/VIRhOkMYWM4S8AtkAwMuvTT7BZauWGPNclZtPwWd/iUDgI4TE+pXoJ709iahFcUJvpj2G4c1zW1KoDnHUcWNHDKPuu3r60IR+2UUS2hNlhUUAFSBHFDxSoIofUkggAQAIAIQA1ToQZn9FVoih5SSIQgCBiOHtqifhePhcNwfx0WOXEpoq0ipw2/MxmBIO4PxebTqCuDmzZdWVx8Ex80P4rfy2Mk5tJP8uhGYeqjZ34bOvKTj+qNoqmU7Iz8gGj5k/gLy+OPJq/s3n+po7CnTcJYQYgGOYHFfQdTHiUOUF5ErbZZJwk9IAEAIUAN1aYcIIkdVDpgynvMIYJNMZXdNvULl+paccuKkuy0HRW2+HOOjhDcx1zaxM/dcLB6dLHkU8n6rybuXJUWFK0tqfiIAjdz+HmSuvh9U1W+Jl/139F1bVmvaHMIc07Fu3ouzCamrRRx49DqsQCkAQAKABSAIAEACABAAoAEABQB5KLZBCvMPpP+JonnsfdZTjD+SDi34K2thzWNcGOJJ4OdMdBPBcbfx4XilGLSbNIRlHyRbDDnFxzgZSddZkQAudpelZIZoyfaNpztGit6TWiGgNHICAvWxXbUVQqPqxJ6CAAoA8lAHlQB4c3RVkSV1/aOe3K1xZzIiY4xySeXDzuL8M1hJLtleA6kclQ5mnRrjx6O/K85uemPFLlAajNS8Fth9cNGXkuv6d6jzj+OfTMMuJ+SwDl3KvwLnpQQCABAAgAUgJKOiPgUIJBQAIAEACAPDkJ0HgrcVDHtyOEg7rj+pbcIRcfLYxig27RVvcQMlECW6a6taOvM9F5zBoz2XyYy3XktMKD8o7wAO6GR5iV6zVxuEUmKZGm+iwATtGJ7VgFCAFQAkIACEAN1QqS8EobhZJ/YPsbq2weC06gqHFTVNF4S4lJVYaJyu+Enwu5dHflcPZ0pYpcojsJqfTLSxvp8Lt+fPzXQ0dzkuEzHNh49osgV1RQ9BAAgAlAFL2wxj90tKtYRma2GA7ZzoJ57qmSXGLY1pYFnzRxvwcRt+2162p3n7w9x3IdBYehbGy56zz5HtX6Vqyx8eJ3nAr/AL+3pVoy94xro5EiYXRg+Ss8Lnx/iySh9E+VYyBAAUAeSUBRAvr2NAdfoudubv448Y+RnFhcvJU5nVHZWb/zO5f+30XHxacs8uchibWNUWtnaBggfrzXdx41GkhSeRskhq0j5M2PwtyosKQFQAIAEACAPLwofYDcLFosKwK8UQeLq3DwQRIKMmJTVMtGXF2Zq6pOomHSWaZXcujvsVxs2u8TuJ0cM1kXZZYdieuV58j9inNbav2yMtjXruJcBy6SaEaa8npAEe+uhSpvqO+FjXOPk0En6KrdImEFOaicBxztxdXdN1KqWGm4g5QyC2DIgzwXNnncrR7nW9Kw4JrJHyZqViujoS5SR1DAf2pFvdUX24DBkp5m1CSBo2cpbr7pzHn7o87tehdSyRl/Z1pPLs8t48iqCTy5yLI7+CrxDEgPC068TySG1s10hzBrt9sqaQdVdlZt/M7l5cz9FzseKWaVsZyTUF0aCzs202w1dnHgWONHOlkcn2PQiip6YFZRIY6tiAUACAFUgCAEQAIA8uaquKZNitCEqIAqSSPdW4eIIkHdUnjUvJaMnHwZDFLV1HTU0+B5dHdOS4+bC4O0dfXzKaqRNwXHQCGVDps132P5TWts/DMdnT65RNO1y6KZzH0V/aQTaXA50av/AE3KJ/qa69flT/tHzKDsuTR9Dcqar5PUqpo/1olYcP41Ic6lP5vCvFe5GGaT/DL/AEfT8rrLwfOn9CFyn4sPPgz+MY2ATTYddi4cOgXPz7SXtR0dfUb9zKuyt3VXZRIE+J32b16pDHilklbGM+ZQjSNZZWbabQGiF2ceNQXRyZTcmS4WrKHnKqcQs9AK6IFUgCABACoAEACABACIAFAAgBCgkj3duHggiQVScFOPEtCbizA47hbqBka0/p59Fx8uF42d3U2Vk9rJPZ3tRkIp1j4dmuPA8ndOqZ1tn+MvJXd0LXOBqcWrMNJ7S4S9j2tEjxEsdtz0lPyftOThg4zVL5X/ANPmYcP1wXL+z37/AIihVNW+ixw5n+ItxzfR+b2rSP7IWy/+GX/s+k21mkSCCJI34jeesrqp9Hz9p2ZDtD2mkmnROmznD6N/K5uzst9QOvp+n37pFfg2HurnSQwbnn0CVx4XkfZvs7Kxrj8m8sbUU2gNEQuxixqETg5JucrJYWhUEAKpogEACAFQAIAEACABAAgAQAiABACIAQhBJU49WDKZJY6pOkNAJ+ZCX2ZRUezfXi3L9qOS4rWAecrXMadcrxsuN1do9bq8XCm7J/Y2s6tdszOLgxjokkwNgB01TOt750zD1OCxYfb8sTtr2Mt7K0qVaJeS59NoD3Ahjc0wyAD7k7JvLijGFox9O38ufPGEvBzidPU/QJRnoYStuJ0jBOwTnutrnvWinlpVCyDmlsOyg7RICZWBv3WefzeqOKni4/NEO4xuo2pcMZUIa+o/MOB8R25TxSmTLJSqxrDpQlGE5oewPu3vAq1AxvUxPSeAWUYqUvJXclLHH/GrOs4bQY1gyQWxoRtHQ8V2sONRj0eTyycpXImgLUzPSAFQAIIBACoAEACABAAgAQAIAEABQAiAEQAIJGqtIOEFVlFNUyUV95g9N4ILQZ5hLvVxv4NseecPDIGH9mqVCoalNoa4iNBEjfX2UYdZQlaNcu3kyw4t+Ch/a1/sB/rp/wBytn6hQ56N3sJo4vGnv9kg/J6+NW5H0N2bZ/hKA/4TP7QunGKcaPCbT/zNr7Kyj2GoZi7LmJJJnmTKUelcrbN36nmqr6La27NUW7MaPIflXjpQTF5bmSXyXdGnlAA4CE3GCiuhVu3Y6FYgVACoIBAAgBUACABAAgAQAIAEAIgAQAIARACIJCUAeCVBI04oBFD2owhl1RNKpIBIMtMEEbETIWeSHJDmpneCakjDVv2b0yGgVagAmScpmfQQsXgR1Ier5HdpHSsNt+7Y1o2aAB5AQmVGkcTLLlJsnsCkyY40KSD0EAKgBUEAgAQAqABAAgAQAIAEACAEQAIAEAIgAQSIUAeSgDyVBI05ADFwNPVDLoiBqrRcn0tgrIyY81BA41SQekAKgBQggEAKgAQAIAEACAP/2Q=="/>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tr-TR"/>
          </a:p>
        </p:txBody>
      </p:sp>
      <p:pic>
        <p:nvPicPr>
          <p:cNvPr id="18440" name="Picture 8" descr="https://encrypted-tbn1.gstatic.com/images?q=tbn:ANd9GcTRzZ_dV1PQBCOyvBx6oiCC-i_fR9_vRnI_yPwtx9und0oIkdOn"/>
          <p:cNvPicPr>
            <a:picLocks noChangeAspect="1" noChangeArrowheads="1"/>
          </p:cNvPicPr>
          <p:nvPr/>
        </p:nvPicPr>
        <p:blipFill>
          <a:blip r:embed="rId2" cstate="print"/>
          <a:srcRect/>
          <a:stretch>
            <a:fillRect/>
          </a:stretch>
        </p:blipFill>
        <p:spPr bwMode="auto">
          <a:xfrm>
            <a:off x="1991544" y="332656"/>
            <a:ext cx="1728192" cy="1289498"/>
          </a:xfrm>
          <a:prstGeom prst="rect">
            <a:avLst/>
          </a:prstGeom>
          <a:noFill/>
        </p:spPr>
      </p:pic>
    </p:spTree>
    <p:extLst>
      <p:ext uri="{BB962C8B-B14F-4D97-AF65-F5344CB8AC3E}">
        <p14:creationId xmlns:p14="http://schemas.microsoft.com/office/powerpoint/2010/main" val="4090940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473</Words>
  <Application>Microsoft Office PowerPoint</Application>
  <PresentationFormat>Geniş ekran</PresentationFormat>
  <Paragraphs>30</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Hayvancılık İşletmelerinde Sürü Yönetimi</vt:lpstr>
      <vt:lpstr>Hayvancılık İşletmelerinde Sürü Yönetimi</vt:lpstr>
      <vt:lpstr>Hayvancılık İşletmelerinde Sürü Yönetimi</vt:lpstr>
      <vt:lpstr>Hayvancılık İşletmelerinde Sürü Yönetimi</vt:lpstr>
      <vt:lpstr>Hayvancılık İşletmelerinde Sürü Yönetimi</vt:lpstr>
      <vt:lpstr>Sürü Yönetiminde Veteriner Hekimlerin Rolü</vt:lpstr>
      <vt:lpstr>Etkin ve Etkili Olmak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Hayvancılık İşletmelerinde Sürü Yönetimi</dc:title>
  <dc:creator>Arzu Gökdai</dc:creator>
  <cp:lastModifiedBy>Arzu Gökdai</cp:lastModifiedBy>
  <cp:revision>1</cp:revision>
  <dcterms:created xsi:type="dcterms:W3CDTF">2017-11-03T11:10:19Z</dcterms:created>
  <dcterms:modified xsi:type="dcterms:W3CDTF">2017-11-03T11:10:30Z</dcterms:modified>
</cp:coreProperties>
</file>