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7" r:id="rId2"/>
    <p:sldId id="379" r:id="rId3"/>
    <p:sldId id="381" r:id="rId4"/>
    <p:sldId id="382" r:id="rId5"/>
    <p:sldId id="383" r:id="rId6"/>
    <p:sldId id="384" r:id="rId7"/>
    <p:sldId id="638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552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1191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5712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76239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95482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73286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4298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27076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78720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 noChangeAspect="1" noEditPoints="1"/>
          </p:cNvSpPr>
          <p:nvPr/>
        </p:nvSpPr>
        <p:spPr bwMode="auto">
          <a:xfrm>
            <a:off x="7319512" y="0"/>
            <a:ext cx="4525024" cy="6858000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t>‹#›</a:t>
            </a:fld>
            <a:endParaRPr lang="tr-TR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65760" y="1298448"/>
            <a:ext cx="11460480" cy="4937760"/>
          </a:xfrm>
        </p:spPr>
        <p:txBody>
          <a:bodyPr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18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7696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0956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568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8038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6212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5253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444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415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343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  <p:sldLayoutId id="214748377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28790" y="2028096"/>
            <a:ext cx="8229600" cy="1219200"/>
          </a:xfrm>
        </p:spPr>
        <p:txBody>
          <a:bodyPr>
            <a:normAutofit/>
          </a:bodyPr>
          <a:lstStyle/>
          <a:p>
            <a:pPr algn="ctr">
              <a:defRPr/>
            </a:pPr>
            <a:br>
              <a:rPr lang="tr-TR" sz="1600" b="1" dirty="0">
                <a:solidFill>
                  <a:srgbClr val="C00000"/>
                </a:solidFill>
              </a:rPr>
            </a:br>
            <a:r>
              <a:rPr lang="tr-TR" sz="3200" b="1" dirty="0">
                <a:solidFill>
                  <a:srgbClr val="C00000"/>
                </a:solidFill>
              </a:rPr>
              <a:t>ÇOCUK GELİŞİMİNDE KURAMLARI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2549771" y="4687731"/>
            <a:ext cx="8229599" cy="1440160"/>
          </a:xfrm>
          <a:prstGeom prst="rect">
            <a:avLst/>
          </a:prstGeom>
          <a:ln w="6350" cap="rnd">
            <a:noFill/>
          </a:ln>
        </p:spPr>
        <p:txBody>
          <a:bodyPr anchor="b">
            <a:normAutofit fontScale="97500"/>
          </a:bodyPr>
          <a:lstStyle/>
          <a:p>
            <a:pPr algn="ctr">
              <a:defRPr/>
            </a:pPr>
            <a:endParaRPr lang="tr-TR" b="1" spc="-10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rgbClr val="0066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 flipV="1">
            <a:off x="2360612" y="5485003"/>
            <a:ext cx="8915400" cy="23726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4343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63220" y="1105018"/>
            <a:ext cx="10433734" cy="4284667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tr-TR" sz="2800" dirty="0" err="1"/>
              <a:t>Bruner</a:t>
            </a:r>
            <a:r>
              <a:rPr lang="tr-TR" sz="2800" dirty="0"/>
              <a:t> bilişsel gelişimin </a:t>
            </a:r>
            <a:r>
              <a:rPr lang="tr-TR" sz="2800" dirty="0">
                <a:solidFill>
                  <a:srgbClr val="FF0000"/>
                </a:solidFill>
              </a:rPr>
              <a:t>yaşam boyu devam eden bir süreç </a:t>
            </a:r>
            <a:r>
              <a:rPr lang="tr-TR" sz="2800" dirty="0"/>
              <a:t>olduğunu savunmaktadır. Ona göre bilişsel gelişim için </a:t>
            </a:r>
            <a:r>
              <a:rPr lang="tr-TR" sz="2800" dirty="0">
                <a:solidFill>
                  <a:srgbClr val="FF0000"/>
                </a:solidFill>
              </a:rPr>
              <a:t>sistemli bir eğitimci-öğrenci etkileşimi </a:t>
            </a:r>
            <a:r>
              <a:rPr lang="tr-TR" sz="2800" dirty="0"/>
              <a:t>gereklidir. </a:t>
            </a:r>
          </a:p>
          <a:p>
            <a:pPr>
              <a:lnSpc>
                <a:spcPct val="130000"/>
              </a:lnSpc>
            </a:pPr>
            <a:r>
              <a:rPr lang="tr-TR" sz="2800" dirty="0" err="1"/>
              <a:t>Bruner’e</a:t>
            </a:r>
            <a:r>
              <a:rPr lang="tr-TR" sz="2800" dirty="0"/>
              <a:t> göre </a:t>
            </a:r>
            <a:r>
              <a:rPr lang="tr-TR" sz="2800" dirty="0">
                <a:solidFill>
                  <a:srgbClr val="FF0000"/>
                </a:solidFill>
              </a:rPr>
              <a:t>bilişsel gelişimde dil önemlidir </a:t>
            </a:r>
            <a:r>
              <a:rPr lang="tr-TR" sz="2800" dirty="0"/>
              <a:t>ve bireyler dili öğrenerek çevrelerindeki kişilerle sosyal ilişkiler kuracak ve bu sayede yeni bilgiler elde edeceklerdir.</a:t>
            </a:r>
            <a:endParaRPr lang="en-US" sz="2800" dirty="0"/>
          </a:p>
          <a:p>
            <a:pPr>
              <a:lnSpc>
                <a:spcPct val="130000"/>
              </a:lnSpc>
            </a:pPr>
            <a:endParaRPr lang="en-US" sz="28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4000" b="1" dirty="0" err="1">
                <a:solidFill>
                  <a:srgbClr val="008000"/>
                </a:solidFill>
              </a:rPr>
              <a:t>Bruner</a:t>
            </a:r>
            <a:r>
              <a:rPr lang="tr-TR" sz="4000" b="1" dirty="0">
                <a:solidFill>
                  <a:srgbClr val="008000"/>
                </a:solidFill>
              </a:rPr>
              <a:t> ve Bilişsel Gelişim Kuramı</a:t>
            </a:r>
            <a:endParaRPr lang="en-US" sz="4000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744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b="1" dirty="0">
                <a:solidFill>
                  <a:srgbClr val="FF0000"/>
                </a:solidFill>
              </a:rPr>
              <a:t>Eylemsel Dönem (0-3 yaş)</a:t>
            </a:r>
            <a:r>
              <a:rPr lang="tr-TR" sz="4000" dirty="0">
                <a:solidFill>
                  <a:srgbClr val="FF0000"/>
                </a:solidFill>
              </a:rPr>
              <a:t> 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86229" y="2121426"/>
            <a:ext cx="10277163" cy="3870241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</a:pPr>
            <a:r>
              <a:rPr lang="tr-TR" sz="2800" dirty="0"/>
              <a:t>Çocuk, bu dönemde çevreyi </a:t>
            </a:r>
            <a:r>
              <a:rPr lang="tr-TR" sz="2800" dirty="0">
                <a:solidFill>
                  <a:srgbClr val="FF0000"/>
                </a:solidFill>
              </a:rPr>
              <a:t>eylemlerle anlar</a:t>
            </a:r>
            <a:r>
              <a:rPr lang="tr-TR" sz="2800" dirty="0"/>
              <a:t>; nesnelerle doğrudan ilişki içerisindedir. </a:t>
            </a:r>
          </a:p>
          <a:p>
            <a:pPr>
              <a:lnSpc>
                <a:spcPct val="130000"/>
              </a:lnSpc>
            </a:pPr>
            <a:r>
              <a:rPr lang="tr-TR" sz="2800" dirty="0"/>
              <a:t>Çevresindeki nesnelerle ilgili yaşantıyı </a:t>
            </a:r>
            <a:r>
              <a:rPr lang="tr-TR" sz="2800" dirty="0" err="1">
                <a:solidFill>
                  <a:srgbClr val="008000"/>
                </a:solidFill>
              </a:rPr>
              <a:t>Piaget’in</a:t>
            </a:r>
            <a:r>
              <a:rPr lang="tr-TR" sz="2800" dirty="0">
                <a:solidFill>
                  <a:srgbClr val="008000"/>
                </a:solidFill>
              </a:rPr>
              <a:t> duyu-motor aşamasına benzer olarak atma, ısırma, vurma, gibi hareketleri </a:t>
            </a:r>
            <a:r>
              <a:rPr lang="tr-TR" sz="2800" dirty="0"/>
              <a:t>ile kurar. </a:t>
            </a:r>
          </a:p>
        </p:txBody>
      </p:sp>
    </p:spTree>
    <p:extLst>
      <p:ext uri="{BB962C8B-B14F-4D97-AF65-F5344CB8AC3E}">
        <p14:creationId xmlns:p14="http://schemas.microsoft.com/office/powerpoint/2010/main" val="151750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30300" y="1841500"/>
            <a:ext cx="10185400" cy="3810000"/>
          </a:xfrm>
        </p:spPr>
        <p:txBody>
          <a:bodyPr>
            <a:normAutofit fontScale="92500"/>
          </a:bodyPr>
          <a:lstStyle/>
          <a:p>
            <a:pPr>
              <a:lnSpc>
                <a:spcPct val="130000"/>
              </a:lnSpc>
            </a:pPr>
            <a:r>
              <a:rPr lang="tr-TR" sz="3200" dirty="0" err="1"/>
              <a:t>Bruner’e</a:t>
            </a:r>
            <a:r>
              <a:rPr lang="tr-TR" sz="3200" dirty="0"/>
              <a:t> göre bilişsel gelişimin ilk aşamasında, tepkiler uyarıcıdan bağımsız değildir; </a:t>
            </a:r>
            <a:r>
              <a:rPr lang="tr-TR" sz="3200" dirty="0">
                <a:solidFill>
                  <a:srgbClr val="3A911A"/>
                </a:solidFill>
              </a:rPr>
              <a:t>uyarıcı tepkiyi yönlendirir</a:t>
            </a:r>
            <a:r>
              <a:rPr lang="tr-TR" sz="3200" dirty="0"/>
              <a:t>. </a:t>
            </a:r>
          </a:p>
          <a:p>
            <a:pPr>
              <a:lnSpc>
                <a:spcPct val="130000"/>
              </a:lnSpc>
            </a:pPr>
            <a:r>
              <a:rPr lang="tr-TR" sz="3200" dirty="0"/>
              <a:t>Ancak bilişsel yeterliklerin giderek gelişmesi sonucunda </a:t>
            </a:r>
            <a:r>
              <a:rPr lang="tr-TR" sz="3200" dirty="0">
                <a:solidFill>
                  <a:srgbClr val="3A911A"/>
                </a:solidFill>
              </a:rPr>
              <a:t>uyarıcılar kontrol edilerek, sınıflandırılarak ve formüle edilerek</a:t>
            </a:r>
            <a:r>
              <a:rPr lang="tr-TR" sz="3200" dirty="0"/>
              <a:t> zihne aktarılacaktır.</a:t>
            </a:r>
            <a:endParaRPr lang="en-US" sz="32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b="1" dirty="0">
                <a:solidFill>
                  <a:srgbClr val="FF0000"/>
                </a:solidFill>
              </a:rPr>
              <a:t>Eylemsel Dönem (0-3 yaş)</a:t>
            </a:r>
            <a:r>
              <a:rPr lang="tr-TR" sz="4000" dirty="0">
                <a:solidFill>
                  <a:srgbClr val="FF0000"/>
                </a:solidFill>
              </a:rPr>
              <a:t> 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095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b="1" dirty="0">
                <a:solidFill>
                  <a:srgbClr val="FF0000"/>
                </a:solidFill>
              </a:rPr>
              <a:t>İmgesel Dönem (3-6 yaş) 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07627" y="2038156"/>
            <a:ext cx="11460480" cy="3488719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</a:pPr>
            <a:r>
              <a:rPr lang="tr-TR" sz="2800" dirty="0" err="1"/>
              <a:t>Piaget’in</a:t>
            </a:r>
            <a:r>
              <a:rPr lang="tr-TR" sz="2800" dirty="0"/>
              <a:t> işlem öncesi dönemine karşılık gelen bu dönemde çocukların görsel bellekleri gelişmiştir. Bu dönemde </a:t>
            </a:r>
            <a:r>
              <a:rPr lang="tr-TR" sz="2800" dirty="0">
                <a:solidFill>
                  <a:srgbClr val="FF0000"/>
                </a:solidFill>
              </a:rPr>
              <a:t>çocuklar algıların etkisi altındadır. </a:t>
            </a:r>
          </a:p>
          <a:p>
            <a:pPr>
              <a:lnSpc>
                <a:spcPct val="130000"/>
              </a:lnSpc>
            </a:pPr>
            <a:r>
              <a:rPr lang="tr-TR" sz="2800" dirty="0"/>
              <a:t>Bu dönemde </a:t>
            </a:r>
            <a:r>
              <a:rPr lang="tr-TR" sz="2800" dirty="0">
                <a:solidFill>
                  <a:srgbClr val="3A911A"/>
                </a:solidFill>
              </a:rPr>
              <a:t>çocuklar herhangi bir nesne ve olayı görmeden de resmedebilirler. </a:t>
            </a:r>
          </a:p>
          <a:p>
            <a:pPr>
              <a:lnSpc>
                <a:spcPct val="130000"/>
              </a:lnSpc>
            </a:pPr>
            <a:endParaRPr lang="en-US" sz="2800" dirty="0"/>
          </a:p>
          <a:p>
            <a:pPr>
              <a:lnSpc>
                <a:spcPct val="130000"/>
              </a:lnSpc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55244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1"/>
            <a:ext cx="11137900" cy="609599"/>
          </a:xfrm>
        </p:spPr>
        <p:txBody>
          <a:bodyPr>
            <a:noAutofit/>
          </a:bodyPr>
          <a:lstStyle/>
          <a:p>
            <a:pPr algn="ctr"/>
            <a:r>
              <a:rPr lang="en-US" sz="4000" dirty="0" err="1">
                <a:solidFill>
                  <a:srgbClr val="FF0000"/>
                </a:solidFill>
              </a:rPr>
              <a:t>Sembolik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Dönem</a:t>
            </a:r>
            <a:r>
              <a:rPr lang="en-US" sz="4000" dirty="0">
                <a:solidFill>
                  <a:srgbClr val="FF0000"/>
                </a:solidFill>
              </a:rPr>
              <a:t> (7 </a:t>
            </a:r>
            <a:r>
              <a:rPr lang="en-US" sz="4000" dirty="0" err="1">
                <a:solidFill>
                  <a:srgbClr val="FF0000"/>
                </a:solidFill>
              </a:rPr>
              <a:t>yaş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ve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sonrası</a:t>
            </a:r>
            <a:r>
              <a:rPr lang="en-US" sz="4000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16000" y="1336548"/>
            <a:ext cx="9679940" cy="4632452"/>
          </a:xfrm>
        </p:spPr>
        <p:txBody>
          <a:bodyPr>
            <a:normAutofit/>
          </a:bodyPr>
          <a:lstStyle/>
          <a:p>
            <a:pPr>
              <a:lnSpc>
                <a:spcPct val="140000"/>
              </a:lnSpc>
            </a:pPr>
            <a:r>
              <a:rPr lang="en-US" sz="2800" dirty="0" err="1"/>
              <a:t>Çocuk</a:t>
            </a:r>
            <a:r>
              <a:rPr lang="en-US" sz="2800" dirty="0"/>
              <a:t> </a:t>
            </a:r>
            <a:r>
              <a:rPr lang="en-US" sz="2800" dirty="0" err="1"/>
              <a:t>artık</a:t>
            </a:r>
            <a:r>
              <a:rPr lang="en-US" sz="2800" dirty="0"/>
              <a:t> </a:t>
            </a:r>
            <a:r>
              <a:rPr lang="en-US" sz="2800" dirty="0" err="1"/>
              <a:t>bu</a:t>
            </a:r>
            <a:r>
              <a:rPr lang="en-US" sz="2800" dirty="0"/>
              <a:t> </a:t>
            </a:r>
            <a:r>
              <a:rPr lang="en-US" sz="2800" dirty="0" err="1"/>
              <a:t>dönemde</a:t>
            </a:r>
            <a:r>
              <a:rPr lang="en-US" sz="2800" dirty="0"/>
              <a:t> </a:t>
            </a:r>
            <a:r>
              <a:rPr lang="en-US" sz="2800" dirty="0" err="1">
                <a:solidFill>
                  <a:srgbClr val="FF0000"/>
                </a:solidFill>
              </a:rPr>
              <a:t>sembolleri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kullanır</a:t>
            </a:r>
            <a:r>
              <a:rPr lang="en-US" sz="2800" dirty="0"/>
              <a:t>. </a:t>
            </a:r>
          </a:p>
          <a:p>
            <a:pPr>
              <a:lnSpc>
                <a:spcPct val="140000"/>
              </a:lnSpc>
            </a:pPr>
            <a:r>
              <a:rPr lang="en-US" sz="2800" dirty="0" err="1"/>
              <a:t>Çocuk</a:t>
            </a:r>
            <a:r>
              <a:rPr lang="en-US" sz="2800" dirty="0"/>
              <a:t> </a:t>
            </a:r>
            <a:r>
              <a:rPr lang="en-US" sz="2800" dirty="0" err="1">
                <a:solidFill>
                  <a:srgbClr val="3A911A"/>
                </a:solidFill>
              </a:rPr>
              <a:t>dil</a:t>
            </a:r>
            <a:r>
              <a:rPr lang="en-US" sz="2800" dirty="0">
                <a:solidFill>
                  <a:srgbClr val="3A911A"/>
                </a:solidFill>
              </a:rPr>
              <a:t>, </a:t>
            </a:r>
            <a:r>
              <a:rPr lang="en-US" sz="2800" dirty="0" err="1">
                <a:solidFill>
                  <a:srgbClr val="3A911A"/>
                </a:solidFill>
              </a:rPr>
              <a:t>mantık</a:t>
            </a:r>
            <a:r>
              <a:rPr lang="en-US" sz="2800" dirty="0">
                <a:solidFill>
                  <a:srgbClr val="3A911A"/>
                </a:solidFill>
              </a:rPr>
              <a:t>, </a:t>
            </a:r>
            <a:r>
              <a:rPr lang="en-US" sz="2800" dirty="0" err="1">
                <a:solidFill>
                  <a:srgbClr val="3A911A"/>
                </a:solidFill>
              </a:rPr>
              <a:t>matematik</a:t>
            </a:r>
            <a:r>
              <a:rPr lang="en-US" sz="2800" dirty="0">
                <a:solidFill>
                  <a:srgbClr val="3A911A"/>
                </a:solidFill>
              </a:rPr>
              <a:t>, </a:t>
            </a:r>
            <a:r>
              <a:rPr lang="en-US" sz="2800" dirty="0" err="1">
                <a:solidFill>
                  <a:srgbClr val="3A911A"/>
                </a:solidFill>
              </a:rPr>
              <a:t>müzik</a:t>
            </a:r>
            <a:r>
              <a:rPr lang="en-US" sz="2800" dirty="0"/>
              <a:t>, vb. </a:t>
            </a:r>
            <a:r>
              <a:rPr lang="en-US" sz="2800" dirty="0" err="1"/>
              <a:t>alanların</a:t>
            </a:r>
            <a:r>
              <a:rPr lang="en-US" sz="2800" dirty="0"/>
              <a:t> </a:t>
            </a:r>
            <a:r>
              <a:rPr lang="en-US" sz="2800" dirty="0" err="1"/>
              <a:t>sembollerini</a:t>
            </a:r>
            <a:r>
              <a:rPr lang="en-US" sz="2800" dirty="0"/>
              <a:t> </a:t>
            </a:r>
            <a:r>
              <a:rPr lang="en-US" sz="2800" dirty="0" err="1"/>
              <a:t>kullanarak</a:t>
            </a:r>
            <a:r>
              <a:rPr lang="en-US" sz="2800" dirty="0"/>
              <a:t> </a:t>
            </a:r>
            <a:r>
              <a:rPr lang="en-US" sz="2800" dirty="0" err="1"/>
              <a:t>iletişim</a:t>
            </a:r>
            <a:r>
              <a:rPr lang="en-US" sz="2800" dirty="0"/>
              <a:t> </a:t>
            </a:r>
            <a:r>
              <a:rPr lang="en-US" sz="2800" dirty="0" err="1"/>
              <a:t>kurabilir</a:t>
            </a:r>
            <a:r>
              <a:rPr lang="en-US" sz="2800" dirty="0"/>
              <a:t>.</a:t>
            </a:r>
          </a:p>
          <a:p>
            <a:pPr>
              <a:lnSpc>
                <a:spcPct val="140000"/>
              </a:lnSpc>
            </a:pPr>
            <a:r>
              <a:rPr lang="en-US" sz="2800" dirty="0" err="1">
                <a:solidFill>
                  <a:srgbClr val="FF0000"/>
                </a:solidFill>
              </a:rPr>
              <a:t>Bilim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adamları</a:t>
            </a:r>
            <a:r>
              <a:rPr lang="en-US" sz="2800" dirty="0">
                <a:solidFill>
                  <a:srgbClr val="FF0000"/>
                </a:solidFill>
              </a:rPr>
              <a:t>, </a:t>
            </a:r>
            <a:r>
              <a:rPr lang="en-US" sz="2800" dirty="0" err="1">
                <a:solidFill>
                  <a:srgbClr val="FF0000"/>
                </a:solidFill>
              </a:rPr>
              <a:t>doktorlar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ve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müzisyenler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/>
              <a:t>yaygın</a:t>
            </a:r>
            <a:r>
              <a:rPr lang="en-US" sz="2800" dirty="0"/>
              <a:t> </a:t>
            </a:r>
            <a:r>
              <a:rPr lang="en-US" sz="2800" dirty="0" err="1"/>
              <a:t>biçimde</a:t>
            </a:r>
            <a:r>
              <a:rPr lang="en-US" sz="2800" dirty="0"/>
              <a:t> </a:t>
            </a:r>
            <a:r>
              <a:rPr lang="en-US" sz="2800" dirty="0" err="1"/>
              <a:t>sembolik</a:t>
            </a:r>
            <a:r>
              <a:rPr lang="en-US" sz="2800" dirty="0"/>
              <a:t> </a:t>
            </a:r>
            <a:r>
              <a:rPr lang="en-US" sz="2800" dirty="0" err="1"/>
              <a:t>sistemi</a:t>
            </a:r>
            <a:r>
              <a:rPr lang="en-US" sz="2800" dirty="0"/>
              <a:t> </a:t>
            </a:r>
            <a:r>
              <a:rPr lang="en-US" sz="2800" dirty="0" err="1"/>
              <a:t>kullanırlar</a:t>
            </a:r>
            <a:r>
              <a:rPr lang="en-US" sz="2800" dirty="0"/>
              <a:t>. </a:t>
            </a:r>
            <a:br>
              <a:rPr lang="en-US" sz="2800" dirty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542034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73416" y="253174"/>
            <a:ext cx="8911687" cy="1280890"/>
          </a:xfrm>
        </p:spPr>
        <p:txBody>
          <a:bodyPr/>
          <a:lstStyle/>
          <a:p>
            <a:pPr algn="ctr"/>
            <a:r>
              <a:rPr lang="tr-TR" b="1" dirty="0">
                <a:solidFill>
                  <a:srgbClr val="800000"/>
                </a:solidFill>
              </a:rPr>
              <a:t>Kaynakça</a:t>
            </a:r>
            <a:endParaRPr lang="tr-TR" dirty="0">
              <a:solidFill>
                <a:srgbClr val="8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76144" y="1673082"/>
            <a:ext cx="10041147" cy="3777622"/>
          </a:xfrm>
        </p:spPr>
        <p:txBody>
          <a:bodyPr>
            <a:noAutofit/>
          </a:bodyPr>
          <a:lstStyle/>
          <a:p>
            <a:r>
              <a:rPr lang="tr-TR" dirty="0" err="1"/>
              <a:t>Bee</a:t>
            </a:r>
            <a:r>
              <a:rPr lang="tr-TR" dirty="0"/>
              <a:t>, H. L., </a:t>
            </a:r>
            <a:r>
              <a:rPr lang="tr-TR" dirty="0" err="1"/>
              <a:t>Boyd</a:t>
            </a:r>
            <a:r>
              <a:rPr lang="tr-TR" dirty="0"/>
              <a:t>, D. R., &amp; Gündüz, O. (2009). Çocuk gelişim psikolojisi. </a:t>
            </a:r>
            <a:r>
              <a:rPr lang="tr-TR" dirty="0" err="1"/>
              <a:t>Kaknüs</a:t>
            </a:r>
            <a:r>
              <a:rPr lang="tr-TR" dirty="0"/>
              <a:t> yayınları.</a:t>
            </a:r>
          </a:p>
          <a:p>
            <a:r>
              <a:rPr lang="tr-TR" dirty="0" err="1"/>
              <a:t>Gander</a:t>
            </a:r>
            <a:r>
              <a:rPr lang="tr-TR" dirty="0"/>
              <a:t>, M. J., &amp; </a:t>
            </a:r>
            <a:r>
              <a:rPr lang="tr-TR" dirty="0" err="1"/>
              <a:t>Gardiner</a:t>
            </a:r>
            <a:r>
              <a:rPr lang="tr-TR" dirty="0"/>
              <a:t>, H. W. (2010). Çocuk ve ergen gelişimi (7. Baskı). Ankara: İmge.</a:t>
            </a:r>
          </a:p>
          <a:p>
            <a:r>
              <a:rPr lang="tr-TR" dirty="0"/>
              <a:t>Köksal Akyol, A (2019). Erken Çocukluk Döneminde Gelişim I. Anı Yayıncılık</a:t>
            </a:r>
          </a:p>
          <a:p>
            <a:r>
              <a:rPr lang="tr-TR" dirty="0"/>
              <a:t>Köksal Akyol, A (2019). Erken Çocukluk Döneminde Gelişim II. Anı Yayıncılık</a:t>
            </a:r>
          </a:p>
        </p:txBody>
      </p:sp>
    </p:spTree>
    <p:extLst>
      <p:ext uri="{BB962C8B-B14F-4D97-AF65-F5344CB8AC3E}">
        <p14:creationId xmlns:p14="http://schemas.microsoft.com/office/powerpoint/2010/main" val="2342288590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Yeşi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Duma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353</TotalTime>
  <Words>306</Words>
  <Application>Microsoft Office PowerPoint</Application>
  <PresentationFormat>Geniş ekran</PresentationFormat>
  <Paragraphs>22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Duman</vt:lpstr>
      <vt:lpstr> ÇOCUK GELİŞİMİNDE KURAMLARI</vt:lpstr>
      <vt:lpstr>Bruner ve Bilişsel Gelişim Kuramı</vt:lpstr>
      <vt:lpstr>Eylemsel Dönem (0-3 yaş) </vt:lpstr>
      <vt:lpstr>Eylemsel Dönem (0-3 yaş) </vt:lpstr>
      <vt:lpstr>İmgesel Dönem (3-6 yaş) </vt:lpstr>
      <vt:lpstr>Sembolik Dönem (7 yaş ve sonrası)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GELİŞİM KURAMLARI GİRİŞ</dc:title>
  <dc:creator>asus</dc:creator>
  <cp:lastModifiedBy>Emin Demir</cp:lastModifiedBy>
  <cp:revision>37</cp:revision>
  <dcterms:created xsi:type="dcterms:W3CDTF">2017-09-25T14:34:57Z</dcterms:created>
  <dcterms:modified xsi:type="dcterms:W3CDTF">2020-05-04T21:19:55Z</dcterms:modified>
</cp:coreProperties>
</file>