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67" r:id="rId4"/>
    <p:sldId id="266" r:id="rId5"/>
    <p:sldId id="257" r:id="rId6"/>
    <p:sldId id="258" r:id="rId7"/>
    <p:sldId id="260" r:id="rId8"/>
    <p:sldId id="261" r:id="rId9"/>
    <p:sldId id="259" r:id="rId10"/>
    <p:sldId id="262" r:id="rId11"/>
    <p:sldId id="263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3397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022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342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095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896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9175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3183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348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897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4530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165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16.10.2018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1646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16.10.2018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0795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16.10.2018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5213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2900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5233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16.10.2018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7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Konuşma dilinin gelişimi </a:t>
            </a:r>
            <a:br>
              <a:rPr lang="tr-TR" b="1" dirty="0" smtClean="0"/>
            </a:br>
            <a:r>
              <a:rPr lang="tr-TR" b="1" dirty="0" smtClean="0"/>
              <a:t>(</a:t>
            </a:r>
            <a:r>
              <a:rPr lang="tr-TR" b="1" dirty="0" err="1" smtClean="0"/>
              <a:t>Bleile</a:t>
            </a:r>
            <a:r>
              <a:rPr lang="tr-TR" b="1" dirty="0" smtClean="0"/>
              <a:t>, 2004)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339752" y="4719528"/>
            <a:ext cx="6400800" cy="1270992"/>
          </a:xfrm>
        </p:spPr>
        <p:txBody>
          <a:bodyPr/>
          <a:lstStyle/>
          <a:p>
            <a:endParaRPr lang="tr-TR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45201" y="188640"/>
            <a:ext cx="6589199" cy="1280890"/>
          </a:xfrm>
        </p:spPr>
        <p:txBody>
          <a:bodyPr>
            <a:normAutofit fontScale="90000"/>
          </a:bodyPr>
          <a:lstStyle/>
          <a:p>
            <a:pPr lvl="0"/>
            <a:r>
              <a:rPr lang="tr-TR" b="1" dirty="0" smtClean="0"/>
              <a:t>3. Evre kural öğrenme- söz düzeyi sistematik gelişim evresi (2 yaş-5 yaş)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2420888"/>
            <a:ext cx="6591985" cy="3777622"/>
          </a:xfrm>
        </p:spPr>
        <p:txBody>
          <a:bodyPr/>
          <a:lstStyle/>
          <a:p>
            <a:r>
              <a:rPr lang="tr-TR" dirty="0" smtClean="0"/>
              <a:t>Sözcük dağarcığı oldukça genişler</a:t>
            </a:r>
          </a:p>
          <a:p>
            <a:r>
              <a:rPr lang="tr-TR" dirty="0" smtClean="0"/>
              <a:t>Yetişkin dili ile ilişkilendirilebilen oldukça kurallı yapılar kullanılmaya başlar.</a:t>
            </a:r>
          </a:p>
          <a:p>
            <a:r>
              <a:rPr lang="tr-TR" dirty="0" smtClean="0"/>
              <a:t>Anlaşılabilirlik artar. 2 yaşta %26-%50- 3 yaşta %71- %80, 4 yaşta %100</a:t>
            </a:r>
          </a:p>
          <a:p>
            <a:r>
              <a:rPr lang="tr-TR" dirty="0" smtClean="0"/>
              <a:t>Ana dilin ünsüz sistemi kazanılır.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tr-TR" b="1" dirty="0" smtClean="0"/>
              <a:t>4. Sesbilgisel </a:t>
            </a:r>
            <a:r>
              <a:rPr lang="tr-TR" b="1" dirty="0" err="1" smtClean="0"/>
              <a:t>farkındalık</a:t>
            </a:r>
            <a:r>
              <a:rPr lang="tr-TR" b="1" dirty="0" smtClean="0"/>
              <a:t> ve okur-yazarlık evresi (5 yaş-ergenlik)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Geç edinilen birimler (ünlü ünsüz öbekler, karışık morfemler, okuma aracılığı ile elde edilen hecelerin vurgu </a:t>
            </a:r>
            <a:r>
              <a:rPr lang="tr-TR" dirty="0" smtClean="0"/>
              <a:t>örüntüleri)</a:t>
            </a:r>
            <a:endParaRPr lang="tr-TR" dirty="0" smtClean="0"/>
          </a:p>
          <a:p>
            <a:r>
              <a:rPr lang="tr-TR" dirty="0" smtClean="0"/>
              <a:t>“r” sesi</a:t>
            </a:r>
          </a:p>
          <a:p>
            <a:r>
              <a:rPr lang="tr-TR" dirty="0" smtClean="0"/>
              <a:t>Vurgu, heceler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35696" y="0"/>
            <a:ext cx="6589199" cy="1280890"/>
          </a:xfrm>
        </p:spPr>
        <p:txBody>
          <a:bodyPr/>
          <a:lstStyle/>
          <a:p>
            <a:r>
              <a:rPr lang="tr-TR" dirty="0" smtClean="0"/>
              <a:t>Karacan, 2000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692696"/>
            <a:ext cx="7632848" cy="604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218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536" y="332656"/>
            <a:ext cx="8280920" cy="662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381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9672" y="624110"/>
            <a:ext cx="6336704" cy="6233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523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5696" y="1340769"/>
            <a:ext cx="6048672" cy="5517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661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Geçen haftaların özeti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Dilin Bileşenleri nelerdir?</a:t>
            </a:r>
          </a:p>
          <a:p>
            <a:r>
              <a:rPr lang="tr-TR" dirty="0" smtClean="0"/>
              <a:t>Dil ediniminde etkili olan faktörler nelerdir?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Dilin bileşenleri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r>
              <a:rPr lang="tr-TR" dirty="0" err="1" smtClean="0"/>
              <a:t>Bloom</a:t>
            </a:r>
            <a:r>
              <a:rPr lang="tr-TR" dirty="0" smtClean="0"/>
              <a:t> ve Lahey dili biçim, içerik ve kullanım şeklinde 3 temel bileşene ayırmışlardır.</a:t>
            </a:r>
          </a:p>
          <a:p>
            <a:pPr lvl="1"/>
            <a:r>
              <a:rPr lang="tr-TR" dirty="0" smtClean="0"/>
              <a:t>Biçim </a:t>
            </a:r>
          </a:p>
          <a:p>
            <a:pPr lvl="2"/>
            <a:r>
              <a:rPr lang="tr-TR" dirty="0" smtClean="0"/>
              <a:t>Sesbilgisi</a:t>
            </a:r>
          </a:p>
          <a:p>
            <a:pPr lvl="2"/>
            <a:r>
              <a:rPr lang="tr-TR" dirty="0" smtClean="0"/>
              <a:t>Biçimbilgisi</a:t>
            </a:r>
          </a:p>
          <a:p>
            <a:pPr lvl="2"/>
            <a:r>
              <a:rPr lang="tr-TR" dirty="0" smtClean="0"/>
              <a:t>Söz Dizimi</a:t>
            </a:r>
          </a:p>
          <a:p>
            <a:pPr lvl="1"/>
            <a:r>
              <a:rPr lang="tr-TR" dirty="0" smtClean="0"/>
              <a:t>İçerik</a:t>
            </a:r>
          </a:p>
          <a:p>
            <a:pPr lvl="1"/>
            <a:r>
              <a:rPr lang="tr-TR" dirty="0" smtClean="0"/>
              <a:t>Kullanım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87624" y="0"/>
            <a:ext cx="6589199" cy="1280890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Dil edinimini etkileyen faktörler</a:t>
            </a:r>
            <a:endParaRPr lang="tr-TR" sz="2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24985" y="332656"/>
            <a:ext cx="8229600" cy="5069160"/>
          </a:xfrm>
        </p:spPr>
        <p:txBody>
          <a:bodyPr>
            <a:noAutofit/>
          </a:bodyPr>
          <a:lstStyle/>
          <a:p>
            <a:pPr lvl="0"/>
            <a:r>
              <a:rPr lang="tr-TR" sz="1400" b="1" dirty="0" smtClean="0"/>
              <a:t>Dil kazanımının çok faktörlü yapısı.</a:t>
            </a:r>
            <a:endParaRPr lang="tr-TR" sz="1400" dirty="0" smtClean="0"/>
          </a:p>
          <a:p>
            <a:pPr lvl="0"/>
            <a:r>
              <a:rPr lang="tr-TR" sz="1400" b="1" u="sng" dirty="0" smtClean="0"/>
              <a:t>Sosya</a:t>
            </a:r>
            <a:r>
              <a:rPr lang="tr-TR" sz="1400" dirty="0" smtClean="0"/>
              <a:t>l </a:t>
            </a:r>
          </a:p>
          <a:p>
            <a:pPr lvl="1"/>
            <a:r>
              <a:rPr lang="tr-TR" sz="1400" dirty="0" smtClean="0"/>
              <a:t>Çevresel uyarım, deneyim model olma, pekiştirme</a:t>
            </a:r>
          </a:p>
          <a:p>
            <a:pPr lvl="1"/>
            <a:r>
              <a:rPr lang="tr-TR" sz="1400" dirty="0" smtClean="0"/>
              <a:t>Sözel çevre dil öğrenimini etkiler</a:t>
            </a:r>
          </a:p>
          <a:p>
            <a:pPr lvl="1"/>
            <a:r>
              <a:rPr lang="tr-TR" sz="1400" dirty="0" smtClean="0"/>
              <a:t>İletişim amacını belirleme</a:t>
            </a:r>
          </a:p>
          <a:p>
            <a:pPr lvl="1"/>
            <a:r>
              <a:rPr lang="tr-TR" sz="1400" dirty="0" smtClean="0"/>
              <a:t>Sıklık öğrenme hızını etkiler</a:t>
            </a:r>
          </a:p>
          <a:p>
            <a:pPr lvl="0"/>
            <a:r>
              <a:rPr lang="tr-TR" sz="1400" b="1" u="sng" dirty="0" smtClean="0"/>
              <a:t>Motor</a:t>
            </a:r>
          </a:p>
          <a:p>
            <a:pPr lvl="1"/>
            <a:r>
              <a:rPr lang="tr-TR" sz="1400" dirty="0" smtClean="0"/>
              <a:t>Konuşma ile ilgili organların ve solunum sistemlerinin koordineli hareketleri</a:t>
            </a:r>
          </a:p>
          <a:p>
            <a:pPr lvl="0"/>
            <a:r>
              <a:rPr lang="tr-TR" sz="1400" b="1" u="sng" dirty="0" smtClean="0"/>
              <a:t>Algısal</a:t>
            </a:r>
          </a:p>
          <a:p>
            <a:pPr lvl="1"/>
            <a:r>
              <a:rPr lang="tr-TR" sz="1400" dirty="0" smtClean="0"/>
              <a:t>İşitsel algı</a:t>
            </a:r>
          </a:p>
          <a:p>
            <a:pPr lvl="1"/>
            <a:r>
              <a:rPr lang="tr-TR" sz="1400" dirty="0" smtClean="0"/>
              <a:t>Dilsel biçimlerin algılanabilirliği</a:t>
            </a:r>
          </a:p>
          <a:p>
            <a:pPr lvl="0"/>
            <a:r>
              <a:rPr lang="tr-TR" sz="1400" b="1" u="sng" dirty="0" smtClean="0"/>
              <a:t>Bilişsel</a:t>
            </a:r>
          </a:p>
          <a:p>
            <a:pPr lvl="1"/>
            <a:r>
              <a:rPr lang="tr-TR" sz="1400" dirty="0" smtClean="0"/>
              <a:t>Araç kullanımı</a:t>
            </a:r>
          </a:p>
          <a:p>
            <a:pPr lvl="1"/>
            <a:r>
              <a:rPr lang="tr-TR" sz="1400" dirty="0" smtClean="0"/>
              <a:t>Sembollerin kullanımı</a:t>
            </a:r>
          </a:p>
          <a:p>
            <a:pPr lvl="1"/>
            <a:r>
              <a:rPr lang="tr-TR" sz="1400" dirty="0" smtClean="0"/>
              <a:t>Dikkati odaklama ve devam ettirme</a:t>
            </a:r>
          </a:p>
          <a:p>
            <a:pPr lvl="0"/>
            <a:r>
              <a:rPr lang="tr-TR" sz="1400" b="1" u="sng" dirty="0" smtClean="0"/>
              <a:t>Kavramsal</a:t>
            </a:r>
          </a:p>
          <a:p>
            <a:pPr lvl="1"/>
            <a:r>
              <a:rPr lang="tr-TR" sz="1400" dirty="0" smtClean="0"/>
              <a:t>Dil becerileri dünyaya ilişkin bilgiden etkilenir.</a:t>
            </a:r>
          </a:p>
          <a:p>
            <a:pPr lvl="1"/>
            <a:r>
              <a:rPr lang="tr-TR" sz="1400" dirty="0" smtClean="0"/>
              <a:t>Var olan sözcük dağarcığı yeni öğrenmeyi etkiler</a:t>
            </a:r>
          </a:p>
          <a:p>
            <a:pPr lvl="1"/>
            <a:r>
              <a:rPr lang="tr-TR" sz="1400" dirty="0" smtClean="0"/>
              <a:t>Nesneler ve olaylar arasındaki benzerlikleri tanıma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Konuşma dilinin gelişimi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Bleile</a:t>
            </a:r>
            <a:r>
              <a:rPr lang="tr-TR" dirty="0" smtClean="0"/>
              <a:t> (2004) konuşma dili gelişimini 4 evrede tanımlamıştır.</a:t>
            </a:r>
          </a:p>
          <a:p>
            <a:pPr marL="514350" lvl="0" indent="-514350">
              <a:buFont typeface="+mj-lt"/>
              <a:buAutoNum type="arabicPeriod"/>
            </a:pPr>
            <a:r>
              <a:rPr lang="tr-TR" b="1" dirty="0" smtClean="0"/>
              <a:t>Evre söz öncesi iletişim evresi (doğum-1 yaş)</a:t>
            </a:r>
            <a:endParaRPr lang="tr-TR" dirty="0" smtClean="0"/>
          </a:p>
          <a:p>
            <a:pPr marL="514350" lvl="0" indent="-514350">
              <a:buFont typeface="+mj-lt"/>
              <a:buAutoNum type="arabicPeriod"/>
            </a:pPr>
            <a:r>
              <a:rPr lang="tr-TR" b="1" dirty="0" smtClean="0"/>
              <a:t>Evre sözcük öğrenme (1 yaş-2 yaş)</a:t>
            </a:r>
            <a:endParaRPr lang="tr-TR" dirty="0" smtClean="0"/>
          </a:p>
          <a:p>
            <a:pPr marL="514350" lvl="0" indent="-514350">
              <a:buFont typeface="+mj-lt"/>
              <a:buAutoNum type="arabicPeriod"/>
            </a:pPr>
            <a:r>
              <a:rPr lang="tr-TR" b="1" dirty="0" smtClean="0"/>
              <a:t>Evre kural öğrenme- söz düzeyi sistematik gelişim evresi (2 yaş-5 yaş) </a:t>
            </a:r>
            <a:endParaRPr lang="tr-TR" dirty="0" smtClean="0"/>
          </a:p>
          <a:p>
            <a:pPr marL="514350" lvl="0" indent="-514350">
              <a:buFont typeface="+mj-lt"/>
              <a:buAutoNum type="arabicPeriod"/>
            </a:pPr>
            <a:r>
              <a:rPr lang="tr-TR" b="1" dirty="0" smtClean="0"/>
              <a:t>Sesbilgisel </a:t>
            </a:r>
            <a:r>
              <a:rPr lang="tr-TR" b="1" dirty="0" err="1" smtClean="0"/>
              <a:t>farkındalık</a:t>
            </a:r>
            <a:r>
              <a:rPr lang="tr-TR" b="1" dirty="0" smtClean="0"/>
              <a:t> ve okur-yazarlık evresi (5 yaş-ergenlik) 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b="1" dirty="0" smtClean="0"/>
              <a:t>1. Evre söz öncesi iletişim evresi (doğum-1 yaş)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tr-TR" b="1" dirty="0" smtClean="0"/>
              <a:t>A) Sesleme (</a:t>
            </a:r>
            <a:r>
              <a:rPr lang="tr-TR" b="1" dirty="0" err="1" smtClean="0"/>
              <a:t>fonasyon</a:t>
            </a:r>
            <a:r>
              <a:rPr lang="tr-TR" b="1" dirty="0" smtClean="0"/>
              <a:t>) evresi (0-1 ay)</a:t>
            </a:r>
            <a:endParaRPr lang="tr-TR" dirty="0" smtClean="0"/>
          </a:p>
          <a:p>
            <a:r>
              <a:rPr lang="tr-TR" dirty="0" smtClean="0"/>
              <a:t>Refleks sesler</a:t>
            </a:r>
          </a:p>
          <a:p>
            <a:r>
              <a:rPr lang="tr-TR" dirty="0" smtClean="0"/>
              <a:t>Ağlama, hapşırma, öksürme, mızıldanma</a:t>
            </a:r>
          </a:p>
          <a:p>
            <a:pPr lvl="0">
              <a:buNone/>
            </a:pPr>
            <a:r>
              <a:rPr lang="tr-TR" b="1" dirty="0" smtClean="0"/>
              <a:t>B) </a:t>
            </a:r>
            <a:r>
              <a:rPr lang="tr-TR" b="1" dirty="0" err="1" smtClean="0"/>
              <a:t>Gığıldama</a:t>
            </a:r>
            <a:r>
              <a:rPr lang="tr-TR" b="1" dirty="0" smtClean="0"/>
              <a:t> evresi (</a:t>
            </a:r>
            <a:r>
              <a:rPr lang="tr-TR" b="1" dirty="0" err="1" smtClean="0"/>
              <a:t>goo</a:t>
            </a:r>
            <a:r>
              <a:rPr lang="tr-TR" b="1" dirty="0" smtClean="0"/>
              <a:t>-</a:t>
            </a:r>
            <a:r>
              <a:rPr lang="tr-TR" b="1" dirty="0" err="1" smtClean="0"/>
              <a:t>cooing</a:t>
            </a:r>
            <a:r>
              <a:rPr lang="tr-TR" b="1" dirty="0" smtClean="0"/>
              <a:t>) (2 ay-3 ay)</a:t>
            </a:r>
            <a:endParaRPr lang="tr-TR" dirty="0" smtClean="0"/>
          </a:p>
          <a:p>
            <a:r>
              <a:rPr lang="tr-TR" dirty="0" smtClean="0"/>
              <a:t>Rahatlık, mutluluk ifade eden sesler. Ağlama sıklığı azalır, gülücükler artar.</a:t>
            </a:r>
          </a:p>
          <a:p>
            <a:r>
              <a:rPr lang="tr-TR" dirty="0" smtClean="0"/>
              <a:t>Agu benzeri seslerden kaynaklı olarak Agulama evresi de denir.</a:t>
            </a:r>
          </a:p>
          <a:p>
            <a:pPr lvl="0">
              <a:buNone/>
            </a:pPr>
            <a:r>
              <a:rPr lang="tr-TR" b="1" dirty="0" smtClean="0"/>
              <a:t>C) Genişletme evresi (4-6 ay )</a:t>
            </a:r>
            <a:endParaRPr lang="tr-TR" dirty="0" smtClean="0"/>
          </a:p>
          <a:p>
            <a:r>
              <a:rPr lang="tr-TR" dirty="0" smtClean="0"/>
              <a:t>Ses oyunları görülür. Evre sonuna doğru </a:t>
            </a:r>
            <a:r>
              <a:rPr lang="tr-TR" dirty="0" err="1" smtClean="0"/>
              <a:t>ma</a:t>
            </a:r>
            <a:r>
              <a:rPr lang="tr-TR" dirty="0" smtClean="0"/>
              <a:t>, da sesleri mırıldanmaya başlar ancak yetişkin kadar anlamlı zamanlama ile değil.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63688" y="286099"/>
            <a:ext cx="6589199" cy="1280890"/>
          </a:xfrm>
        </p:spPr>
        <p:txBody>
          <a:bodyPr>
            <a:normAutofit/>
          </a:bodyPr>
          <a:lstStyle/>
          <a:p>
            <a:pPr lvl="0"/>
            <a:r>
              <a:rPr lang="tr-TR" b="1" dirty="0" smtClean="0"/>
              <a:t>1. Evre söz öncesi iletişim evresi (doğum-1 yaş)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tr-TR" b="1" dirty="0" smtClean="0"/>
              <a:t>D) Düzenli, mırıldama (benzer hece tekrarı ) evresi (7-9 ay) (</a:t>
            </a:r>
            <a:r>
              <a:rPr lang="tr-TR" b="1" dirty="0" err="1" smtClean="0"/>
              <a:t>babbling</a:t>
            </a:r>
            <a:r>
              <a:rPr lang="tr-TR" b="1" dirty="0" smtClean="0"/>
              <a:t>)</a:t>
            </a:r>
            <a:endParaRPr lang="tr-TR" dirty="0" smtClean="0"/>
          </a:p>
          <a:p>
            <a:r>
              <a:rPr lang="tr-TR" dirty="0" err="1" smtClean="0"/>
              <a:t>Babıldama</a:t>
            </a:r>
            <a:r>
              <a:rPr lang="tr-TR" dirty="0" smtClean="0"/>
              <a:t> olarak da bilinir.</a:t>
            </a:r>
          </a:p>
          <a:p>
            <a:r>
              <a:rPr lang="tr-TR" dirty="0" err="1" smtClean="0"/>
              <a:t>Ananana-nananan-babababa</a:t>
            </a:r>
            <a:r>
              <a:rPr lang="tr-TR" dirty="0" smtClean="0"/>
              <a:t>- dadada gibi üretimlerin </a:t>
            </a:r>
            <a:r>
              <a:rPr lang="tr-TR" dirty="0" smtClean="0"/>
              <a:t>evrensel </a:t>
            </a:r>
            <a:r>
              <a:rPr lang="tr-TR" dirty="0" smtClean="0"/>
              <a:t>özellikler taşıdığı pek çok araştırmacı tarafından kabul edilmektedir. </a:t>
            </a:r>
          </a:p>
          <a:p>
            <a:r>
              <a:rPr lang="tr-TR" dirty="0" smtClean="0"/>
              <a:t>Yetişkin benzeri zamanlama</a:t>
            </a:r>
          </a:p>
          <a:p>
            <a:r>
              <a:rPr lang="tr-TR" dirty="0" smtClean="0"/>
              <a:t>Aileler çocukları gerçek sözcük söylüyor sanmaktadır.</a:t>
            </a:r>
          </a:p>
          <a:p>
            <a:r>
              <a:rPr lang="tr-TR" dirty="0" smtClean="0"/>
              <a:t>Ancak gerçek ilk sözcükler değildir.</a:t>
            </a:r>
          </a:p>
          <a:p>
            <a:r>
              <a:rPr lang="tr-TR" dirty="0" smtClean="0"/>
              <a:t>Bu evrede çocuğun hem kendi sesini hem de çevreden sesleri duyması çok önemli </a:t>
            </a:r>
          </a:p>
          <a:p>
            <a:r>
              <a:rPr lang="tr-TR" dirty="0" smtClean="0"/>
              <a:t>Art-damaksıl sesler azalıyor, dudak sesleri ve diş-</a:t>
            </a:r>
            <a:r>
              <a:rPr lang="tr-TR" dirty="0" err="1" smtClean="0"/>
              <a:t>yuvasıl</a:t>
            </a:r>
            <a:r>
              <a:rPr lang="tr-TR" dirty="0" smtClean="0"/>
              <a:t> sesler (d) kullanıma başlıyor.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35696" y="188640"/>
            <a:ext cx="6589199" cy="1280890"/>
          </a:xfrm>
        </p:spPr>
        <p:txBody>
          <a:bodyPr>
            <a:normAutofit/>
          </a:bodyPr>
          <a:lstStyle/>
          <a:p>
            <a:pPr lvl="0"/>
            <a:r>
              <a:rPr lang="tr-TR" b="1" dirty="0" smtClean="0"/>
              <a:t>1. Evre söz öncesi iletişim evresi (doğum-1 yaş)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tr-TR" b="1" dirty="0" smtClean="0"/>
              <a:t>E) Çeşitlendirilmiş mırıldanma (10 ay-1 yaş)</a:t>
            </a:r>
            <a:endParaRPr lang="tr-TR" dirty="0" smtClean="0"/>
          </a:p>
          <a:p>
            <a:r>
              <a:rPr lang="tr-TR" dirty="0" smtClean="0"/>
              <a:t>Jargon kullanımı (</a:t>
            </a:r>
            <a:r>
              <a:rPr lang="tr-TR" dirty="0" err="1" smtClean="0"/>
              <a:t>entonasyonlu</a:t>
            </a:r>
            <a:r>
              <a:rPr lang="tr-TR" dirty="0" smtClean="0"/>
              <a:t>, sohbeti andıran konuşma biçimi)</a:t>
            </a:r>
          </a:p>
          <a:p>
            <a:r>
              <a:rPr lang="tr-TR" dirty="0" smtClean="0"/>
              <a:t>İkizlerle yapılan çalışmalarda bu evrede ikizlerin birbirlerine mesaj gönderdiği, kendilerine özgü iletişim dili geliştirebildikleri varsayılmaktadır.</a:t>
            </a:r>
          </a:p>
          <a:p>
            <a:r>
              <a:rPr lang="tr-TR" dirty="0" smtClean="0"/>
              <a:t>Bu evrede bebeklere olumlu geri dönüt, mırıldanma çeşitliliğini arttırmaktadır.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b="1" dirty="0" smtClean="0"/>
              <a:t>2. Evre sözcük öğrenme (1 yaş-2 yaş)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5" y="2133600"/>
            <a:ext cx="7706816" cy="4607768"/>
          </a:xfrm>
        </p:spPr>
        <p:txBody>
          <a:bodyPr>
            <a:normAutofit fontScale="55000" lnSpcReduction="20000"/>
          </a:bodyPr>
          <a:lstStyle/>
          <a:p>
            <a:r>
              <a:rPr lang="tr-TR" sz="2900" dirty="0" smtClean="0"/>
              <a:t>Dil kullanımının başlangıcı kabul edilir.</a:t>
            </a:r>
          </a:p>
          <a:p>
            <a:r>
              <a:rPr lang="tr-TR" sz="2900" dirty="0" smtClean="0"/>
              <a:t>Bu evrenin ilk  18 ayında çocuklar 50 kelimeye ulaşırlar.</a:t>
            </a:r>
          </a:p>
          <a:p>
            <a:pPr lvl="0">
              <a:buNone/>
            </a:pPr>
            <a:r>
              <a:rPr lang="tr-TR" sz="2900" b="1" dirty="0" smtClean="0"/>
              <a:t>A) İlk sözcükler (12-15 ay)</a:t>
            </a:r>
            <a:endParaRPr lang="tr-TR" sz="2900" dirty="0" smtClean="0"/>
          </a:p>
          <a:p>
            <a:r>
              <a:rPr lang="tr-TR" sz="2900" dirty="0" smtClean="0"/>
              <a:t>İletişim amaçlı kullanılan ilk sözcükler</a:t>
            </a:r>
          </a:p>
          <a:p>
            <a:r>
              <a:rPr lang="tr-TR" sz="2900" dirty="0" smtClean="0"/>
              <a:t>b-d seslerinin karıştırılması</a:t>
            </a:r>
          </a:p>
          <a:p>
            <a:pPr lvl="0">
              <a:buNone/>
            </a:pPr>
            <a:r>
              <a:rPr lang="tr-TR" sz="2900" b="1" dirty="0" smtClean="0"/>
              <a:t>B) Sözcük öğrenme (15-18 ay)</a:t>
            </a:r>
            <a:endParaRPr lang="tr-TR" sz="2900" dirty="0" smtClean="0"/>
          </a:p>
          <a:p>
            <a:r>
              <a:rPr lang="tr-TR" sz="2900" dirty="0" smtClean="0"/>
              <a:t>Bu evrede dikkati çeken en önemli özellik çocukların rahat çıkartabildikleri sesleri kullanarak nesnelere farklı isimler vermeleridir.</a:t>
            </a:r>
          </a:p>
          <a:p>
            <a:r>
              <a:rPr lang="tr-TR" sz="2900" dirty="0" smtClean="0"/>
              <a:t>Bu dönemde karşılaşılan ilk gerçek sözcük genellikle konuşan çocuğun ifadesinin dinleyen yetişkinin yorumuyla şekillenmesidir.</a:t>
            </a:r>
          </a:p>
          <a:p>
            <a:r>
              <a:rPr lang="tr-TR" sz="2900" dirty="0" smtClean="0"/>
              <a:t>Aileler tarafından kabul edilen ilk sözcük araştırmacılar tarafından anlamlı kabul edilmeyebilir. </a:t>
            </a:r>
          </a:p>
          <a:p>
            <a:pPr lvl="0">
              <a:buNone/>
            </a:pPr>
            <a:r>
              <a:rPr lang="tr-TR" sz="2900" b="1" dirty="0" smtClean="0"/>
              <a:t>C) Sözcük çeşitlendirme(18-24 ay)</a:t>
            </a:r>
            <a:endParaRPr lang="tr-TR" sz="2900" dirty="0" smtClean="0"/>
          </a:p>
          <a:p>
            <a:r>
              <a:rPr lang="tr-TR" sz="2900" dirty="0" smtClean="0"/>
              <a:t>Bu dönemde çocuklar ifadelerini çeşitlendirerek yetişkin dilini yakalama çabası içersine girerler.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99</TotalTime>
  <Words>626</Words>
  <Application>Microsoft Office PowerPoint</Application>
  <PresentationFormat>Ekran Gösterisi (4:3)</PresentationFormat>
  <Paragraphs>83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Duman</vt:lpstr>
      <vt:lpstr>Konuşma dilinin gelişimi  (Bleile, 2004)</vt:lpstr>
      <vt:lpstr>Geçen haftaların özeti</vt:lpstr>
      <vt:lpstr>Dilin bileşenleri</vt:lpstr>
      <vt:lpstr>Dil edinimini etkileyen faktörler</vt:lpstr>
      <vt:lpstr>Konuşma dilinin gelişimi </vt:lpstr>
      <vt:lpstr>1. Evre söz öncesi iletişim evresi (doğum-1 yaş)</vt:lpstr>
      <vt:lpstr>1. Evre söz öncesi iletişim evresi (doğum-1 yaş)</vt:lpstr>
      <vt:lpstr>1. Evre söz öncesi iletişim evresi (doğum-1 yaş)</vt:lpstr>
      <vt:lpstr>2. Evre sözcük öğrenme (1 yaş-2 yaş)</vt:lpstr>
      <vt:lpstr>3. Evre kural öğrenme- söz düzeyi sistematik gelişim evresi (2 yaş-5 yaş) </vt:lpstr>
      <vt:lpstr>4. Sesbilgisel farkındalık ve okur-yazarlık evresi (5 yaş-ergenlik) </vt:lpstr>
      <vt:lpstr>Karacan, 2000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Konuşma dilinin gelişimi  (Bleile, 2004)</dc:title>
  <dc:creator>servi</dc:creator>
  <cp:lastModifiedBy>resat alatli</cp:lastModifiedBy>
  <cp:revision>8</cp:revision>
  <dcterms:created xsi:type="dcterms:W3CDTF">2012-02-19T23:17:08Z</dcterms:created>
  <dcterms:modified xsi:type="dcterms:W3CDTF">2018-10-16T11:31:16Z</dcterms:modified>
</cp:coreProperties>
</file>