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9" r:id="rId4"/>
    <p:sldId id="258" r:id="rId5"/>
    <p:sldId id="259" r:id="rId6"/>
    <p:sldId id="260" r:id="rId7"/>
    <p:sldId id="261" r:id="rId8"/>
    <p:sldId id="262" r:id="rId9"/>
    <p:sldId id="266" r:id="rId10"/>
    <p:sldId id="267" r:id="rId11"/>
    <p:sldId id="265" r:id="rId12"/>
    <p:sldId id="268" r:id="rId13"/>
    <p:sldId id="271" r:id="rId14"/>
    <p:sldId id="274" r:id="rId15"/>
    <p:sldId id="264" r:id="rId16"/>
    <p:sldId id="269" r:id="rId17"/>
    <p:sldId id="270" r:id="rId18"/>
    <p:sldId id="272" r:id="rId19"/>
    <p:sldId id="275" r:id="rId20"/>
    <p:sldId id="276" r:id="rId21"/>
    <p:sldId id="273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85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5C1CB-DF75-DA4C-BBB9-CF1D9E5D0C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Brıtısh fıctıon 1900-1950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3D7A51-82AB-CA4F-A5AE-DFEFBC1FDE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TR" dirty="0"/>
              <a:t>ıntroductıon</a:t>
            </a:r>
          </a:p>
        </p:txBody>
      </p:sp>
    </p:spTree>
    <p:extLst>
      <p:ext uri="{BB962C8B-B14F-4D97-AF65-F5344CB8AC3E}">
        <p14:creationId xmlns:p14="http://schemas.microsoft.com/office/powerpoint/2010/main" val="3762480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72317-775A-BC4A-B08A-1E8409B2A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cap="none" dirty="0">
                <a:solidFill>
                  <a:srgbClr val="C00000"/>
                </a:solidFill>
              </a:rPr>
              <a:t>George Eliot: The First Modern Novelist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66B3A-F37B-0C49-B19C-0201D7DB8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TR" sz="2400" dirty="0"/>
              <a:t>Reconciled in one voice:</a:t>
            </a:r>
          </a:p>
          <a:p>
            <a:pPr lvl="1"/>
            <a:r>
              <a:rPr lang="en-TR" sz="2400" dirty="0"/>
              <a:t>domestic and public</a:t>
            </a:r>
          </a:p>
          <a:p>
            <a:pPr lvl="1"/>
            <a:r>
              <a:rPr lang="en-TR" sz="2400" dirty="0"/>
              <a:t>the sentimental and intellectual</a:t>
            </a:r>
          </a:p>
          <a:p>
            <a:pPr lvl="1"/>
            <a:r>
              <a:rPr lang="en-TR" sz="2400" dirty="0"/>
              <a:t>the realist and romantic</a:t>
            </a:r>
          </a:p>
          <a:p>
            <a:r>
              <a:rPr lang="en-TR" sz="2400" dirty="0"/>
              <a:t>interested in truth to life</a:t>
            </a:r>
          </a:p>
          <a:p>
            <a:r>
              <a:rPr lang="en-TR" sz="2400" dirty="0"/>
              <a:t>broke free of conventions</a:t>
            </a:r>
          </a:p>
        </p:txBody>
      </p:sp>
    </p:spTree>
    <p:extLst>
      <p:ext uri="{BB962C8B-B14F-4D97-AF65-F5344CB8AC3E}">
        <p14:creationId xmlns:p14="http://schemas.microsoft.com/office/powerpoint/2010/main" val="1609686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64AF6-73B2-0B4E-B1F7-B796F44FE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cap="none" dirty="0">
                <a:solidFill>
                  <a:srgbClr val="C00000"/>
                </a:solidFill>
              </a:rPr>
              <a:t>Novel in the Later Years of  the 19th Century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C805C-64C1-5A47-9368-6E48870D8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TR" sz="2400" dirty="0"/>
              <a:t>a central means of exploring</a:t>
            </a:r>
          </a:p>
          <a:p>
            <a:pPr lvl="1"/>
            <a:r>
              <a:rPr lang="en-TR" sz="2400" dirty="0"/>
              <a:t>the state of the nation</a:t>
            </a:r>
          </a:p>
          <a:p>
            <a:pPr lvl="1"/>
            <a:r>
              <a:rPr lang="en-TR" sz="2400" dirty="0"/>
              <a:t>the feel of the culture</a:t>
            </a:r>
          </a:p>
          <a:p>
            <a:pPr lvl="1"/>
            <a:r>
              <a:rPr lang="en-TR" sz="2400" dirty="0"/>
              <a:t>the relationship between personal and historical life</a:t>
            </a:r>
          </a:p>
          <a:p>
            <a:r>
              <a:rPr lang="en-TR" sz="2600" dirty="0"/>
              <a:t>in a world of fading religious certainties, evolutionary theories, political transformation, rising scientific discovery, quickening technological growth</a:t>
            </a:r>
          </a:p>
          <a:p>
            <a:pPr marL="457200" lvl="1" indent="0">
              <a:buNone/>
            </a:pPr>
            <a:endParaRPr lang="en-TR" sz="2400" dirty="0"/>
          </a:p>
        </p:txBody>
      </p:sp>
    </p:spTree>
    <p:extLst>
      <p:ext uri="{BB962C8B-B14F-4D97-AF65-F5344CB8AC3E}">
        <p14:creationId xmlns:p14="http://schemas.microsoft.com/office/powerpoint/2010/main" val="4201231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F70C4-CEB5-AE40-B86F-49907A236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TR" dirty="0"/>
              <a:t>1880 – George Eliot’s death / end of the Victorian novel</a:t>
            </a:r>
          </a:p>
          <a:p>
            <a:pPr marL="0" indent="0">
              <a:buNone/>
            </a:pPr>
            <a:r>
              <a:rPr lang="en-TR" dirty="0"/>
              <a:t>1870s – a time of transition</a:t>
            </a:r>
          </a:p>
          <a:p>
            <a:pPr marL="0" indent="0">
              <a:buNone/>
            </a:pPr>
            <a:r>
              <a:rPr lang="en-TR" dirty="0"/>
              <a:t>1880s – the need for literary transformation, the need to break free of  Victorian 	conventions asserted</a:t>
            </a:r>
          </a:p>
          <a:p>
            <a:pPr marL="0" indent="0">
              <a:buNone/>
            </a:pPr>
            <a:r>
              <a:rPr lang="en-TR" dirty="0"/>
              <a:t>Victorian tradition =&gt; aesthetically and morally constraining</a:t>
            </a:r>
          </a:p>
          <a:p>
            <a:pPr marL="0" indent="0">
              <a:buNone/>
            </a:pPr>
            <a:r>
              <a:rPr lang="en-TR" dirty="0"/>
              <a:t>1890s – the Aesthetic renewal (</a:t>
            </a:r>
            <a:r>
              <a:rPr lang="en-TR" b="1" dirty="0">
                <a:solidFill>
                  <a:srgbClr val="C00000"/>
                </a:solidFill>
              </a:rPr>
              <a:t>Art for Art’s Sake</a:t>
            </a:r>
            <a:r>
              <a:rPr lang="en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80459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F81AE-4055-C144-BD64-22FDB43BC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 Aesthetıc renewal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B772E-1817-7448-A58D-B1631DE93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interior monologue devised and developed</a:t>
            </a:r>
          </a:p>
          <a:p>
            <a:r>
              <a:rPr lang="en-TR" dirty="0"/>
              <a:t>interior time</a:t>
            </a:r>
          </a:p>
          <a:p>
            <a:r>
              <a:rPr lang="en-TR" dirty="0"/>
              <a:t>stream of consciousness</a:t>
            </a:r>
          </a:p>
          <a:p>
            <a:r>
              <a:rPr lang="en-TR" dirty="0"/>
              <a:t>aesthetic subjectivity</a:t>
            </a:r>
          </a:p>
          <a:p>
            <a:r>
              <a:rPr lang="en-TR" dirty="0"/>
              <a:t>the shifting and impressionistic nature of reality</a:t>
            </a:r>
          </a:p>
          <a:p>
            <a:r>
              <a:rPr lang="en-TR" dirty="0"/>
              <a:t>the indirection of meaning</a:t>
            </a:r>
          </a:p>
        </p:txBody>
      </p:sp>
    </p:spTree>
    <p:extLst>
      <p:ext uri="{BB962C8B-B14F-4D97-AF65-F5344CB8AC3E}">
        <p14:creationId xmlns:p14="http://schemas.microsoft.com/office/powerpoint/2010/main" val="955509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66A4D-7521-5449-BD4F-ACA00E8D1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Gothıc romance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E79EE-2664-2A4F-8E8E-3A0C08CF3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099445" cy="3450613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TR" dirty="0"/>
              <a:t>Robert Louis Stevenson (</a:t>
            </a:r>
            <a:r>
              <a:rPr lang="en-TR" i="1" dirty="0"/>
              <a:t>Dr Jekyll and Mr Hyde</a:t>
            </a:r>
            <a:r>
              <a:rPr lang="en-TR" dirty="0"/>
              <a:t>) &amp; Oscar Wilde (</a:t>
            </a:r>
            <a:r>
              <a:rPr lang="en-TR" i="1" dirty="0"/>
              <a:t>The Picture of Dorian Gray</a:t>
            </a:r>
            <a:r>
              <a:rPr lang="en-TR" dirty="0"/>
              <a:t>) </a:t>
            </a:r>
          </a:p>
          <a:p>
            <a:r>
              <a:rPr lang="en-TR" dirty="0"/>
              <a:t>mirrored lives</a:t>
            </a:r>
          </a:p>
          <a:p>
            <a:r>
              <a:rPr lang="en-TR" dirty="0"/>
              <a:t>threatening doubles</a:t>
            </a:r>
          </a:p>
          <a:p>
            <a:r>
              <a:rPr lang="en-TR" dirty="0"/>
              <a:t>abuse of science</a:t>
            </a:r>
          </a:p>
          <a:p>
            <a:r>
              <a:rPr lang="en-TR" dirty="0"/>
              <a:t>the mind out of the world of reality</a:t>
            </a:r>
          </a:p>
          <a:p>
            <a:r>
              <a:rPr lang="en-TR" dirty="0"/>
              <a:t>otherness</a:t>
            </a:r>
          </a:p>
          <a:p>
            <a:r>
              <a:rPr lang="en-TR" dirty="0"/>
              <a:t>metamorphosis</a:t>
            </a:r>
          </a:p>
          <a:p>
            <a:pPr marL="0" indent="0">
              <a:buNone/>
            </a:pPr>
            <a:endParaRPr lang="en-T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9B0061-C927-F54E-ACFE-E56953D6F207}"/>
              </a:ext>
            </a:extLst>
          </p:cNvPr>
          <p:cNvSpPr txBox="1"/>
          <p:nvPr/>
        </p:nvSpPr>
        <p:spPr>
          <a:xfrm>
            <a:off x="5818796" y="2514318"/>
            <a:ext cx="5732228" cy="2808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TR" sz="2000" dirty="0"/>
              <a:t>homo duplex: the man split between a respectable public self and a hidden, violent, animal double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TR" sz="2000" dirty="0"/>
              <a:t>anxieties of the age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TR" sz="2000" dirty="0"/>
              <a:t>the animal in man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TR" sz="2000" dirty="0"/>
              <a:t>the unconscious self / the hidden id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TR" sz="2000" dirty="0"/>
              <a:t>civilization vs nature</a:t>
            </a:r>
          </a:p>
        </p:txBody>
      </p:sp>
    </p:spTree>
    <p:extLst>
      <p:ext uri="{BB962C8B-B14F-4D97-AF65-F5344CB8AC3E}">
        <p14:creationId xmlns:p14="http://schemas.microsoft.com/office/powerpoint/2010/main" val="1733886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4AD79-8F32-7F4E-903F-1D7A4DE41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 20th Century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76FAD-F865-5F47-8F89-472BE5887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a new “self-consciousness” in the art of fiction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r>
              <a:rPr lang="en-TR" dirty="0"/>
              <a:t>New consciousness =&gt; new expression =&gt; new forms of art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861868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50B96-A743-A047-A083-3E89B0B51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TR" b="1" dirty="0">
                <a:solidFill>
                  <a:srgbClr val="C00000"/>
                </a:solidFill>
              </a:rPr>
              <a:t>the experımental novel</a:t>
            </a:r>
            <a:br>
              <a:rPr lang="en-TR" b="1" dirty="0">
                <a:solidFill>
                  <a:srgbClr val="C00000"/>
                </a:solidFill>
              </a:rPr>
            </a:br>
            <a:r>
              <a:rPr lang="en-TR" sz="2200" cap="none" dirty="0"/>
              <a:t>Émile Zola &amp; Guy De Maupassant</a:t>
            </a:r>
            <a:br>
              <a:rPr lang="en-TR" dirty="0"/>
            </a:br>
            <a:endParaRPr lang="en-TR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55FF2-D31A-3845-A812-367C0A22D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the novel of independent consciousness</a:t>
            </a:r>
          </a:p>
          <a:p>
            <a:r>
              <a:rPr lang="en-TR" dirty="0"/>
              <a:t>genetic drives</a:t>
            </a:r>
          </a:p>
          <a:p>
            <a:r>
              <a:rPr lang="en-TR" dirty="0"/>
              <a:t>power of heredity</a:t>
            </a:r>
          </a:p>
          <a:p>
            <a:r>
              <a:rPr lang="en-TR" dirty="0"/>
              <a:t>economic determinism</a:t>
            </a:r>
          </a:p>
          <a:p>
            <a:r>
              <a:rPr lang="en-TR" dirty="0"/>
              <a:t>t</a:t>
            </a:r>
            <a:r>
              <a:rPr lang="en-US" dirty="0"/>
              <a:t>he</a:t>
            </a:r>
            <a:r>
              <a:rPr lang="en-TR" dirty="0"/>
              <a:t> force of sexual instinct</a:t>
            </a:r>
          </a:p>
          <a:p>
            <a:r>
              <a:rPr lang="en-TR" dirty="0"/>
              <a:t>the animal in man</a:t>
            </a:r>
          </a:p>
          <a:p>
            <a:r>
              <a:rPr lang="en-TR" dirty="0"/>
              <a:t>scientific rationality, rather than religious or moral wisdom</a:t>
            </a:r>
          </a:p>
        </p:txBody>
      </p:sp>
    </p:spTree>
    <p:extLst>
      <p:ext uri="{BB962C8B-B14F-4D97-AF65-F5344CB8AC3E}">
        <p14:creationId xmlns:p14="http://schemas.microsoft.com/office/powerpoint/2010/main" val="1912687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1026B-A353-C24D-99AF-4F41171C6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“new woman” Novels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A645F-8AA0-024B-B461-EECCA6A30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/>
          <a:lstStyle/>
          <a:p>
            <a:r>
              <a:rPr lang="en-TR" sz="2400" dirty="0"/>
              <a:t>challenged portrayals of passive female suffering </a:t>
            </a:r>
          </a:p>
          <a:p>
            <a:r>
              <a:rPr lang="en-TR" sz="2400" dirty="0"/>
              <a:t>radically different images of women’s needs and experience </a:t>
            </a:r>
          </a:p>
          <a:p>
            <a:r>
              <a:rPr lang="en-TR" sz="2400" dirty="0"/>
              <a:t>greater independence</a:t>
            </a:r>
          </a:p>
          <a:p>
            <a:r>
              <a:rPr lang="en-TR" sz="2400" dirty="0"/>
              <a:t>educational and work opportunities</a:t>
            </a:r>
          </a:p>
          <a:p>
            <a:r>
              <a:rPr lang="en-TR" sz="2400" dirty="0"/>
              <a:t>more control of her life and aspirations</a:t>
            </a:r>
          </a:p>
          <a:p>
            <a:pPr marL="0" indent="0">
              <a:buNone/>
            </a:pPr>
            <a:endParaRPr lang="en-TR" sz="2400" dirty="0"/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280035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84B9F-EB1A-C140-AAC3-F6DFB48F1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thomas hardy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A5561-7F5E-184D-9C6A-EA19D4D13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dirty="0"/>
              <a:t>modern tragedies</a:t>
            </a:r>
          </a:p>
          <a:p>
            <a:r>
              <a:rPr lang="en-TR" dirty="0"/>
              <a:t>isolated individuals</a:t>
            </a:r>
          </a:p>
          <a:p>
            <a:r>
              <a:rPr lang="en-TR" dirty="0"/>
              <a:t>ironic fatality</a:t>
            </a:r>
          </a:p>
          <a:p>
            <a:r>
              <a:rPr lang="en-TR" dirty="0"/>
              <a:t>trapped between nature and public morality</a:t>
            </a:r>
          </a:p>
          <a:p>
            <a:r>
              <a:rPr lang="en-TR" dirty="0"/>
              <a:t>tragic inner flaws</a:t>
            </a:r>
          </a:p>
          <a:p>
            <a:r>
              <a:rPr lang="en-TR" dirty="0"/>
              <a:t>chance and circumstance</a:t>
            </a:r>
          </a:p>
          <a:p>
            <a:r>
              <a:rPr lang="en-TR" dirty="0"/>
              <a:t>genetic inheritance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550943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57754-EEC5-AE45-BBB2-DAA8772BD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Influence of 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064A4-094B-3543-BA51-169233145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Cubism</a:t>
            </a:r>
          </a:p>
          <a:p>
            <a:r>
              <a:rPr lang="en-TR" dirty="0"/>
              <a:t>Expressionism</a:t>
            </a:r>
          </a:p>
          <a:p>
            <a:r>
              <a:rPr lang="en-TR" dirty="0"/>
              <a:t>Impressionism</a:t>
            </a:r>
          </a:p>
          <a:p>
            <a:r>
              <a:rPr lang="en-TR" dirty="0"/>
              <a:t>abstraction</a:t>
            </a:r>
          </a:p>
          <a:p>
            <a:r>
              <a:rPr lang="en-TR" dirty="0"/>
              <a:t>fragments</a:t>
            </a:r>
          </a:p>
          <a:p>
            <a:r>
              <a:rPr lang="en-TR" dirty="0"/>
              <a:t>angles</a:t>
            </a:r>
          </a:p>
          <a:p>
            <a:r>
              <a:rPr lang="en-TR" dirty="0"/>
              <a:t>indeterminacies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2FBAF7-C393-4A47-A4AC-AEE2FC3F70D7}"/>
              </a:ext>
            </a:extLst>
          </p:cNvPr>
          <p:cNvSpPr txBox="1"/>
          <p:nvPr/>
        </p:nvSpPr>
        <p:spPr>
          <a:xfrm>
            <a:off x="5156909" y="3244334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R" dirty="0"/>
              <a:t>=&gt;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B72256-3333-6B4D-AC4F-7BF95FFD443F}"/>
              </a:ext>
            </a:extLst>
          </p:cNvPr>
          <p:cNvSpPr txBox="1"/>
          <p:nvPr/>
        </p:nvSpPr>
        <p:spPr>
          <a:xfrm>
            <a:off x="7465481" y="3090446"/>
            <a:ext cx="1734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R" sz="2800" dirty="0"/>
              <a:t>Symbolism</a:t>
            </a:r>
          </a:p>
        </p:txBody>
      </p:sp>
    </p:spTree>
    <p:extLst>
      <p:ext uri="{BB962C8B-B14F-4D97-AF65-F5344CB8AC3E}">
        <p14:creationId xmlns:p14="http://schemas.microsoft.com/office/powerpoint/2010/main" val="64842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20096-A564-0640-9849-64D816B76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Readıng lıst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BBADB-3BB4-734C-B1BF-56B304C79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i="1" dirty="0"/>
              <a:t>Dubliners </a:t>
            </a:r>
            <a:r>
              <a:rPr lang="en-TR" dirty="0"/>
              <a:t>by </a:t>
            </a:r>
            <a:r>
              <a:rPr lang="en-TR" b="1" dirty="0"/>
              <a:t>James Joyce</a:t>
            </a:r>
          </a:p>
          <a:p>
            <a:r>
              <a:rPr lang="en-TR" dirty="0"/>
              <a:t>“Kew Gardens” &amp; “Mrs Dalloway in Bond Street” from </a:t>
            </a:r>
            <a:r>
              <a:rPr lang="en-TR" i="1" dirty="0"/>
              <a:t>the Complete Short Fiction </a:t>
            </a:r>
            <a:r>
              <a:rPr lang="en-TR" dirty="0"/>
              <a:t>of </a:t>
            </a:r>
            <a:r>
              <a:rPr lang="en-TR" b="1" dirty="0"/>
              <a:t>Virginia Woolf</a:t>
            </a:r>
          </a:p>
          <a:p>
            <a:r>
              <a:rPr lang="en-US" dirty="0"/>
              <a:t>“</a:t>
            </a:r>
            <a:r>
              <a:rPr lang="en-US" dirty="0" err="1"/>
              <a:t>Odour</a:t>
            </a:r>
            <a:r>
              <a:rPr lang="en-US" dirty="0"/>
              <a:t> of Chrysanthemums” by </a:t>
            </a:r>
            <a:r>
              <a:rPr lang="en-US" b="1" dirty="0"/>
              <a:t>D. H. Lawrence</a:t>
            </a:r>
            <a:r>
              <a:rPr lang="en-US" dirty="0"/>
              <a:t> </a:t>
            </a:r>
            <a:endParaRPr lang="en-TR" dirty="0"/>
          </a:p>
          <a:p>
            <a:r>
              <a:rPr lang="en-TR" b="1" dirty="0"/>
              <a:t> </a:t>
            </a:r>
            <a:r>
              <a:rPr lang="en-TR" i="1" dirty="0"/>
              <a:t>A Passage to India </a:t>
            </a:r>
            <a:r>
              <a:rPr lang="en-TR" dirty="0"/>
              <a:t>by </a:t>
            </a:r>
            <a:r>
              <a:rPr lang="en-TR" b="1" dirty="0"/>
              <a:t>E. M. Forster</a:t>
            </a:r>
          </a:p>
          <a:p>
            <a:r>
              <a:rPr lang="en-US" dirty="0"/>
              <a:t> </a:t>
            </a:r>
            <a:r>
              <a:rPr lang="en-US" i="1" dirty="0"/>
              <a:t>Brave New World </a:t>
            </a:r>
            <a:r>
              <a:rPr lang="en-US" dirty="0"/>
              <a:t>by </a:t>
            </a:r>
            <a:r>
              <a:rPr lang="en-US" b="1" dirty="0"/>
              <a:t>Aldous Huxley</a:t>
            </a:r>
            <a:endParaRPr lang="en-TR" dirty="0"/>
          </a:p>
          <a:p>
            <a:pPr marL="0" indent="0">
              <a:buNone/>
            </a:pPr>
            <a:endParaRPr lang="en-TR" dirty="0"/>
          </a:p>
          <a:p>
            <a:endParaRPr lang="en-TR" b="1" dirty="0"/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73526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A0D94-1785-4B44-A81B-B1CC45C18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other ınfluences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B73EF-5BCF-8743-91FC-6F545E1BF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400" dirty="0"/>
              <a:t>Dostoevsky</a:t>
            </a:r>
          </a:p>
          <a:p>
            <a:r>
              <a:rPr lang="en-TR" sz="2400" dirty="0"/>
              <a:t>Ibsen</a:t>
            </a:r>
          </a:p>
          <a:p>
            <a:r>
              <a:rPr lang="en-TR" sz="2400" dirty="0"/>
              <a:t>Chekhov</a:t>
            </a:r>
          </a:p>
          <a:p>
            <a:r>
              <a:rPr lang="en-TR" sz="2400" dirty="0"/>
              <a:t>Nietzsche</a:t>
            </a:r>
          </a:p>
          <a:p>
            <a:r>
              <a:rPr lang="en-TR" sz="2400" dirty="0"/>
              <a:t>Freud</a:t>
            </a:r>
          </a:p>
        </p:txBody>
      </p:sp>
    </p:spTree>
    <p:extLst>
      <p:ext uri="{BB962C8B-B14F-4D97-AF65-F5344CB8AC3E}">
        <p14:creationId xmlns:p14="http://schemas.microsoft.com/office/powerpoint/2010/main" val="23349095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BD748-D924-7048-AE17-2E56035C7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modern novel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C2464-DAB8-4A4A-85E7-D7611A667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TR" dirty="0"/>
              <a:t>freedom and frankness of expression</a:t>
            </a:r>
          </a:p>
          <a:p>
            <a:r>
              <a:rPr lang="en-TR" dirty="0"/>
              <a:t>aesthetic right to complexity and obscurity</a:t>
            </a:r>
          </a:p>
          <a:p>
            <a:r>
              <a:rPr lang="en-TR" dirty="0"/>
              <a:t>no grand authorial omniscience</a:t>
            </a:r>
          </a:p>
          <a:p>
            <a:r>
              <a:rPr lang="en-TR" dirty="0"/>
              <a:t>no religious morality</a:t>
            </a:r>
          </a:p>
          <a:p>
            <a:r>
              <a:rPr lang="en-TR" dirty="0"/>
              <a:t>independence from the popular audience</a:t>
            </a:r>
          </a:p>
          <a:p>
            <a:r>
              <a:rPr lang="en-TR" dirty="0"/>
              <a:t>broke with the conventions of realism, subjectivity, objectivity, time, and space</a:t>
            </a:r>
          </a:p>
          <a:p>
            <a:r>
              <a:rPr lang="en-TR" dirty="0"/>
              <a:t>quest for style</a:t>
            </a:r>
          </a:p>
          <a:p>
            <a:r>
              <a:rPr lang="en-TR" dirty="0"/>
              <a:t>multi-layered</a:t>
            </a:r>
          </a:p>
          <a:p>
            <a:r>
              <a:rPr lang="en-TR" dirty="0"/>
              <a:t>multi-cultural</a:t>
            </a:r>
          </a:p>
        </p:txBody>
      </p:sp>
    </p:spTree>
    <p:extLst>
      <p:ext uri="{BB962C8B-B14F-4D97-AF65-F5344CB8AC3E}">
        <p14:creationId xmlns:p14="http://schemas.microsoft.com/office/powerpoint/2010/main" val="506049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A0E60-98DF-6C4B-A983-8C1D22CF6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 war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A670B-5DB0-5242-BD14-5024DEE3E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smashed romanticism and sentimentalism</a:t>
            </a:r>
          </a:p>
          <a:p>
            <a:r>
              <a:rPr lang="en-TR" dirty="0"/>
              <a:t>smashed notions of patriotism and imperial adventure</a:t>
            </a:r>
          </a:p>
          <a:p>
            <a:r>
              <a:rPr lang="en-TR" dirty="0"/>
              <a:t>hardness</a:t>
            </a:r>
          </a:p>
          <a:p>
            <a:r>
              <a:rPr lang="en-TR" dirty="0"/>
              <a:t>abstraction</a:t>
            </a:r>
          </a:p>
          <a:p>
            <a:r>
              <a:rPr lang="en-TR" dirty="0"/>
              <a:t>collage</a:t>
            </a:r>
          </a:p>
          <a:p>
            <a:r>
              <a:rPr lang="en-TR" dirty="0"/>
              <a:t>fragmentation</a:t>
            </a:r>
          </a:p>
          <a:p>
            <a:r>
              <a:rPr lang="en-TR" dirty="0"/>
              <a:t>dehumanization</a:t>
            </a:r>
          </a:p>
        </p:txBody>
      </p:sp>
    </p:spTree>
    <p:extLst>
      <p:ext uri="{BB962C8B-B14F-4D97-AF65-F5344CB8AC3E}">
        <p14:creationId xmlns:p14="http://schemas.microsoft.com/office/powerpoint/2010/main" val="12841150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4A486-2A42-1043-9BA8-159957BF9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Joseph Conrad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B573F-7207-9D44-A408-4FDE8A86F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adventures turning into psychological investigations</a:t>
            </a:r>
          </a:p>
          <a:p>
            <a:r>
              <a:rPr lang="en-TR" dirty="0"/>
              <a:t>deep uncertainty</a:t>
            </a:r>
          </a:p>
          <a:p>
            <a:r>
              <a:rPr lang="en-TR" dirty="0"/>
              <a:t>human complexity</a:t>
            </a:r>
          </a:p>
          <a:p>
            <a:r>
              <a:rPr lang="en-TR" dirty="0"/>
              <a:t>unconventional time-scale and viewpoint</a:t>
            </a:r>
          </a:p>
          <a:p>
            <a:r>
              <a:rPr lang="en-TR" dirty="0"/>
              <a:t>double vision</a:t>
            </a:r>
          </a:p>
          <a:p>
            <a:r>
              <a:rPr lang="en-TR" dirty="0"/>
              <a:t>no safe ending, final resolution</a:t>
            </a:r>
          </a:p>
          <a:p>
            <a:pPr marL="0" indent="0">
              <a:buNone/>
            </a:pPr>
            <a:r>
              <a:rPr lang="en-TR" b="1" dirty="0"/>
              <a:t>Examples: </a:t>
            </a:r>
            <a:r>
              <a:rPr lang="en-TR" i="1" dirty="0"/>
              <a:t>Lord Jim, Under Western Eyes</a:t>
            </a:r>
            <a:endParaRPr lang="en-TR" b="1" dirty="0"/>
          </a:p>
          <a:p>
            <a:pPr marL="0" indent="0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788478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014C8-F160-734D-9CEB-5896DF1B8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FF0000"/>
                </a:solidFill>
              </a:rPr>
              <a:t>SUGGESTED READING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5817B-7828-C342-84F7-6A0D6154B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1800" i="1" dirty="0"/>
              <a:t>A Portrait Of  The Artist As A Young Man </a:t>
            </a:r>
            <a:r>
              <a:rPr lang="en-TR" sz="1800" dirty="0"/>
              <a:t>and </a:t>
            </a:r>
            <a:r>
              <a:rPr lang="en-TR" sz="1800" i="1" dirty="0"/>
              <a:t>Ulysses </a:t>
            </a:r>
            <a:r>
              <a:rPr lang="en-TR" sz="1800" dirty="0"/>
              <a:t>by James Joyce</a:t>
            </a:r>
          </a:p>
          <a:p>
            <a:r>
              <a:rPr lang="en-TR" sz="1800" i="1" dirty="0"/>
              <a:t>To the Lighthouse </a:t>
            </a:r>
            <a:r>
              <a:rPr lang="en-TR" sz="1800" dirty="0"/>
              <a:t>and </a:t>
            </a:r>
            <a:r>
              <a:rPr lang="en-TR" sz="1800" i="1" dirty="0"/>
              <a:t>Mrs Dalloway </a:t>
            </a:r>
            <a:r>
              <a:rPr lang="en-TR" sz="1800" dirty="0"/>
              <a:t>by Virginia Woolf</a:t>
            </a:r>
          </a:p>
          <a:p>
            <a:r>
              <a:rPr lang="en-TR" sz="1800" i="1" dirty="0"/>
              <a:t>Sons and Lovers </a:t>
            </a:r>
            <a:r>
              <a:rPr lang="en-TR" sz="1800" dirty="0"/>
              <a:t>and </a:t>
            </a:r>
            <a:r>
              <a:rPr lang="en-TR" sz="1800" i="1" dirty="0"/>
              <a:t>Women in Love </a:t>
            </a:r>
            <a:r>
              <a:rPr lang="en-TR" sz="1800" dirty="0"/>
              <a:t>by D. H. Lawrence</a:t>
            </a:r>
          </a:p>
          <a:p>
            <a:r>
              <a:rPr lang="en-TR" sz="1800" i="1" dirty="0"/>
              <a:t>Howards End </a:t>
            </a:r>
            <a:r>
              <a:rPr lang="en-TR" sz="1800" dirty="0"/>
              <a:t>by E. M. Forster</a:t>
            </a:r>
          </a:p>
          <a:p>
            <a:r>
              <a:rPr lang="en-TR" sz="1800" i="1" dirty="0"/>
              <a:t>Nineteen Eighty-Four </a:t>
            </a:r>
            <a:r>
              <a:rPr lang="en-TR" sz="1800" dirty="0"/>
              <a:t>by George Orwell</a:t>
            </a:r>
          </a:p>
          <a:p>
            <a:r>
              <a:rPr lang="en-TR" sz="1800" i="1" dirty="0"/>
              <a:t>Heart of Darkness </a:t>
            </a:r>
            <a:r>
              <a:rPr lang="en-TR" sz="1800" dirty="0"/>
              <a:t>and </a:t>
            </a:r>
            <a:r>
              <a:rPr lang="en-TR" sz="1800" i="1" dirty="0"/>
              <a:t>Lord Jim </a:t>
            </a:r>
            <a:r>
              <a:rPr lang="en-TR" sz="1800" dirty="0"/>
              <a:t>by Joseph Conrad</a:t>
            </a:r>
            <a:endParaRPr lang="en-TR" sz="1800" i="1" dirty="0"/>
          </a:p>
          <a:p>
            <a:endParaRPr lang="en-TR" sz="1800" i="1" dirty="0"/>
          </a:p>
        </p:txBody>
      </p:sp>
    </p:spTree>
    <p:extLst>
      <p:ext uri="{BB962C8B-B14F-4D97-AF65-F5344CB8AC3E}">
        <p14:creationId xmlns:p14="http://schemas.microsoft.com/office/powerpoint/2010/main" val="1632960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073F1-4671-DC42-B569-21CCA0E60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Modern Fıctıon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CE2A2-0D69-A144-9736-4F3853362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sz="2400" dirty="0"/>
              <a:t>a reaction against the Victorian novel</a:t>
            </a:r>
          </a:p>
          <a:p>
            <a:pPr lvl="1"/>
            <a:r>
              <a:rPr lang="en-TR" sz="2400" dirty="0"/>
              <a:t>patriarchal morality</a:t>
            </a:r>
          </a:p>
          <a:p>
            <a:pPr lvl="1"/>
            <a:r>
              <a:rPr lang="en-TR" sz="2400" dirty="0"/>
              <a:t>social conventions</a:t>
            </a:r>
          </a:p>
          <a:p>
            <a:pPr lvl="1"/>
            <a:r>
              <a:rPr lang="en-TR" sz="2400" dirty="0"/>
              <a:t>literary conventions</a:t>
            </a:r>
          </a:p>
          <a:p>
            <a:pPr lvl="1"/>
            <a:r>
              <a:rPr lang="en-TR" sz="2400" dirty="0"/>
              <a:t>its notion of the “real”</a:t>
            </a:r>
          </a:p>
        </p:txBody>
      </p:sp>
    </p:spTree>
    <p:extLst>
      <p:ext uri="{BB962C8B-B14F-4D97-AF65-F5344CB8AC3E}">
        <p14:creationId xmlns:p14="http://schemas.microsoft.com/office/powerpoint/2010/main" val="3400851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C5A79-F6C6-DB4E-92BA-F78CCCB3C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cap="none" dirty="0">
                <a:solidFill>
                  <a:srgbClr val="C00000"/>
                </a:solidFill>
              </a:rPr>
              <a:t>Reasons for the Modern Change of Fiction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E3BFC-326F-0D49-A167-80F01A8DF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400" dirty="0"/>
              <a:t>Social Reasons</a:t>
            </a:r>
          </a:p>
          <a:p>
            <a:pPr lvl="1"/>
            <a:r>
              <a:rPr lang="en-TR" sz="2400" dirty="0"/>
              <a:t>growth of urban populations</a:t>
            </a:r>
          </a:p>
          <a:p>
            <a:pPr lvl="1"/>
            <a:r>
              <a:rPr lang="en-TR" sz="2400" dirty="0"/>
              <a:t>acceleration of technological change</a:t>
            </a:r>
          </a:p>
          <a:p>
            <a:pPr lvl="1"/>
            <a:r>
              <a:rPr lang="en-TR" sz="2400" dirty="0"/>
              <a:t>improved education and literacy</a:t>
            </a:r>
          </a:p>
          <a:p>
            <a:pPr lvl="1"/>
            <a:r>
              <a:rPr lang="en-TR" sz="2400" dirty="0"/>
              <a:t>shifting relation of the classes</a:t>
            </a:r>
          </a:p>
        </p:txBody>
      </p:sp>
    </p:spTree>
    <p:extLst>
      <p:ext uri="{BB962C8B-B14F-4D97-AF65-F5344CB8AC3E}">
        <p14:creationId xmlns:p14="http://schemas.microsoft.com/office/powerpoint/2010/main" val="2836710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25DB0-8A61-CC49-A427-2BC8C43C5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cap="none" dirty="0">
                <a:solidFill>
                  <a:srgbClr val="C00000"/>
                </a:solidFill>
              </a:rPr>
              <a:t>Reasons for the Modern Change of Fiction</a:t>
            </a: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199C9-F418-F74D-8E23-4DF5FCCB5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400" dirty="0"/>
              <a:t>Intellectual Reasons</a:t>
            </a:r>
          </a:p>
          <a:p>
            <a:pPr lvl="1"/>
            <a:r>
              <a:rPr lang="en-TR" sz="2400" dirty="0"/>
              <a:t>decline of a religious teleology</a:t>
            </a:r>
          </a:p>
          <a:p>
            <a:pPr lvl="1"/>
            <a:r>
              <a:rPr lang="en-TR" sz="2400" dirty="0"/>
              <a:t>decline of t</a:t>
            </a:r>
            <a:r>
              <a:rPr lang="en-US" sz="2400" dirty="0"/>
              <a:t>he</a:t>
            </a:r>
            <a:r>
              <a:rPr lang="en-TR" sz="2400" dirty="0"/>
              <a:t>ocentric world view</a:t>
            </a:r>
          </a:p>
          <a:p>
            <a:pPr lvl="1"/>
            <a:r>
              <a:rPr lang="en-TR" sz="2400" dirty="0"/>
              <a:t>the rise of science, sociology and psychology</a:t>
            </a:r>
          </a:p>
          <a:p>
            <a:pPr lvl="1"/>
            <a:r>
              <a:rPr lang="en-TR" sz="2400" dirty="0"/>
              <a:t>a more material vision of life</a:t>
            </a:r>
          </a:p>
        </p:txBody>
      </p:sp>
    </p:spTree>
    <p:extLst>
      <p:ext uri="{BB962C8B-B14F-4D97-AF65-F5344CB8AC3E}">
        <p14:creationId xmlns:p14="http://schemas.microsoft.com/office/powerpoint/2010/main" val="4185507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C1555-4BF2-7B4E-B59F-967D3B618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cap="none" dirty="0">
                <a:solidFill>
                  <a:srgbClr val="C00000"/>
                </a:solidFill>
              </a:rPr>
              <a:t>Reasons for the Modern Change of Fiction</a:t>
            </a: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F46D0-2902-9148-9968-5A869555C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400" dirty="0"/>
              <a:t>Psychological Reasons</a:t>
            </a:r>
          </a:p>
          <a:p>
            <a:pPr lvl="1"/>
            <a:r>
              <a:rPr lang="en-TR" sz="2400" dirty="0"/>
              <a:t>changing notions of the nature of the individual, social life, sex and gender relations</a:t>
            </a:r>
          </a:p>
          <a:p>
            <a:pPr lvl="1"/>
            <a:r>
              <a:rPr lang="en-TR" sz="2400" dirty="0"/>
              <a:t>rising awareness of the nature of experience</a:t>
            </a:r>
          </a:p>
          <a:p>
            <a:pPr lvl="1"/>
            <a:r>
              <a:rPr lang="en-TR" sz="2400" dirty="0"/>
              <a:t>a more fluid view of consciousness and identity</a:t>
            </a:r>
          </a:p>
        </p:txBody>
      </p:sp>
    </p:spTree>
    <p:extLst>
      <p:ext uri="{BB962C8B-B14F-4D97-AF65-F5344CB8AC3E}">
        <p14:creationId xmlns:p14="http://schemas.microsoft.com/office/powerpoint/2010/main" val="2895565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9C1A9-3639-764E-A695-12A797F11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a New Modern tradıtıon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E6D59-0D08-A14F-8A3E-7AB4B6359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400" dirty="0"/>
              <a:t>modern themes</a:t>
            </a:r>
          </a:p>
          <a:p>
            <a:r>
              <a:rPr lang="en-TR" sz="2400" dirty="0"/>
              <a:t>new techniques</a:t>
            </a:r>
          </a:p>
          <a:p>
            <a:r>
              <a:rPr lang="en-TR" sz="2400" dirty="0"/>
              <a:t>wider availability</a:t>
            </a:r>
          </a:p>
          <a:p>
            <a:r>
              <a:rPr lang="en-TR" sz="2400" dirty="0"/>
              <a:t>a new kind of authorship</a:t>
            </a:r>
          </a:p>
          <a:p>
            <a:r>
              <a:rPr lang="en-TR" sz="2400" dirty="0"/>
              <a:t>a new kind of readership</a:t>
            </a:r>
          </a:p>
          <a:p>
            <a:r>
              <a:rPr lang="en-TR" sz="2400" dirty="0"/>
              <a:t>a new kind of literary morality</a:t>
            </a:r>
          </a:p>
        </p:txBody>
      </p:sp>
    </p:spTree>
    <p:extLst>
      <p:ext uri="{BB962C8B-B14F-4D97-AF65-F5344CB8AC3E}">
        <p14:creationId xmlns:p14="http://schemas.microsoft.com/office/powerpoint/2010/main" val="3198895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60FDA-A19A-3040-A0CE-76804BA92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cap="none" dirty="0">
                <a:solidFill>
                  <a:srgbClr val="C00000"/>
                </a:solidFill>
              </a:rPr>
              <a:t>Transitions (18th to 19th Centuries)</a:t>
            </a: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D3E3E-5DBA-434D-86A6-7C211BD31B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3944940" cy="3448595"/>
          </a:xfrm>
        </p:spPr>
        <p:txBody>
          <a:bodyPr>
            <a:normAutofit fontScale="92500"/>
          </a:bodyPr>
          <a:lstStyle/>
          <a:p>
            <a:r>
              <a:rPr lang="en-TR" sz="2400" dirty="0"/>
              <a:t>The Revolutions in the later decades of the 18th Century:</a:t>
            </a:r>
          </a:p>
          <a:p>
            <a:pPr lvl="1"/>
            <a:r>
              <a:rPr lang="en-TR" sz="2200" dirty="0"/>
              <a:t>American</a:t>
            </a:r>
          </a:p>
          <a:p>
            <a:pPr lvl="1"/>
            <a:r>
              <a:rPr lang="en-TR" sz="2200" dirty="0"/>
              <a:t>French</a:t>
            </a:r>
          </a:p>
          <a:p>
            <a:pPr lvl="1"/>
            <a:r>
              <a:rPr lang="en-TR" sz="2200" dirty="0"/>
              <a:t>Industrial</a:t>
            </a:r>
          </a:p>
          <a:p>
            <a:pPr lvl="1"/>
            <a:r>
              <a:rPr lang="en-TR" sz="2200" dirty="0"/>
              <a:t>Romantic</a:t>
            </a:r>
          </a:p>
          <a:p>
            <a:pPr marL="0" indent="0">
              <a:buNone/>
            </a:pPr>
            <a:r>
              <a:rPr lang="en-TR" sz="2400" dirty="0"/>
              <a:t> </a:t>
            </a:r>
          </a:p>
          <a:p>
            <a:endParaRPr lang="en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C1E4A1-B2CE-E744-8CC7-CF555A216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01553" y="2010878"/>
            <a:ext cx="5841464" cy="3441520"/>
          </a:xfrm>
        </p:spPr>
        <p:txBody>
          <a:bodyPr>
            <a:normAutofit fontScale="92500"/>
          </a:bodyPr>
          <a:lstStyle/>
          <a:p>
            <a:r>
              <a:rPr lang="en-TR" dirty="0"/>
              <a:t>End of the 18th – Begin</a:t>
            </a:r>
            <a:r>
              <a:rPr lang="en-US" dirty="0"/>
              <a:t>n</a:t>
            </a:r>
            <a:r>
              <a:rPr lang="en-TR" dirty="0"/>
              <a:t>ing of the 19th Century: </a:t>
            </a:r>
            <a:r>
              <a:rPr lang="en-TR" b="1" dirty="0"/>
              <a:t>Romanticism</a:t>
            </a:r>
          </a:p>
          <a:p>
            <a:pPr marL="0" indent="0">
              <a:buNone/>
            </a:pPr>
            <a:r>
              <a:rPr lang="en-TR" i="1" dirty="0"/>
              <a:t>The Communist Manifesto </a:t>
            </a:r>
            <a:r>
              <a:rPr lang="en-TR" dirty="0"/>
              <a:t>(1848)</a:t>
            </a:r>
          </a:p>
          <a:p>
            <a:pPr marL="0" indent="0">
              <a:buNone/>
            </a:pPr>
            <a:r>
              <a:rPr lang="en-TR" i="1" dirty="0"/>
              <a:t>The Origin of Species </a:t>
            </a:r>
            <a:r>
              <a:rPr lang="en-TR" dirty="0"/>
              <a:t>(1859)</a:t>
            </a:r>
          </a:p>
          <a:p>
            <a:r>
              <a:rPr lang="en-TR" dirty="0"/>
              <a:t>From mid-19th Century onwards =&gt; </a:t>
            </a:r>
            <a:r>
              <a:rPr lang="en-TR" b="1" dirty="0"/>
              <a:t>Realism</a:t>
            </a:r>
          </a:p>
          <a:p>
            <a:pPr lvl="1"/>
            <a:r>
              <a:rPr lang="en-TR" dirty="0"/>
              <a:t>began as a reaction to Romanticism</a:t>
            </a:r>
          </a:p>
          <a:p>
            <a:pPr lvl="1"/>
            <a:r>
              <a:rPr lang="en-TR" dirty="0"/>
              <a:t>became the great movement in art and fiction</a:t>
            </a:r>
          </a:p>
        </p:txBody>
      </p:sp>
    </p:spTree>
    <p:extLst>
      <p:ext uri="{BB962C8B-B14F-4D97-AF65-F5344CB8AC3E}">
        <p14:creationId xmlns:p14="http://schemas.microsoft.com/office/powerpoint/2010/main" val="187328587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262</TotalTime>
  <Words>809</Words>
  <Application>Microsoft Macintosh PowerPoint</Application>
  <PresentationFormat>Widescreen</PresentationFormat>
  <Paragraphs>166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Gill Sans MT</vt:lpstr>
      <vt:lpstr>Gallery</vt:lpstr>
      <vt:lpstr>Brıtısh fıctıon 1900-1950</vt:lpstr>
      <vt:lpstr>Readıng lıst</vt:lpstr>
      <vt:lpstr>SUGGESTED READING LIST</vt:lpstr>
      <vt:lpstr>Modern Fıctıon</vt:lpstr>
      <vt:lpstr>Reasons for the Modern Change of Fiction</vt:lpstr>
      <vt:lpstr>Reasons for the Modern Change of Fiction</vt:lpstr>
      <vt:lpstr>Reasons for the Modern Change of Fiction</vt:lpstr>
      <vt:lpstr>a New Modern tradıtıon</vt:lpstr>
      <vt:lpstr>Transitions (18th to 19th Centuries)</vt:lpstr>
      <vt:lpstr>George Eliot: The First Modern Novelist</vt:lpstr>
      <vt:lpstr>Novel in the Later Years of  the 19th Century</vt:lpstr>
      <vt:lpstr>PowerPoint Presentation</vt:lpstr>
      <vt:lpstr>the Aesthetıc renewal</vt:lpstr>
      <vt:lpstr>Gothıc romance</vt:lpstr>
      <vt:lpstr>the 20th Century</vt:lpstr>
      <vt:lpstr>the experımental novel Émile Zola &amp; Guy De Maupassant </vt:lpstr>
      <vt:lpstr>“new woman” Novels</vt:lpstr>
      <vt:lpstr>thomas hardy</vt:lpstr>
      <vt:lpstr>Influence of art</vt:lpstr>
      <vt:lpstr>other ınfluences</vt:lpstr>
      <vt:lpstr>modern novel</vt:lpstr>
      <vt:lpstr>the war</vt:lpstr>
      <vt:lpstr>Joseph Conrad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Brıtısh fıctıon 1900-1950</dc:title>
  <dc:creator>Seda.Peksen</dc:creator>
  <cp:lastModifiedBy>Seda.Peksen</cp:lastModifiedBy>
  <cp:revision>35</cp:revision>
  <dcterms:created xsi:type="dcterms:W3CDTF">2020-09-28T16:34:22Z</dcterms:created>
  <dcterms:modified xsi:type="dcterms:W3CDTF">2021-09-29T11:23:26Z</dcterms:modified>
</cp:coreProperties>
</file>