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1" r:id="rId1"/>
  </p:sldMasterIdLst>
  <p:sldIdLst>
    <p:sldId id="293" r:id="rId2"/>
    <p:sldId id="256" r:id="rId3"/>
    <p:sldId id="300" r:id="rId4"/>
    <p:sldId id="301" r:id="rId5"/>
    <p:sldId id="302" r:id="rId6"/>
    <p:sldId id="303" r:id="rId7"/>
    <p:sldId id="304" r:id="rId8"/>
    <p:sldId id="30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63173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379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0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444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0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8085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8499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52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2724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64180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77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56F3F-60AB-4ABF-9317-D4B14626171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387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364" y="298116"/>
            <a:ext cx="9144000" cy="773686"/>
          </a:xfrm>
        </p:spPr>
        <p:txBody>
          <a:bodyPr>
            <a:normAutofit/>
          </a:bodyPr>
          <a:lstStyle/>
          <a:p>
            <a:r>
              <a:rPr lang="hu-HU" sz="4000" dirty="0" smtClean="0">
                <a:latin typeface="Candara" panose="020E0502030303020204" pitchFamily="34" charset="0"/>
              </a:rPr>
              <a:t>Összefoglalás</a:t>
            </a:r>
            <a:endParaRPr lang="tr-TR" sz="4000" dirty="0">
              <a:latin typeface="Candara" panose="020E0502030303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0305" y="1071801"/>
            <a:ext cx="10449059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 smtClean="0">
                <a:latin typeface="Candara" panose="020E0502030303020204" pitchFamily="34" charset="0"/>
              </a:rPr>
              <a:t>Melyik</a:t>
            </a:r>
            <a:r>
              <a:rPr lang="en-US" sz="2200" b="1" dirty="0" smtClean="0">
                <a:latin typeface="Candara" panose="020E0502030303020204" pitchFamily="34" charset="0"/>
              </a:rPr>
              <a:t> </a:t>
            </a:r>
            <a:r>
              <a:rPr lang="en-US" sz="2200" b="1" dirty="0">
                <a:latin typeface="Candara" panose="020E0502030303020204" pitchFamily="34" charset="0"/>
              </a:rPr>
              <a:t>a </a:t>
            </a:r>
            <a:r>
              <a:rPr lang="en-US" sz="2200" b="1" dirty="0" err="1">
                <a:latin typeface="Candara" panose="020E0502030303020204" pitchFamily="34" charset="0"/>
              </a:rPr>
              <a:t>jó</a:t>
            </a:r>
            <a:r>
              <a:rPr lang="en-US" sz="2200" b="1" dirty="0">
                <a:latin typeface="Candara" panose="020E0502030303020204" pitchFamily="34" charset="0"/>
              </a:rPr>
              <a:t>: a., b. </a:t>
            </a:r>
            <a:r>
              <a:rPr lang="en-US" sz="2200" b="1" dirty="0" err="1">
                <a:latin typeface="Candara" panose="020E0502030303020204" pitchFamily="34" charset="0"/>
              </a:rPr>
              <a:t>vagy</a:t>
            </a:r>
            <a:r>
              <a:rPr lang="en-US" sz="2200" b="1" dirty="0">
                <a:latin typeface="Candara" panose="020E0502030303020204" pitchFamily="34" charset="0"/>
              </a:rPr>
              <a:t> c.? </a:t>
            </a:r>
            <a:endParaRPr lang="hu-HU" sz="2200" b="1" dirty="0" smtClean="0">
              <a:latin typeface="Candara" panose="020E0502030303020204" pitchFamily="34" charset="0"/>
            </a:endParaRPr>
          </a:p>
          <a:p>
            <a:endParaRPr lang="en-US" sz="2200" dirty="0">
              <a:latin typeface="Candara" panose="020E0502030303020204" pitchFamily="34" charset="0"/>
            </a:endParaRPr>
          </a:p>
          <a:p>
            <a:r>
              <a:rPr lang="pt-BR" sz="2200" dirty="0">
                <a:latin typeface="Candara" panose="020E0502030303020204" pitchFamily="34" charset="0"/>
              </a:rPr>
              <a:t>1. A tévé a _______________ van. </a:t>
            </a:r>
          </a:p>
          <a:p>
            <a:r>
              <a:rPr lang="tr-TR" sz="2200" dirty="0">
                <a:latin typeface="Candara" panose="020E0502030303020204" pitchFamily="34" charset="0"/>
              </a:rPr>
              <a:t>a. nappaliban b. pincén c. konyhánál </a:t>
            </a:r>
          </a:p>
          <a:p>
            <a:endParaRPr lang="tr-TR" sz="2200" dirty="0">
              <a:latin typeface="Candara" panose="020E0502030303020204" pitchFamily="34" charset="0"/>
            </a:endParaRPr>
          </a:p>
          <a:p>
            <a:r>
              <a:rPr lang="tr-TR" sz="2200" dirty="0">
                <a:latin typeface="Candara" panose="020E0502030303020204" pitchFamily="34" charset="0"/>
              </a:rPr>
              <a:t>2. Hans nem magyar _____________________, hanem német. </a:t>
            </a:r>
          </a:p>
          <a:p>
            <a:r>
              <a:rPr lang="nl-NL" sz="2200" dirty="0">
                <a:latin typeface="Candara" panose="020E0502030303020204" pitchFamily="34" charset="0"/>
              </a:rPr>
              <a:t>a. van b. --- c. nincs </a:t>
            </a:r>
          </a:p>
          <a:p>
            <a:endParaRPr lang="tr-TR" sz="2200" dirty="0">
              <a:latin typeface="Candara" panose="020E0502030303020204" pitchFamily="34" charset="0"/>
            </a:endParaRPr>
          </a:p>
          <a:p>
            <a:r>
              <a:rPr lang="tr-TR" sz="2200" dirty="0">
                <a:latin typeface="Candara" panose="020E0502030303020204" pitchFamily="34" charset="0"/>
              </a:rPr>
              <a:t>3. Pedro most ______________________ él. </a:t>
            </a:r>
          </a:p>
          <a:p>
            <a:r>
              <a:rPr lang="tr-TR" sz="2200" dirty="0">
                <a:latin typeface="Candara" panose="020E0502030303020204" pitchFamily="34" charset="0"/>
              </a:rPr>
              <a:t>a. Budapestnél b. Budapesten c. Magyarország </a:t>
            </a:r>
          </a:p>
          <a:p>
            <a:endParaRPr lang="tr-TR" sz="2200" dirty="0">
              <a:latin typeface="Candara" panose="020E0502030303020204" pitchFamily="34" charset="0"/>
            </a:endParaRPr>
          </a:p>
          <a:p>
            <a:r>
              <a:rPr lang="tr-TR" sz="2200" dirty="0">
                <a:latin typeface="Candara" panose="020E0502030303020204" pitchFamily="34" charset="0"/>
              </a:rPr>
              <a:t>4. Marcipán, a macska a fotel előtt______________________ </a:t>
            </a:r>
          </a:p>
          <a:p>
            <a:r>
              <a:rPr lang="tr-TR" sz="2200" dirty="0">
                <a:latin typeface="Candara" panose="020E0502030303020204" pitchFamily="34" charset="0"/>
              </a:rPr>
              <a:t>a. csipog b. ugat c. alszik </a:t>
            </a:r>
          </a:p>
          <a:p>
            <a:endParaRPr lang="tr-TR" sz="2200" dirty="0">
              <a:latin typeface="Candara" panose="020E0502030303020204" pitchFamily="34" charset="0"/>
            </a:endParaRPr>
          </a:p>
          <a:p>
            <a:r>
              <a:rPr lang="pl-PL" sz="2200" dirty="0">
                <a:latin typeface="Candara" panose="020E0502030303020204" pitchFamily="34" charset="0"/>
              </a:rPr>
              <a:t>5. A hétfő az _____________________ nap a héten. </a:t>
            </a:r>
          </a:p>
          <a:p>
            <a:r>
              <a:rPr lang="tr-TR" sz="2200" dirty="0">
                <a:latin typeface="Candara" panose="020E0502030303020204" pitchFamily="34" charset="0"/>
              </a:rPr>
              <a:t>a. második b. első c. egyedik </a:t>
            </a:r>
          </a:p>
          <a:p>
            <a:endParaRPr lang="tr-TR" dirty="0">
              <a:latin typeface="Candara" panose="020E050203030302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92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546" y="521349"/>
            <a:ext cx="11831391" cy="4301544"/>
          </a:xfrm>
        </p:spPr>
        <p:txBody>
          <a:bodyPr>
            <a:normAutofit/>
          </a:bodyPr>
          <a:lstStyle/>
          <a:p>
            <a:pPr algn="l"/>
            <a:r>
              <a:rPr lang="de-DE" sz="2400" b="1" dirty="0" smtClean="0">
                <a:latin typeface="Candara" panose="020E0502030303020204" pitchFamily="34" charset="0"/>
              </a:rPr>
              <a:t>Mit </a:t>
            </a:r>
            <a:r>
              <a:rPr lang="de-DE" sz="2400" b="1" dirty="0">
                <a:latin typeface="Candara" panose="020E0502030303020204" pitchFamily="34" charset="0"/>
              </a:rPr>
              <a:t>mond Pedro? (én</a:t>
            </a:r>
            <a:r>
              <a:rPr lang="de-DE" sz="2400" b="1" dirty="0" smtClean="0">
                <a:latin typeface="Candara" panose="020E0502030303020204" pitchFamily="34" charset="0"/>
              </a:rPr>
              <a:t>)</a:t>
            </a:r>
            <a:r>
              <a:rPr lang="hu-HU" sz="2400" b="1" dirty="0" smtClean="0">
                <a:latin typeface="Candara" panose="020E0502030303020204" pitchFamily="34" charset="0"/>
              </a:rPr>
              <a:t/>
            </a:r>
            <a:br>
              <a:rPr lang="hu-HU" sz="2400" b="1" dirty="0" smtClean="0">
                <a:latin typeface="Candara" panose="020E0502030303020204" pitchFamily="34" charset="0"/>
              </a:rPr>
            </a:br>
            <a:r>
              <a:rPr lang="de-DE" sz="2400" b="1" dirty="0" smtClean="0">
                <a:latin typeface="Candara" panose="020E0502030303020204" pitchFamily="34" charset="0"/>
              </a:rPr>
              <a:t> </a:t>
            </a:r>
            <a:r>
              <a:rPr lang="de-DE" sz="2400" dirty="0">
                <a:latin typeface="Candara" panose="020E0502030303020204" pitchFamily="34" charset="0"/>
              </a:rPr>
              <a:t/>
            </a:r>
            <a:br>
              <a:rPr lang="de-DE" sz="2400" dirty="0">
                <a:latin typeface="Candara" panose="020E0502030303020204" pitchFamily="34" charset="0"/>
              </a:rPr>
            </a:br>
            <a:r>
              <a:rPr lang="tr-TR" sz="2400" dirty="0">
                <a:latin typeface="Candara" panose="020E0502030303020204" pitchFamily="34" charset="0"/>
              </a:rPr>
              <a:t>Reggel kávét ___________ (főz) és ___________ (újságot olvas), utána ___________ (fut). Délelőtt magyarul ___________ (tanul). 13 óra: ___________ (ebédel). Délután a könyvtárban házi feladatot ___________ (ír). Utána otthon vacsorát ___________ (csinál). Minden este magyar filmet ___________ (néz). Szombaton buliban ___________ (van). </a:t>
            </a:r>
            <a:r>
              <a:rPr lang="tr-TR" sz="3300" dirty="0">
                <a:latin typeface="Candara" panose="020E0502030303020204" pitchFamily="34" charset="0"/>
              </a:rPr>
              <a:t/>
            </a:r>
            <a:br>
              <a:rPr lang="tr-TR" sz="3300" dirty="0">
                <a:latin typeface="Candara" panose="020E0502030303020204" pitchFamily="34" charset="0"/>
              </a:rPr>
            </a:br>
            <a:endParaRPr lang="tr-TR" dirty="0"/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0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062" y="1525901"/>
            <a:ext cx="11831391" cy="1758212"/>
          </a:xfrm>
        </p:spPr>
        <p:txBody>
          <a:bodyPr>
            <a:noAutofit/>
          </a:bodyPr>
          <a:lstStyle/>
          <a:p>
            <a:pPr algn="l"/>
            <a:r>
              <a:rPr lang="hu-HU" sz="2200" b="1" dirty="0">
                <a:latin typeface="Candara" panose="020E0502030303020204" pitchFamily="34" charset="0"/>
              </a:rPr>
              <a:t/>
            </a:r>
            <a:br>
              <a:rPr lang="hu-HU" sz="2200" b="1" dirty="0">
                <a:latin typeface="Candara" panose="020E0502030303020204" pitchFamily="34" charset="0"/>
              </a:rPr>
            </a:br>
            <a:r>
              <a:rPr lang="hu-HU" sz="2200" b="1" dirty="0" smtClean="0">
                <a:latin typeface="Candara" panose="020E0502030303020204" pitchFamily="34" charset="0"/>
              </a:rPr>
              <a:t/>
            </a:r>
            <a:br>
              <a:rPr lang="hu-HU" sz="2200" b="1" dirty="0" smtClean="0">
                <a:latin typeface="Candara" panose="020E0502030303020204" pitchFamily="34" charset="0"/>
              </a:rPr>
            </a:br>
            <a:r>
              <a:rPr lang="tr-TR" sz="2200" b="1" dirty="0" smtClean="0">
                <a:latin typeface="Candara" panose="020E0502030303020204" pitchFamily="34" charset="0"/>
              </a:rPr>
              <a:t>Ki</a:t>
            </a:r>
            <a:r>
              <a:rPr lang="tr-TR" sz="2200" b="1" dirty="0">
                <a:latin typeface="Candara" panose="020E0502030303020204" pitchFamily="34" charset="0"/>
              </a:rPr>
              <a:t>? </a:t>
            </a:r>
            <a:r>
              <a:rPr lang="tr-TR" sz="2200" dirty="0">
                <a:latin typeface="Candara" panose="020E0502030303020204" pitchFamily="34" charset="0"/>
              </a:rPr>
              <a:t/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hu-HU" sz="2200" dirty="0" smtClean="0">
                <a:latin typeface="Candara" panose="020E0502030303020204" pitchFamily="34" charset="0"/>
              </a:rPr>
              <a:t/>
            </a:r>
            <a:br>
              <a:rPr lang="hu-HU" sz="2200" dirty="0" smtClean="0">
                <a:latin typeface="Candara" panose="020E0502030303020204" pitchFamily="34" charset="0"/>
              </a:rPr>
            </a:br>
            <a:r>
              <a:rPr lang="hu-HU" sz="2200" dirty="0">
                <a:latin typeface="Candara" panose="020E0502030303020204" pitchFamily="34" charset="0"/>
              </a:rPr>
              <a:t/>
            </a:r>
            <a:br>
              <a:rPr lang="hu-HU" sz="2200" dirty="0">
                <a:latin typeface="Candara" panose="020E0502030303020204" pitchFamily="34" charset="0"/>
              </a:rPr>
            </a:br>
            <a:r>
              <a:rPr lang="tr-TR" sz="2200" dirty="0" smtClean="0">
                <a:latin typeface="Candara" panose="020E0502030303020204" pitchFamily="34" charset="0"/>
              </a:rPr>
              <a:t>fut </a:t>
            </a:r>
            <a:r>
              <a:rPr lang="tr-TR" sz="2200" dirty="0">
                <a:latin typeface="Candara" panose="020E0502030303020204" pitchFamily="34" charset="0"/>
              </a:rPr>
              <a:t>(</a:t>
            </a:r>
            <a:r>
              <a:rPr lang="tr-TR" sz="2200" b="1" i="1" dirty="0">
                <a:latin typeface="Candara" panose="020E0502030303020204" pitchFamily="34" charset="0"/>
              </a:rPr>
              <a:t>ön, ő</a:t>
            </a:r>
            <a:r>
              <a:rPr lang="tr-TR" sz="2200" dirty="0">
                <a:latin typeface="Candara" panose="020E0502030303020204" pitchFamily="34" charset="0"/>
              </a:rPr>
              <a:t>), rajzolsz (_______), ülök (_______), sietsz (_______), dolgozom (_______), írok (_______), alszom (______), tanulsz (_______), tévét néz (_______) </a:t>
            </a:r>
            <a:endParaRPr lang="tr-TR" sz="2200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89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19" y="1236371"/>
            <a:ext cx="11831391" cy="2208482"/>
          </a:xfrm>
        </p:spPr>
        <p:txBody>
          <a:bodyPr>
            <a:normAutofit/>
          </a:bodyPr>
          <a:lstStyle/>
          <a:p>
            <a:pPr algn="l"/>
            <a:r>
              <a:rPr lang="tr-TR" sz="2200" b="1" dirty="0" smtClean="0">
                <a:latin typeface="Candara" panose="020E0502030303020204" pitchFamily="34" charset="0"/>
              </a:rPr>
              <a:t>Melyik </a:t>
            </a:r>
            <a:r>
              <a:rPr lang="tr-TR" sz="2200" b="1" dirty="0">
                <a:latin typeface="Candara" panose="020E0502030303020204" pitchFamily="34" charset="0"/>
              </a:rPr>
              <a:t>a kakukktojás? </a:t>
            </a:r>
            <a:r>
              <a:rPr lang="hu-HU" sz="2200" b="1" dirty="0" smtClean="0">
                <a:latin typeface="Candara" panose="020E0502030303020204" pitchFamily="34" charset="0"/>
              </a:rPr>
              <a:t/>
            </a:r>
            <a:br>
              <a:rPr lang="hu-HU" sz="2200" b="1" dirty="0" smtClean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/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a) bicikli </a:t>
            </a:r>
            <a:r>
              <a:rPr lang="hu-HU" sz="2200" dirty="0" smtClean="0">
                <a:latin typeface="Candara" panose="020E0502030303020204" pitchFamily="34" charset="0"/>
              </a:rPr>
              <a:t>		</a:t>
            </a:r>
            <a:r>
              <a:rPr lang="tr-TR" sz="2200" dirty="0" smtClean="0">
                <a:latin typeface="Candara" panose="020E0502030303020204" pitchFamily="34" charset="0"/>
              </a:rPr>
              <a:t>krumpli </a:t>
            </a:r>
            <a:r>
              <a:rPr lang="hu-HU" sz="2200" dirty="0" smtClean="0">
                <a:latin typeface="Candara" panose="020E0502030303020204" pitchFamily="34" charset="0"/>
              </a:rPr>
              <a:t>	</a:t>
            </a:r>
            <a:r>
              <a:rPr lang="tr-TR" sz="2200" dirty="0" smtClean="0">
                <a:latin typeface="Candara" panose="020E0502030303020204" pitchFamily="34" charset="0"/>
              </a:rPr>
              <a:t>müzli </a:t>
            </a:r>
            <a:r>
              <a:rPr lang="hu-HU" sz="2200" dirty="0" smtClean="0">
                <a:latin typeface="Candara" panose="020E0502030303020204" pitchFamily="34" charset="0"/>
              </a:rPr>
              <a:t>		</a:t>
            </a:r>
            <a:r>
              <a:rPr lang="tr-TR" sz="2200" dirty="0" smtClean="0">
                <a:latin typeface="Candara" panose="020E0502030303020204" pitchFamily="34" charset="0"/>
              </a:rPr>
              <a:t>kifli </a:t>
            </a:r>
            <a:r>
              <a:rPr lang="tr-TR" sz="2200" dirty="0">
                <a:latin typeface="Candara" panose="020E0502030303020204" pitchFamily="34" charset="0"/>
              </a:rPr>
              <a:t/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b) asztal </a:t>
            </a:r>
            <a:r>
              <a:rPr lang="hu-HU" sz="2200" dirty="0" smtClean="0">
                <a:latin typeface="Candara" panose="020E0502030303020204" pitchFamily="34" charset="0"/>
              </a:rPr>
              <a:t>		</a:t>
            </a:r>
            <a:r>
              <a:rPr lang="tr-TR" sz="2200" dirty="0" smtClean="0">
                <a:latin typeface="Candara" panose="020E0502030303020204" pitchFamily="34" charset="0"/>
              </a:rPr>
              <a:t>ablak </a:t>
            </a:r>
            <a:r>
              <a:rPr lang="hu-HU" sz="2200" dirty="0" smtClean="0">
                <a:latin typeface="Candara" panose="020E0502030303020204" pitchFamily="34" charset="0"/>
              </a:rPr>
              <a:t>		</a:t>
            </a:r>
            <a:r>
              <a:rPr lang="tr-TR" sz="2200" dirty="0" smtClean="0">
                <a:latin typeface="Candara" panose="020E0502030303020204" pitchFamily="34" charset="0"/>
              </a:rPr>
              <a:t>ajtó </a:t>
            </a:r>
            <a:r>
              <a:rPr lang="hu-HU" sz="2200" dirty="0" smtClean="0">
                <a:latin typeface="Candara" panose="020E0502030303020204" pitchFamily="34" charset="0"/>
              </a:rPr>
              <a:t>		</a:t>
            </a:r>
            <a:r>
              <a:rPr lang="tr-TR" sz="2200" dirty="0" smtClean="0">
                <a:latin typeface="Candara" panose="020E0502030303020204" pitchFamily="34" charset="0"/>
              </a:rPr>
              <a:t>alatt </a:t>
            </a:r>
            <a:r>
              <a:rPr lang="tr-TR" sz="2200" dirty="0">
                <a:latin typeface="Candara" panose="020E0502030303020204" pitchFamily="34" charset="0"/>
              </a:rPr>
              <a:t/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c) fényképezőgép </a:t>
            </a:r>
            <a:r>
              <a:rPr lang="hu-HU" sz="2200" dirty="0" smtClean="0">
                <a:latin typeface="Candara" panose="020E0502030303020204" pitchFamily="34" charset="0"/>
              </a:rPr>
              <a:t>	</a:t>
            </a:r>
            <a:r>
              <a:rPr lang="tr-TR" sz="2200" dirty="0" smtClean="0">
                <a:latin typeface="Candara" panose="020E0502030303020204" pitchFamily="34" charset="0"/>
              </a:rPr>
              <a:t>számítógép </a:t>
            </a:r>
            <a:r>
              <a:rPr lang="hu-HU" sz="2200" dirty="0" smtClean="0">
                <a:latin typeface="Candara" panose="020E0502030303020204" pitchFamily="34" charset="0"/>
              </a:rPr>
              <a:t>	</a:t>
            </a:r>
            <a:r>
              <a:rPr lang="tr-TR" sz="2200" dirty="0" smtClean="0">
                <a:latin typeface="Candara" panose="020E0502030303020204" pitchFamily="34" charset="0"/>
              </a:rPr>
              <a:t>mosógép </a:t>
            </a:r>
            <a:r>
              <a:rPr lang="hu-HU" sz="2200" dirty="0" smtClean="0">
                <a:latin typeface="Candara" panose="020E0502030303020204" pitchFamily="34" charset="0"/>
              </a:rPr>
              <a:t>	</a:t>
            </a:r>
            <a:r>
              <a:rPr lang="tr-TR" sz="2200" dirty="0" smtClean="0">
                <a:latin typeface="Candara" panose="020E0502030303020204" pitchFamily="34" charset="0"/>
              </a:rPr>
              <a:t>mosogatógép </a:t>
            </a:r>
            <a:endParaRPr lang="tr-TR" sz="2200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60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3319" y="1442433"/>
            <a:ext cx="11831391" cy="2208482"/>
          </a:xfrm>
        </p:spPr>
        <p:txBody>
          <a:bodyPr>
            <a:normAutofit/>
          </a:bodyPr>
          <a:lstStyle/>
          <a:p>
            <a:pPr algn="l"/>
            <a:r>
              <a:rPr lang="tr-TR" sz="2200" b="1" dirty="0" smtClean="0">
                <a:latin typeface="Candara" panose="020E0502030303020204" pitchFamily="34" charset="0"/>
              </a:rPr>
              <a:t>Mettől </a:t>
            </a:r>
            <a:r>
              <a:rPr lang="tr-TR" sz="2200" b="1" dirty="0">
                <a:latin typeface="Candara" panose="020E0502030303020204" pitchFamily="34" charset="0"/>
              </a:rPr>
              <a:t>meddig….? </a:t>
            </a:r>
            <a:r>
              <a:rPr lang="hu-HU" sz="2200" b="1" dirty="0" smtClean="0">
                <a:latin typeface="Candara" panose="020E0502030303020204" pitchFamily="34" charset="0"/>
              </a:rPr>
              <a:t/>
            </a:r>
            <a:br>
              <a:rPr lang="hu-HU" sz="2200" b="1" dirty="0" smtClean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/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Mettől meddig van nyár? (június-augusztus)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Mettől meddig van ősz?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Mettől meddig van tél?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Mettől meddig van tavasz? </a:t>
            </a:r>
            <a:endParaRPr lang="tr-TR" sz="2200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48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547" y="1519706"/>
            <a:ext cx="11831391" cy="2820473"/>
          </a:xfrm>
        </p:spPr>
        <p:txBody>
          <a:bodyPr>
            <a:normAutofit/>
          </a:bodyPr>
          <a:lstStyle/>
          <a:p>
            <a:pPr algn="l"/>
            <a:r>
              <a:rPr lang="tr-TR" sz="2200" b="1" dirty="0">
                <a:latin typeface="Candara" panose="020E0502030303020204" pitchFamily="34" charset="0"/>
              </a:rPr>
              <a:t>Maria házi feladatában 3 hiba (☻☻☻) van. Hol van ez a 3 hiba? </a:t>
            </a:r>
            <a:r>
              <a:rPr lang="hu-HU" sz="2200" dirty="0" smtClean="0">
                <a:latin typeface="Candara" panose="020E0502030303020204" pitchFamily="34" charset="0"/>
              </a:rPr>
              <a:t/>
            </a:r>
            <a:br>
              <a:rPr lang="hu-HU" sz="2200" dirty="0" smtClean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/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Bence ülök és ír.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nl-NL" sz="2200" dirty="0">
                <a:latin typeface="Candara" panose="020E0502030303020204" pitchFamily="34" charset="0"/>
              </a:rPr>
              <a:t>Én beszél angolul, te is beszélek? </a:t>
            </a:r>
            <a:br>
              <a:rPr lang="nl-NL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Claudia beszél franciául.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Nem pihensz (te)?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Mit csinál? (ön)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Most sétálek. (én) </a:t>
            </a:r>
            <a:endParaRPr lang="tr-TR" sz="2200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13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425" y="914400"/>
            <a:ext cx="11831391" cy="3940936"/>
          </a:xfrm>
        </p:spPr>
        <p:txBody>
          <a:bodyPr>
            <a:normAutofit/>
          </a:bodyPr>
          <a:lstStyle/>
          <a:p>
            <a:pPr algn="l"/>
            <a:r>
              <a:rPr lang="en-US" sz="2200" b="1" dirty="0" err="1" smtClean="0">
                <a:latin typeface="Candara" panose="020E0502030303020204" pitchFamily="34" charset="0"/>
              </a:rPr>
              <a:t>Mikor</a:t>
            </a:r>
            <a:r>
              <a:rPr lang="en-US" sz="2200" b="1" dirty="0" smtClean="0">
                <a:latin typeface="Candara" panose="020E0502030303020204" pitchFamily="34" charset="0"/>
              </a:rPr>
              <a:t> </a:t>
            </a:r>
            <a:r>
              <a:rPr lang="en-US" sz="2200" b="1" dirty="0" err="1">
                <a:latin typeface="Candara" panose="020E0502030303020204" pitchFamily="34" charset="0"/>
              </a:rPr>
              <a:t>lehet</a:t>
            </a:r>
            <a:r>
              <a:rPr lang="en-US" sz="2200" b="1" dirty="0">
                <a:latin typeface="Candara" panose="020E0502030303020204" pitchFamily="34" charset="0"/>
              </a:rPr>
              <a:t>, </a:t>
            </a:r>
            <a:r>
              <a:rPr lang="en-US" sz="2200" b="1" dirty="0" err="1">
                <a:latin typeface="Candara" panose="020E0502030303020204" pitchFamily="34" charset="0"/>
              </a:rPr>
              <a:t>és</a:t>
            </a:r>
            <a:r>
              <a:rPr lang="en-US" sz="2200" b="1" dirty="0">
                <a:latin typeface="Candara" panose="020E0502030303020204" pitchFamily="34" charset="0"/>
              </a:rPr>
              <a:t> </a:t>
            </a:r>
            <a:r>
              <a:rPr lang="en-US" sz="2200" b="1" dirty="0" err="1">
                <a:latin typeface="Candara" panose="020E0502030303020204" pitchFamily="34" charset="0"/>
              </a:rPr>
              <a:t>mikor</a:t>
            </a:r>
            <a:r>
              <a:rPr lang="en-US" sz="2200" b="1" dirty="0">
                <a:latin typeface="Candara" panose="020E0502030303020204" pitchFamily="34" charset="0"/>
              </a:rPr>
              <a:t> </a:t>
            </a:r>
            <a:r>
              <a:rPr lang="en-US" sz="2200" b="1" dirty="0" err="1">
                <a:latin typeface="Candara" panose="020E0502030303020204" pitchFamily="34" charset="0"/>
              </a:rPr>
              <a:t>nem</a:t>
            </a:r>
            <a:r>
              <a:rPr lang="en-US" sz="2200" b="1" dirty="0">
                <a:latin typeface="Candara" panose="020E0502030303020204" pitchFamily="34" charset="0"/>
              </a:rPr>
              <a:t> </a:t>
            </a:r>
            <a:r>
              <a:rPr lang="en-US" sz="2200" b="1" dirty="0" err="1">
                <a:latin typeface="Candara" panose="020E0502030303020204" pitchFamily="34" charset="0"/>
              </a:rPr>
              <a:t>lehet</a:t>
            </a:r>
            <a:r>
              <a:rPr lang="en-US" sz="2200" b="1" dirty="0">
                <a:latin typeface="Candara" panose="020E0502030303020204" pitchFamily="34" charset="0"/>
              </a:rPr>
              <a:t>? / When can it and when can’t it? </a:t>
            </a:r>
            <a:r>
              <a:rPr lang="en-US" sz="2200" dirty="0">
                <a:latin typeface="Candara" panose="020E0502030303020204" pitchFamily="34" charset="0"/>
              </a:rPr>
              <a:t/>
            </a:r>
            <a:br>
              <a:rPr lang="en-US" sz="2200" dirty="0">
                <a:latin typeface="Candara" panose="020E0502030303020204" pitchFamily="34" charset="0"/>
              </a:rPr>
            </a:br>
            <a:r>
              <a:rPr lang="tr-TR" sz="2200" b="1" dirty="0">
                <a:latin typeface="Candara" panose="020E0502030303020204" pitchFamily="34" charset="0"/>
              </a:rPr>
              <a:t>a) -nál, -nél ≈ mellett</a:t>
            </a:r>
            <a:r>
              <a:rPr lang="tr-TR" sz="2200" dirty="0">
                <a:latin typeface="Candara" panose="020E0502030303020204" pitchFamily="34" charset="0"/>
              </a:rPr>
              <a:t>; </a:t>
            </a:r>
            <a:r>
              <a:rPr lang="tr-TR" sz="2200" b="1" dirty="0">
                <a:latin typeface="Candara" panose="020E0502030303020204" pitchFamily="34" charset="0"/>
              </a:rPr>
              <a:t>b) -nál, -nél ≠ mellett </a:t>
            </a:r>
            <a:r>
              <a:rPr lang="hu-HU" sz="2200" b="1" dirty="0" smtClean="0">
                <a:latin typeface="Candara" panose="020E0502030303020204" pitchFamily="34" charset="0"/>
              </a:rPr>
              <a:t/>
            </a:r>
            <a:br>
              <a:rPr lang="hu-HU" sz="2200" b="1" dirty="0" smtClean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/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A tanár a táblánál áll és magyaráz. → a) </a:t>
            </a:r>
            <a:r>
              <a:rPr lang="tr-TR" sz="2200" i="1" dirty="0">
                <a:latin typeface="Candara" panose="020E0502030303020204" pitchFamily="34" charset="0"/>
              </a:rPr>
              <a:t>A tanár a tábla mellett áll és magyaráz. </a:t>
            </a:r>
            <a:r>
              <a:rPr lang="tr-TR" sz="2200" dirty="0">
                <a:latin typeface="Candara" panose="020E0502030303020204" pitchFamily="34" charset="0"/>
              </a:rPr>
              <a:t/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Tegnap Péter fogorvosnál volt.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Találkozunk az Operaháznál.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Fodrásznál voltál?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pt-BR" sz="2200" dirty="0">
                <a:latin typeface="Candara" panose="020E0502030303020204" pitchFamily="34" charset="0"/>
              </a:rPr>
              <a:t>A hétvégén a nagymamámnál voltam. </a:t>
            </a:r>
            <a:br>
              <a:rPr lang="pt-B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A pályaudvarnál sok taxi van.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Délelőtt Szabó tanárnőnél voltam.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Tamás a Balatonnál nyaral.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Réka egy multinacionális cégnél dolgozik. </a:t>
            </a:r>
            <a:r>
              <a:rPr lang="tr-TR" sz="2200" dirty="0" smtClean="0">
                <a:latin typeface="Candara" panose="020E0502030303020204" pitchFamily="34" charset="0"/>
              </a:rPr>
              <a:t> </a:t>
            </a:r>
            <a:endParaRPr lang="tr-TR" sz="2200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50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89" y="1043188"/>
            <a:ext cx="11831391" cy="3940936"/>
          </a:xfrm>
        </p:spPr>
        <p:txBody>
          <a:bodyPr>
            <a:normAutofit/>
          </a:bodyPr>
          <a:lstStyle/>
          <a:p>
            <a:pPr algn="l"/>
            <a:r>
              <a:rPr lang="hu-HU" sz="2200" b="1" dirty="0">
                <a:latin typeface="Candara" panose="020E0502030303020204" pitchFamily="34" charset="0"/>
              </a:rPr>
              <a:t>Mikor és milyen névelő (a, az egy) kell, illetve nem kell? Jelölje A, B, C, D betűkkel! </a:t>
            </a:r>
            <a:r>
              <a:rPr lang="hu-HU" sz="2200" dirty="0">
                <a:latin typeface="Candara" panose="020E0502030303020204" pitchFamily="34" charset="0"/>
              </a:rPr>
              <a:t/>
            </a:r>
            <a:br>
              <a:rPr lang="hu-HU" sz="2200" dirty="0">
                <a:latin typeface="Candara" panose="020E0502030303020204" pitchFamily="34" charset="0"/>
              </a:rPr>
            </a:br>
            <a:r>
              <a:rPr lang="en-US" sz="2200" dirty="0">
                <a:latin typeface="Candara" panose="020E0502030303020204" pitchFamily="34" charset="0"/>
              </a:rPr>
              <a:t>A = a, </a:t>
            </a:r>
            <a:r>
              <a:rPr lang="en-US" sz="2200" dirty="0" err="1">
                <a:latin typeface="Candara" panose="020E0502030303020204" pitchFamily="34" charset="0"/>
              </a:rPr>
              <a:t>az</a:t>
            </a:r>
            <a:r>
              <a:rPr lang="en-US" sz="2200" dirty="0">
                <a:latin typeface="Candara" panose="020E0502030303020204" pitchFamily="34" charset="0"/>
              </a:rPr>
              <a:t>; B = </a:t>
            </a:r>
            <a:r>
              <a:rPr lang="en-US" sz="2200" dirty="0" err="1">
                <a:latin typeface="Candara" panose="020E0502030303020204" pitchFamily="34" charset="0"/>
              </a:rPr>
              <a:t>egy</a:t>
            </a:r>
            <a:r>
              <a:rPr lang="en-US" sz="2200" dirty="0">
                <a:latin typeface="Candara" panose="020E0502030303020204" pitchFamily="34" charset="0"/>
              </a:rPr>
              <a:t>; C = mind a </a:t>
            </a:r>
            <a:r>
              <a:rPr lang="en-US" sz="2200" dirty="0" err="1">
                <a:latin typeface="Candara" panose="020E0502030303020204" pitchFamily="34" charset="0"/>
              </a:rPr>
              <a:t>kettő</a:t>
            </a:r>
            <a:r>
              <a:rPr lang="en-US" sz="2200" dirty="0">
                <a:latin typeface="Candara" panose="020E0502030303020204" pitchFamily="34" charset="0"/>
              </a:rPr>
              <a:t>; D = – </a:t>
            </a:r>
            <a:br>
              <a:rPr lang="en-US" sz="2200" dirty="0">
                <a:latin typeface="Candara" panose="020E0502030303020204" pitchFamily="34" charset="0"/>
              </a:rPr>
            </a:br>
            <a:r>
              <a:rPr lang="hu-HU" sz="2200" dirty="0" smtClean="0">
                <a:latin typeface="Candara" panose="020E0502030303020204" pitchFamily="34" charset="0"/>
              </a:rPr>
              <a:t/>
            </a:r>
            <a:br>
              <a:rPr lang="hu-HU" sz="2200" dirty="0" smtClean="0">
                <a:latin typeface="Candara" panose="020E0502030303020204" pitchFamily="34" charset="0"/>
              </a:rPr>
            </a:br>
            <a:r>
              <a:rPr lang="tr-TR" sz="2200" dirty="0" smtClean="0">
                <a:latin typeface="Candara" panose="020E0502030303020204" pitchFamily="34" charset="0"/>
              </a:rPr>
              <a:t>Elnézést</a:t>
            </a:r>
            <a:r>
              <a:rPr lang="tr-TR" sz="2200" dirty="0">
                <a:latin typeface="Candara" panose="020E0502030303020204" pitchFamily="34" charset="0"/>
              </a:rPr>
              <a:t>, hol van ______ Nemzeti Múzeum?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Ott van _______ magas hegy.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Elnézést, hol van ________ papírbolt a közelben?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_______ tanár ________ iskolában van.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Pedro _________ Magyar utcában lakik.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János _________ csendes utcában lakik.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tr-TR" sz="2200" dirty="0">
                <a:latin typeface="Candara" panose="020E0502030303020204" pitchFamily="34" charset="0"/>
              </a:rPr>
              <a:t>Emma _________ konyhában főz. </a:t>
            </a:r>
            <a:br>
              <a:rPr lang="tr-TR" sz="2200" dirty="0">
                <a:latin typeface="Candara" panose="020E0502030303020204" pitchFamily="34" charset="0"/>
              </a:rPr>
            </a:br>
            <a:r>
              <a:rPr lang="es-ES" sz="2200" dirty="0">
                <a:latin typeface="Candara" panose="020E0502030303020204" pitchFamily="34" charset="0"/>
              </a:rPr>
              <a:t>A </a:t>
            </a:r>
            <a:r>
              <a:rPr lang="es-ES" sz="2200" dirty="0" err="1">
                <a:latin typeface="Candara" panose="020E0502030303020204" pitchFamily="34" charset="0"/>
              </a:rPr>
              <a:t>Kovács</a:t>
            </a:r>
            <a:r>
              <a:rPr lang="es-ES" sz="2200" dirty="0">
                <a:latin typeface="Candara" panose="020E0502030303020204" pitchFamily="34" charset="0"/>
              </a:rPr>
              <a:t> </a:t>
            </a:r>
            <a:r>
              <a:rPr lang="es-ES" sz="2200" dirty="0" err="1">
                <a:latin typeface="Candara" panose="020E0502030303020204" pitchFamily="34" charset="0"/>
              </a:rPr>
              <a:t>család</a:t>
            </a:r>
            <a:r>
              <a:rPr lang="es-ES" sz="2200" dirty="0">
                <a:latin typeface="Candara" panose="020E0502030303020204" pitchFamily="34" charset="0"/>
              </a:rPr>
              <a:t> _________ </a:t>
            </a:r>
            <a:r>
              <a:rPr lang="es-ES" sz="2200" dirty="0" err="1">
                <a:latin typeface="Candara" panose="020E0502030303020204" pitchFamily="34" charset="0"/>
              </a:rPr>
              <a:t>faluban</a:t>
            </a:r>
            <a:r>
              <a:rPr lang="es-ES" sz="2200" dirty="0">
                <a:latin typeface="Candara" panose="020E0502030303020204" pitchFamily="34" charset="0"/>
              </a:rPr>
              <a:t> él. </a:t>
            </a:r>
            <a:r>
              <a:rPr lang="tr-TR" sz="2200" dirty="0" smtClean="0">
                <a:latin typeface="Candara" panose="020E0502030303020204" pitchFamily="34" charset="0"/>
              </a:rPr>
              <a:t> </a:t>
            </a:r>
            <a:endParaRPr lang="tr-TR" sz="2200" dirty="0">
              <a:latin typeface="Candara" panose="020E0502030303020204" pitchFamily="34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958245" y="654819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Forrás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: SZILI,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Katalin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Magyar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utca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1,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Budapet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ELTE Magyar mint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idegen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nyelv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módszertani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1050" dirty="0" err="1">
                <a:solidFill>
                  <a:schemeClr val="bg1">
                    <a:lumMod val="50000"/>
                  </a:schemeClr>
                </a:solidFill>
              </a:rPr>
              <a:t>műhely</a:t>
            </a:r>
            <a:r>
              <a:rPr lang="en-US" sz="1050" dirty="0">
                <a:solidFill>
                  <a:schemeClr val="bg1">
                    <a:lumMod val="50000"/>
                  </a:schemeClr>
                </a:solidFill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93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351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Candara</vt:lpstr>
      <vt:lpstr>Office Theme</vt:lpstr>
      <vt:lpstr>Összefoglalás</vt:lpstr>
      <vt:lpstr>Mit mond Pedro? (én)   Reggel kávét ___________ (főz) és ___________ (újságot olvas), utána ___________ (fut). Délelőtt magyarul ___________ (tanul). 13 óra: ___________ (ebédel). Délután a könyvtárban házi feladatot ___________ (ír). Utána otthon vacsorát ___________ (csinál). Minden este magyar filmet ___________ (néz). Szombaton buliban ___________ (van).  </vt:lpstr>
      <vt:lpstr>  Ki?    fut (ön, ő), rajzolsz (_______), ülök (_______), sietsz (_______), dolgozom (_______), írok (_______), alszom (______), tanulsz (_______), tévét néz (_______) </vt:lpstr>
      <vt:lpstr>Melyik a kakukktojás?   a) bicikli   krumpli  müzli   kifli  b) asztal   ablak   ajtó   alatt  c) fényképezőgép  számítógép  mosógép  mosogatógép </vt:lpstr>
      <vt:lpstr>Mettől meddig….?   Mettől meddig van nyár? (június-augusztus)  Mettől meddig van ősz?  Mettől meddig van tél?  Mettől meddig van tavasz? </vt:lpstr>
      <vt:lpstr>Maria házi feladatában 3 hiba (☻☻☻) van. Hol van ez a 3 hiba?   Bence ülök és ír.  Én beszél angolul, te is beszélek?  Claudia beszél franciául.  Nem pihensz (te)?  Mit csinál? (ön)  Most sétálek. (én) </vt:lpstr>
      <vt:lpstr>Mikor lehet, és mikor nem lehet? / When can it and when can’t it?  a) -nál, -nél ≈ mellett; b) -nál, -nél ≠ mellett   A tanár a táblánál áll és magyaráz. → a) A tanár a tábla mellett áll és magyaráz.  Tegnap Péter fogorvosnál volt.  Találkozunk az Operaháznál.  Fodrásznál voltál?  A hétvégén a nagymamámnál voltam.  A pályaudvarnál sok taxi van.  Délelőtt Szabó tanárnőnél voltam.  Tamás a Balatonnál nyaral.  Réka egy multinacionális cégnél dolgozik.  </vt:lpstr>
      <vt:lpstr>Mikor és milyen névelő (a, az egy) kell, illetve nem kell? Jelölje A, B, C, D betűkkel!  A = a, az; B = egy; C = mind a kettő; D = –   Elnézést, hol van ______ Nemzeti Múzeum?  Ott van _______ magas hegy.  Elnézést, hol van ________ papírbolt a közelben?  _______ tanár ________ iskolában van.  Pedro _________ Magyar utcában lakik.  János _________ csendes utcában lakik.  Emma _________ konyhában főz.  A Kovács család _________ faluban él.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 van a...?</dc:title>
  <dc:creator>Éva Tóth</dc:creator>
  <cp:lastModifiedBy>Éva Tóth</cp:lastModifiedBy>
  <cp:revision>45</cp:revision>
  <dcterms:created xsi:type="dcterms:W3CDTF">2020-05-10T14:29:51Z</dcterms:created>
  <dcterms:modified xsi:type="dcterms:W3CDTF">2020-05-10T22:39:38Z</dcterms:modified>
</cp:coreProperties>
</file>