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B1514-9F8D-4801-AB34-C9B84F1BB7B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82032-9CF1-4F95-9761-C3907A821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5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32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32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85D9659-1CCC-450E-8F1E-B8BFEF2071DC}" type="slidenum">
              <a:rPr lang="tr-TR" altLang="en-US" smtClean="0">
                <a:solidFill>
                  <a:srgbClr val="000000"/>
                </a:solidFill>
              </a:rPr>
              <a:pPr/>
              <a:t>7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92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53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53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3BB7CD-D431-4815-87E9-4382D0026FE3}" type="slidenum">
              <a:rPr lang="tr-TR" altLang="en-US" smtClean="0">
                <a:solidFill>
                  <a:srgbClr val="000000"/>
                </a:solidFill>
              </a:rPr>
              <a:pPr/>
              <a:t>8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9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736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73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A6715F-D540-4BAC-A74D-B3979C25EF35}" type="slidenum">
              <a:rPr lang="tr-TR" altLang="en-US" smtClean="0">
                <a:solidFill>
                  <a:srgbClr val="000000"/>
                </a:solidFill>
              </a:rPr>
              <a:pPr/>
              <a:t>9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24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941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94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5A299F-E466-40C3-99DF-7C32FD2B176A}" type="slidenum">
              <a:rPr lang="tr-TR" altLang="en-US" smtClean="0">
                <a:solidFill>
                  <a:srgbClr val="000000"/>
                </a:solidFill>
              </a:rPr>
              <a:pPr/>
              <a:t>10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8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8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5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6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5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4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3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7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2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6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F71A-E090-4F77-9C4D-B966343DF2C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5749-6D3E-46E1-83AA-441DFE6C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smtClean="0"/>
              <a:t>Yumurta tavuğu yetiştiriciliği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138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/>
              <a:t>YUMURTA KALİTE ÖZELLİKLERİ</a:t>
            </a:r>
          </a:p>
        </p:txBody>
      </p:sp>
      <p:sp>
        <p:nvSpPr>
          <p:cNvPr id="340995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marL="623888" indent="-623888">
              <a:defRPr/>
            </a:pPr>
            <a:endParaRPr lang="tr-TR" altLang="en-US" dirty="0" smtClean="0"/>
          </a:p>
          <a:p>
            <a:pPr marL="623888" indent="-623888">
              <a:buFont typeface="Wingdings 3" panose="05040102010807070707" pitchFamily="18" charset="2"/>
              <a:buAutoNum type="arabicPeriod"/>
              <a:defRPr/>
            </a:pPr>
            <a:r>
              <a:rPr lang="tr-TR" altLang="en-US" dirty="0" smtClean="0"/>
              <a:t>Dış kalite özellikleri</a:t>
            </a:r>
          </a:p>
          <a:p>
            <a:pPr marL="623888" indent="-623888">
              <a:buFont typeface="Wingdings 3" panose="05040102010807070707" pitchFamily="18" charset="2"/>
              <a:buAutoNum type="arabicPeriod"/>
              <a:defRPr/>
            </a:pPr>
            <a:endParaRPr lang="tr-TR" altLang="en-US" dirty="0" smtClean="0"/>
          </a:p>
          <a:p>
            <a:pPr marL="623888" indent="-623888">
              <a:buNone/>
              <a:defRPr/>
            </a:pPr>
            <a:r>
              <a:rPr lang="tr-TR" altLang="en-US" dirty="0" smtClean="0"/>
              <a:t>2. İç kalite özellikleri</a:t>
            </a:r>
          </a:p>
        </p:txBody>
      </p:sp>
    </p:spTree>
    <p:extLst>
      <p:ext uri="{BB962C8B-B14F-4D97-AF65-F5344CB8AC3E}">
        <p14:creationId xmlns:p14="http://schemas.microsoft.com/office/powerpoint/2010/main" val="28955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smtClean="0"/>
              <a:t>Yumurta Üretim Hedefleri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858752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smtClean="0"/>
              <a:t>Yumurtacı işletme tipleri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dirty="0" smtClean="0"/>
              <a:t>Büyütme işletmeleri</a:t>
            </a:r>
          </a:p>
          <a:p>
            <a:pPr eaLnBrk="1" hangingPunct="1">
              <a:defRPr/>
            </a:pPr>
            <a:r>
              <a:rPr lang="tr-TR" altLang="en-US" dirty="0" smtClean="0"/>
              <a:t>Üretim işletmeleri</a:t>
            </a:r>
          </a:p>
          <a:p>
            <a:pPr eaLnBrk="1" hangingPunct="1">
              <a:defRPr/>
            </a:pPr>
            <a:r>
              <a:rPr lang="tr-TR" altLang="en-US" dirty="0" smtClean="0"/>
              <a:t>Büyütme-üretim kombine işletmeler</a:t>
            </a:r>
          </a:p>
        </p:txBody>
      </p:sp>
    </p:spTree>
    <p:extLst>
      <p:ext uri="{BB962C8B-B14F-4D97-AF65-F5344CB8AC3E}">
        <p14:creationId xmlns:p14="http://schemas.microsoft.com/office/powerpoint/2010/main" val="408823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Yetiştirme Teknikleri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1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sz="4000"/>
              <a:t>Yumurta verim ve kalitesini etkileyen faktörler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Kaliteli hibrit kullanımı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Yumurta ve civciv ağırlığı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Büyütme döneminde uygulanan işlemler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Kümes sıcaklığı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Aydınlatma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Besleme</a:t>
            </a:r>
          </a:p>
          <a:p>
            <a:pPr marL="609600" indent="-609600">
              <a:buFontTx/>
              <a:buAutoNum type="arabicPeriod"/>
              <a:defRPr/>
            </a:pPr>
            <a:r>
              <a:rPr lang="tr-TR" altLang="en-US" smtClean="0"/>
              <a:t>Hastalıklar</a:t>
            </a:r>
          </a:p>
        </p:txBody>
      </p:sp>
    </p:spTree>
    <p:extLst>
      <p:ext uri="{BB962C8B-B14F-4D97-AF65-F5344CB8AC3E}">
        <p14:creationId xmlns:p14="http://schemas.microsoft.com/office/powerpoint/2010/main" val="164721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 sz="4000"/>
              <a:t>Yumurta tavuklarının ikinci verim yılında kullanılması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en-US"/>
              <a:t>Yumurta tavukları yumurta üretimine başladıktan itibaren bir yıl boyunca yumurta üretirler. Bazı farklılıklar olmakla birlikte ticari sürülerde yumurtlama dönemi 12-14 ay olarak kabul edilmektedir. </a:t>
            </a:r>
          </a:p>
          <a:p>
            <a:pPr eaLnBrk="1" hangingPunct="1">
              <a:defRPr/>
            </a:pPr>
            <a:r>
              <a:rPr lang="tr-TR" altLang="en-US"/>
              <a:t>Bu dönem sonunda işletmeler ya ellerindeki sürüleri elden çıkartmakta yada  mevcut sürülerini zorlamalı tüy dökümüne sokarak ikinci verim dönemi için elde tutmaktadırlar </a:t>
            </a:r>
          </a:p>
          <a:p>
            <a:pPr eaLnBrk="1" hangingPunct="1">
              <a:defRPr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1782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3700" b="1"/>
              <a:t>Yumurtanın besin kompozisyonu;</a:t>
            </a:r>
          </a:p>
        </p:txBody>
      </p:sp>
      <p:sp>
        <p:nvSpPr>
          <p:cNvPr id="27750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sz="2400"/>
              <a:t>Yumurtanın ağırlığına ve analiz yöntemlerine göre değişebilmektedir. </a:t>
            </a:r>
          </a:p>
          <a:p>
            <a:pPr eaLnBrk="1" hangingPunct="1">
              <a:defRPr/>
            </a:pPr>
            <a:r>
              <a:rPr lang="tr-TR" altLang="en-US" sz="2400"/>
              <a:t>Yaklaşık olarak bir yumurta;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en-US" sz="2400"/>
              <a:t>6-7 g protein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en-US" sz="2400"/>
              <a:t>5-6 g yağ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en-US" sz="2400"/>
              <a:t>0.4 g dan az karbonhidrat içermektedir.</a:t>
            </a:r>
          </a:p>
          <a:p>
            <a:pPr eaLnBrk="1" hangingPunct="1">
              <a:defRPr/>
            </a:pPr>
            <a:r>
              <a:rPr lang="tr-TR" altLang="en-US" sz="2400"/>
              <a:t>Yumurtada bulunan yağların 2/3’ü doymamış yağ asitlerinden oluşmaktadır. Kalorisi düşüktür ve C vitamini hariç bütün vitaminleri değişen miktarlarda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396565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/>
              <a:t>Yumurtanın bölümleri</a:t>
            </a:r>
          </a:p>
        </p:txBody>
      </p:sp>
      <p:sp>
        <p:nvSpPr>
          <p:cNvPr id="281603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524000" y="1600201"/>
            <a:ext cx="4038600" cy="4530725"/>
          </a:xfrm>
        </p:spPr>
        <p:txBody>
          <a:bodyPr/>
          <a:lstStyle/>
          <a:p>
            <a:pPr marL="547688" indent="-547688">
              <a:buNone/>
              <a:defRPr/>
            </a:pPr>
            <a:r>
              <a:rPr lang="tr-TR" altLang="en-US"/>
              <a:t>Yumurta dıştan içe doğru;</a:t>
            </a:r>
          </a:p>
          <a:p>
            <a:pPr marL="547688" indent="-547688"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Kabuk</a:t>
            </a:r>
          </a:p>
          <a:p>
            <a:pPr marL="547688" indent="-547688"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Kabuk altı zarları ve hava boşluğu</a:t>
            </a:r>
          </a:p>
          <a:p>
            <a:pPr marL="547688" indent="-547688"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Yumurta akı</a:t>
            </a:r>
          </a:p>
          <a:p>
            <a:pPr marL="547688" indent="-547688">
              <a:buFont typeface="Wingdings 3" panose="05040102010807070707" pitchFamily="18" charset="2"/>
              <a:buAutoNum type="arabicPeriod"/>
              <a:defRPr/>
            </a:pPr>
            <a:r>
              <a:rPr lang="tr-TR" altLang="en-US"/>
              <a:t>Vitellin zarı ve yumurta sarısından oluşur.</a:t>
            </a:r>
          </a:p>
        </p:txBody>
      </p:sp>
      <p:pic>
        <p:nvPicPr>
          <p:cNvPr id="524292" name="Picture 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02364" y="1412875"/>
            <a:ext cx="4465637" cy="4103688"/>
          </a:xfrm>
          <a:noFill/>
        </p:spPr>
      </p:pic>
    </p:spTree>
    <p:extLst>
      <p:ext uri="{BB962C8B-B14F-4D97-AF65-F5344CB8AC3E}">
        <p14:creationId xmlns:p14="http://schemas.microsoft.com/office/powerpoint/2010/main" val="47962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1 İçerik Yer Tutucusu"/>
          <p:cNvSpPr>
            <a:spLocks noGrp="1"/>
          </p:cNvSpPr>
          <p:nvPr>
            <p:ph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en-US" sz="2400"/>
              <a:t>Genotip</a:t>
            </a:r>
          </a:p>
          <a:p>
            <a:pPr eaLnBrk="1" hangingPunct="1">
              <a:defRPr/>
            </a:pPr>
            <a:r>
              <a:rPr lang="tr-TR" altLang="en-US" sz="2400"/>
              <a:t>Yaş (ilk 3 ayda en önemli artış)</a:t>
            </a:r>
          </a:p>
          <a:p>
            <a:pPr eaLnBrk="1" hangingPunct="1">
              <a:defRPr/>
            </a:pPr>
            <a:r>
              <a:rPr lang="tr-TR" altLang="en-US" sz="2400"/>
              <a:t>Yumurta ağırlığı ile canlı ağırlık arasında pozitif bir ilişki bulunmaktadır.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en-US" sz="2400"/>
              <a:t>Erken cinsel olgunluğa ulaşan hafif genotipler, geç cinsel olgunluğa ulaşan ağır genotiplere göre daha küçük yumurta vermektedir.</a:t>
            </a:r>
          </a:p>
          <a:p>
            <a:pPr eaLnBrk="1" hangingPunct="1">
              <a:defRPr/>
            </a:pPr>
            <a:r>
              <a:rPr lang="tr-TR" altLang="en-US" sz="2400"/>
              <a:t>Yemleme</a:t>
            </a:r>
          </a:p>
          <a:p>
            <a:pPr eaLnBrk="1" hangingPunct="1">
              <a:defRPr/>
            </a:pPr>
            <a:r>
              <a:rPr lang="tr-TR" altLang="en-US" sz="2400"/>
              <a:t>Çevre fakt. (özellikle sıcaklık)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 idx="4294967295"/>
          </p:nvPr>
        </p:nvSpPr>
        <p:spPr>
          <a:xfrm>
            <a:off x="1524001" y="390525"/>
            <a:ext cx="8143875" cy="1028700"/>
          </a:xfrm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Yumurta büyüklüğü ve ağırlığını etkileyen faktörler;</a:t>
            </a:r>
            <a:br>
              <a:rPr lang="tr-TR" sz="41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endParaRPr lang="tr-TR" sz="41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585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Geniş ekran</PresentationFormat>
  <Paragraphs>47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Wingdings 3</vt:lpstr>
      <vt:lpstr>Office Teması</vt:lpstr>
      <vt:lpstr>Yumurta tavuğu yetiştiriciliği</vt:lpstr>
      <vt:lpstr>Yumurta Üretim Hedefleri </vt:lpstr>
      <vt:lpstr>Yumurtacı işletme tipleri</vt:lpstr>
      <vt:lpstr>Yetiştirme Teknikleri</vt:lpstr>
      <vt:lpstr>Yumurta verim ve kalitesini etkileyen faktörler</vt:lpstr>
      <vt:lpstr>Yumurta tavuklarının ikinci verim yılında kullanılması </vt:lpstr>
      <vt:lpstr>Yumurtanın besin kompozisyonu;</vt:lpstr>
      <vt:lpstr>Yumurtanın bölümleri</vt:lpstr>
      <vt:lpstr>Yumurta büyüklüğü ve ağırlığını etkileyen faktörler; </vt:lpstr>
      <vt:lpstr>YUMURTA KALİTE ÖZELLİKLERİ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Yumurta tavuğu yetiştiriciliği</dc:title>
  <dc:creator>user</dc:creator>
  <cp:lastModifiedBy>user</cp:lastModifiedBy>
  <cp:revision>1</cp:revision>
  <dcterms:created xsi:type="dcterms:W3CDTF">2017-11-15T08:18:02Z</dcterms:created>
  <dcterms:modified xsi:type="dcterms:W3CDTF">2017-11-15T08:18:19Z</dcterms:modified>
</cp:coreProperties>
</file>