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78" r:id="rId4"/>
    <p:sldId id="279" r:id="rId5"/>
    <p:sldId id="280" r:id="rId6"/>
    <p:sldId id="282" r:id="rId7"/>
    <p:sldId id="283" r:id="rId8"/>
    <p:sldId id="284" r:id="rId9"/>
    <p:sldId id="285" r:id="rId10"/>
    <p:sldId id="286" r:id="rId11"/>
    <p:sldId id="288" r:id="rId12"/>
    <p:sldId id="257" r:id="rId13"/>
    <p:sldId id="258" r:id="rId14"/>
    <p:sldId id="259" r:id="rId15"/>
    <p:sldId id="260" r:id="rId16"/>
    <p:sldId id="276" r:id="rId17"/>
    <p:sldId id="261" r:id="rId18"/>
    <p:sldId id="262"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77" r:id="rId32"/>
    <p:sldId id="275" r:id="rId3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9" autoAdjust="0"/>
    <p:restoredTop sz="94660"/>
  </p:normalViewPr>
  <p:slideViewPr>
    <p:cSldViewPr snapToGrid="0">
      <p:cViewPr varScale="1">
        <p:scale>
          <a:sx n="82" d="100"/>
          <a:sy n="82" d="100"/>
        </p:scale>
        <p:origin x="9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C49F83B-62C6-47A7-BDBF-A484C57F538C}" type="datetimeFigureOut">
              <a:rPr lang="tr-TR" smtClean="0"/>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81700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49F83B-62C6-47A7-BDBF-A484C57F538C}" type="datetimeFigureOut">
              <a:rPr lang="tr-TR" smtClean="0"/>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84155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49F83B-62C6-47A7-BDBF-A484C57F538C}" type="datetimeFigureOut">
              <a:rPr lang="tr-TR" smtClean="0"/>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1847929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49F83B-62C6-47A7-BDBF-A484C57F538C}" type="datetimeFigureOut">
              <a:rPr lang="tr-TR" smtClean="0"/>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4181594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C49F83B-62C6-47A7-BDBF-A484C57F538C}" type="datetimeFigureOut">
              <a:rPr lang="tr-TR" smtClean="0"/>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1933672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C49F83B-62C6-47A7-BDBF-A484C57F538C}" type="datetimeFigureOut">
              <a:rPr lang="tr-TR" smtClean="0"/>
              <a:t>11.2.2018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1179581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C49F83B-62C6-47A7-BDBF-A484C57F538C}" type="datetimeFigureOut">
              <a:rPr lang="tr-TR" smtClean="0"/>
              <a:t>11.2.2018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1922936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C49F83B-62C6-47A7-BDBF-A484C57F538C}" type="datetimeFigureOut">
              <a:rPr lang="tr-TR" smtClean="0"/>
              <a:t>11.2.2018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2762825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C49F83B-62C6-47A7-BDBF-A484C57F538C}" type="datetimeFigureOut">
              <a:rPr lang="tr-TR" smtClean="0"/>
              <a:t>11.2.2018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1648233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C49F83B-62C6-47A7-BDBF-A484C57F538C}" type="datetimeFigureOut">
              <a:rPr lang="tr-TR" smtClean="0"/>
              <a:t>11.2.2018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597448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C49F83B-62C6-47A7-BDBF-A484C57F538C}" type="datetimeFigureOut">
              <a:rPr lang="tr-TR" smtClean="0"/>
              <a:t>11.2.2018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A93ED4-6EB5-4C6F-ACFB-2BDC64D8F403}" type="slidenum">
              <a:rPr lang="tr-TR" smtClean="0"/>
              <a:t>‹#›</a:t>
            </a:fld>
            <a:endParaRPr lang="tr-TR"/>
          </a:p>
        </p:txBody>
      </p:sp>
    </p:spTree>
    <p:extLst>
      <p:ext uri="{BB962C8B-B14F-4D97-AF65-F5344CB8AC3E}">
        <p14:creationId xmlns:p14="http://schemas.microsoft.com/office/powerpoint/2010/main" val="1552196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9F83B-62C6-47A7-BDBF-A484C57F538C}" type="datetimeFigureOut">
              <a:rPr lang="tr-TR" smtClean="0"/>
              <a:t>11.2.2018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A93ED4-6EB5-4C6F-ACFB-2BDC64D8F403}" type="slidenum">
              <a:rPr lang="tr-TR" smtClean="0"/>
              <a:t>‹#›</a:t>
            </a:fld>
            <a:endParaRPr lang="tr-TR"/>
          </a:p>
        </p:txBody>
      </p:sp>
    </p:spTree>
    <p:extLst>
      <p:ext uri="{BB962C8B-B14F-4D97-AF65-F5344CB8AC3E}">
        <p14:creationId xmlns:p14="http://schemas.microsoft.com/office/powerpoint/2010/main" val="408917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945717"/>
            <a:ext cx="9144000" cy="2387600"/>
          </a:xfrm>
        </p:spPr>
        <p:txBody>
          <a:bodyPr>
            <a:normAutofit fontScale="90000"/>
          </a:bodyPr>
          <a:lstStyle/>
          <a:p>
            <a:r>
              <a:rPr lang="tr-TR" sz="3600" b="1" dirty="0" smtClean="0">
                <a:solidFill>
                  <a:srgbClr val="000000"/>
                </a:solidFill>
                <a:effectLst/>
                <a:latin typeface="FrutigerLTStd-Bold"/>
                <a:ea typeface="Calibri" panose="020F0502020204030204" pitchFamily="34" charset="0"/>
                <a:cs typeface="FrutigerLTStd-Bold"/>
              </a:rPr>
              <a:t/>
            </a:r>
            <a:br>
              <a:rPr lang="tr-TR" sz="3600" b="1" dirty="0" smtClean="0">
                <a:solidFill>
                  <a:srgbClr val="000000"/>
                </a:solidFill>
                <a:effectLst/>
                <a:latin typeface="FrutigerLTStd-Bold"/>
                <a:ea typeface="Calibri" panose="020F0502020204030204" pitchFamily="34" charset="0"/>
                <a:cs typeface="FrutigerLTStd-Bold"/>
              </a:rPr>
            </a:br>
            <a:r>
              <a:rPr lang="tr-TR" sz="3600" b="1" dirty="0" smtClean="0">
                <a:solidFill>
                  <a:srgbClr val="000000"/>
                </a:solidFill>
                <a:effectLst/>
                <a:latin typeface="FrutigerLTStd-Bold"/>
                <a:ea typeface="Calibri" panose="020F0502020204030204" pitchFamily="34" charset="0"/>
                <a:cs typeface="FrutigerLTStd-Bold"/>
              </a:rPr>
              <a:t>Sağlık Alanında Bilişim Teknolojisinin Kullanımında </a:t>
            </a:r>
            <a:r>
              <a:rPr lang="tr-TR" dirty="0" smtClean="0">
                <a:effectLst/>
                <a:latin typeface="Calibri" panose="020F0502020204030204" pitchFamily="34" charset="0"/>
                <a:ea typeface="Calibri" panose="020F0502020204030204" pitchFamily="34" charset="0"/>
                <a:cs typeface="Times New Roman" panose="02020603050405020304" pitchFamily="18" charset="0"/>
              </a:rPr>
              <a:t/>
            </a:r>
            <a:br>
              <a:rPr lang="tr-TR" dirty="0" smtClean="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Alt Başlık 2"/>
          <p:cNvSpPr>
            <a:spLocks noGrp="1"/>
          </p:cNvSpPr>
          <p:nvPr>
            <p:ph type="subTitle" idx="1"/>
          </p:nvPr>
        </p:nvSpPr>
        <p:spPr>
          <a:xfrm>
            <a:off x="1627909" y="2749983"/>
            <a:ext cx="9144000" cy="1655762"/>
          </a:xfrm>
        </p:spPr>
        <p:txBody>
          <a:bodyPr>
            <a:normAutofit/>
          </a:bodyPr>
          <a:lstStyle/>
          <a:p>
            <a:r>
              <a:rPr lang="tr-TR" sz="2800" dirty="0" smtClean="0"/>
              <a:t>Gizlilik/Güvenlik/Etik Kurallar</a:t>
            </a:r>
            <a:endParaRPr lang="tr-TR" sz="2800" dirty="0"/>
          </a:p>
        </p:txBody>
      </p:sp>
    </p:spTree>
    <p:extLst>
      <p:ext uri="{BB962C8B-B14F-4D97-AF65-F5344CB8AC3E}">
        <p14:creationId xmlns:p14="http://schemas.microsoft.com/office/powerpoint/2010/main" val="1295104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30399" y="2167468"/>
            <a:ext cx="9076267" cy="2465931"/>
          </a:xfrm>
          <a:prstGeom prst="rect">
            <a:avLst/>
          </a:prstGeom>
        </p:spPr>
        <p:txBody>
          <a:bodyPr wrap="square">
            <a:spAutoFit/>
          </a:bodyPr>
          <a:lstStyle/>
          <a:p>
            <a:pPr>
              <a:lnSpc>
                <a:spcPct val="80000"/>
              </a:lnSpc>
            </a:pPr>
            <a:r>
              <a:rPr lang="tr-TR" altLang="tr-TR" sz="3200" dirty="0" smtClean="0"/>
              <a:t>Sağlık </a:t>
            </a:r>
            <a:r>
              <a:rPr lang="tr-TR" altLang="tr-TR" sz="3200" dirty="0"/>
              <a:t>sektöründe zaman kayıplarının önlenmesi </a:t>
            </a:r>
          </a:p>
          <a:p>
            <a:pPr>
              <a:lnSpc>
                <a:spcPct val="80000"/>
              </a:lnSpc>
            </a:pPr>
            <a:r>
              <a:rPr lang="tr-TR" altLang="tr-TR" sz="3200" dirty="0"/>
              <a:t>harcamaların </a:t>
            </a:r>
            <a:r>
              <a:rPr lang="tr-TR" altLang="tr-TR" sz="3200" dirty="0" smtClean="0"/>
              <a:t>düşürülmesi  sistem </a:t>
            </a:r>
            <a:r>
              <a:rPr lang="tr-TR" altLang="tr-TR" sz="3200" dirty="0"/>
              <a:t>maliyetlerinin azaltılması amaçlanmıştır.</a:t>
            </a:r>
          </a:p>
          <a:p>
            <a:pPr>
              <a:lnSpc>
                <a:spcPct val="80000"/>
              </a:lnSpc>
              <a:buFont typeface="Wingdings" panose="05000000000000000000" pitchFamily="2" charset="2"/>
              <a:buNone/>
            </a:pPr>
            <a:endParaRPr lang="tr-TR" altLang="tr-TR" sz="3200" dirty="0"/>
          </a:p>
          <a:p>
            <a:pPr>
              <a:lnSpc>
                <a:spcPct val="80000"/>
              </a:lnSpc>
              <a:buFont typeface="Wingdings" panose="05000000000000000000" pitchFamily="2" charset="2"/>
              <a:buNone/>
            </a:pPr>
            <a:r>
              <a:rPr lang="tr-TR" altLang="tr-TR" sz="3200" dirty="0" smtClean="0"/>
              <a:t>Bu </a:t>
            </a:r>
            <a:r>
              <a:rPr lang="tr-TR" altLang="tr-TR" sz="3200" dirty="0"/>
              <a:t>sayede sağlık sektörü kalitesinin artırılması hedeflenmiştir. </a:t>
            </a:r>
          </a:p>
        </p:txBody>
      </p:sp>
    </p:spTree>
    <p:extLst>
      <p:ext uri="{BB962C8B-B14F-4D97-AF65-F5344CB8AC3E}">
        <p14:creationId xmlns:p14="http://schemas.microsoft.com/office/powerpoint/2010/main" val="1386338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59024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26532" y="1896533"/>
            <a:ext cx="11108267" cy="4044056"/>
          </a:xfrm>
          <a:prstGeom prst="rect">
            <a:avLst/>
          </a:prstGeom>
        </p:spPr>
        <p:txBody>
          <a:bodyPr wrap="square">
            <a:spAutoFit/>
          </a:bodyPr>
          <a:lstStyle/>
          <a:p>
            <a:pPr>
              <a:lnSpc>
                <a:spcPct val="107000"/>
              </a:lnSpc>
            </a:pPr>
            <a:r>
              <a:rPr lang="tr-TR" sz="2400" b="1" dirty="0" smtClean="0">
                <a:solidFill>
                  <a:srgbClr val="000000"/>
                </a:solidFill>
                <a:effectLst/>
                <a:latin typeface="FrutigerLTStd-Bold"/>
                <a:ea typeface="Calibri" panose="020F0502020204030204" pitchFamily="34" charset="0"/>
                <a:cs typeface="FrutigerLTStd-Bold"/>
              </a:rPr>
              <a:t>Sağlık Alanında Bilişim Teknolojisinin Kullanımı</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tr-TR" sz="2400" dirty="0" smtClean="0">
              <a:solidFill>
                <a:srgbClr val="000000"/>
              </a:solidFill>
              <a:latin typeface="FrutigerLTStd-Bold"/>
              <a:ea typeface="Calibri" panose="020F0502020204030204" pitchFamily="34" charset="0"/>
              <a:cs typeface="FrutigerLTStd-Bold"/>
            </a:endParaRPr>
          </a:p>
          <a:p>
            <a:pPr>
              <a:lnSpc>
                <a:spcPct val="107000"/>
              </a:lnSpc>
            </a:pPr>
            <a:r>
              <a:rPr lang="tr-TR" sz="2400" dirty="0" smtClean="0">
                <a:solidFill>
                  <a:srgbClr val="000000"/>
                </a:solidFill>
                <a:latin typeface="FrutigerLTStd-Bold"/>
                <a:ea typeface="Calibri" panose="020F0502020204030204" pitchFamily="34" charset="0"/>
                <a:cs typeface="FrutigerLTStd-Bold"/>
              </a:rPr>
              <a:t>Bilişim </a:t>
            </a:r>
            <a:r>
              <a:rPr lang="tr-TR" sz="2400" dirty="0">
                <a:solidFill>
                  <a:srgbClr val="000000"/>
                </a:solidFill>
                <a:latin typeface="FrutigerLTStd-Bold"/>
                <a:ea typeface="Calibri" panose="020F0502020204030204" pitchFamily="34" charset="0"/>
                <a:cs typeface="FrutigerLTStd-Bold"/>
              </a:rPr>
              <a:t>teknolojileri, sağlık hizmetinin sunumunda hız, kalite, düşük maliyet,</a:t>
            </a:r>
          </a:p>
          <a:p>
            <a:pPr>
              <a:lnSpc>
                <a:spcPct val="107000"/>
              </a:lnSpc>
            </a:pPr>
            <a:r>
              <a:rPr lang="tr-TR" sz="2400" dirty="0">
                <a:solidFill>
                  <a:srgbClr val="000000"/>
                </a:solidFill>
                <a:latin typeface="FrutigerLTStd-Bold"/>
                <a:ea typeface="Calibri" panose="020F0502020204030204" pitchFamily="34" charset="0"/>
                <a:cs typeface="FrutigerLTStd-Bold"/>
              </a:rPr>
              <a:t>esneklik, etkinlik ve verimlilik, kurum içerisinde bölümler arası koordinasyon</a:t>
            </a:r>
          </a:p>
          <a:p>
            <a:pPr>
              <a:lnSpc>
                <a:spcPct val="107000"/>
              </a:lnSpc>
            </a:pPr>
            <a:r>
              <a:rPr lang="tr-TR" sz="2400" dirty="0">
                <a:solidFill>
                  <a:srgbClr val="000000"/>
                </a:solidFill>
                <a:latin typeface="FrutigerLTStd-Bold"/>
                <a:ea typeface="Calibri" panose="020F0502020204030204" pitchFamily="34" charset="0"/>
                <a:cs typeface="FrutigerLTStd-Bold"/>
              </a:rPr>
              <a:t>ve uyumlu iletişim sağlamakla birlikte güvenlik ve etik </a:t>
            </a:r>
            <a:r>
              <a:rPr lang="tr-TR" sz="2400" dirty="0" smtClean="0">
                <a:solidFill>
                  <a:srgbClr val="000000"/>
                </a:solidFill>
                <a:latin typeface="FrutigerLTStd-Bold"/>
                <a:ea typeface="Calibri" panose="020F0502020204030204" pitchFamily="34" charset="0"/>
                <a:cs typeface="FrutigerLTStd-Bold"/>
              </a:rPr>
              <a:t>sorunlara da </a:t>
            </a:r>
            <a:r>
              <a:rPr lang="tr-TR" sz="2400" dirty="0">
                <a:solidFill>
                  <a:srgbClr val="000000"/>
                </a:solidFill>
                <a:latin typeface="FrutigerLTStd-Bold"/>
                <a:ea typeface="Calibri" panose="020F0502020204030204" pitchFamily="34" charset="0"/>
                <a:cs typeface="FrutigerLTStd-Bold"/>
              </a:rPr>
              <a:t>neden olmaktadır.</a:t>
            </a:r>
          </a:p>
          <a:p>
            <a:pPr>
              <a:lnSpc>
                <a:spcPct val="107000"/>
              </a:lnSpc>
              <a:spcAft>
                <a:spcPts val="0"/>
              </a:spcAft>
            </a:pPr>
            <a:endParaRPr lang="tr-TR" sz="2400" b="1" dirty="0" smtClean="0">
              <a:solidFill>
                <a:srgbClr val="000000"/>
              </a:solidFill>
              <a:effectLst/>
              <a:latin typeface="FrutigerLTStd-Bold"/>
              <a:ea typeface="Calibri" panose="020F0502020204030204" pitchFamily="34" charset="0"/>
              <a:cs typeface="FrutigerLTStd-Bold"/>
            </a:endParaRPr>
          </a:p>
          <a:p>
            <a:pPr>
              <a:lnSpc>
                <a:spcPct val="107000"/>
              </a:lnSpc>
              <a:spcAft>
                <a:spcPts val="0"/>
              </a:spcAft>
            </a:pPr>
            <a:endParaRPr lang="tr-TR" sz="2400" b="1" dirty="0">
              <a:solidFill>
                <a:srgbClr val="000000"/>
              </a:solidFill>
              <a:latin typeface="FrutigerLTStd-Bold"/>
              <a:ea typeface="Calibri" panose="020F0502020204030204" pitchFamily="34" charset="0"/>
              <a:cs typeface="FrutigerLTStd-Bold"/>
            </a:endParaRPr>
          </a:p>
          <a:p>
            <a:pPr>
              <a:lnSpc>
                <a:spcPct val="107000"/>
              </a:lnSpc>
              <a:spcAft>
                <a:spcPts val="0"/>
              </a:spcAft>
            </a:pPr>
            <a:endParaRPr lang="tr-TR" sz="2400" b="1" dirty="0" smtClean="0">
              <a:solidFill>
                <a:srgbClr val="000000"/>
              </a:solidFill>
              <a:effectLst/>
              <a:latin typeface="FrutigerLTStd-Bold"/>
              <a:ea typeface="Calibri" panose="020F0502020204030204" pitchFamily="34" charset="0"/>
              <a:cs typeface="FrutigerLTStd-Bold"/>
            </a:endParaRPr>
          </a:p>
          <a:p>
            <a:pPr>
              <a:lnSpc>
                <a:spcPct val="107000"/>
              </a:lnSpc>
              <a:spcAft>
                <a:spcPts val="0"/>
              </a:spcAft>
            </a:pPr>
            <a:endParaRPr lang="tr-TR" sz="2400" b="1" dirty="0">
              <a:solidFill>
                <a:srgbClr val="000000"/>
              </a:solidFill>
              <a:latin typeface="FrutigerLTStd-Bold"/>
              <a:ea typeface="Calibri" panose="020F0502020204030204" pitchFamily="34" charset="0"/>
              <a:cs typeface="FrutigerLTStd-Bold"/>
            </a:endParaRPr>
          </a:p>
        </p:txBody>
      </p:sp>
    </p:spTree>
    <p:extLst>
      <p:ext uri="{BB962C8B-B14F-4D97-AF65-F5344CB8AC3E}">
        <p14:creationId xmlns:p14="http://schemas.microsoft.com/office/powerpoint/2010/main" val="2565559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53066" y="1130581"/>
            <a:ext cx="9160933" cy="2463367"/>
          </a:xfrm>
          <a:prstGeom prst="rect">
            <a:avLst/>
          </a:prstGeom>
        </p:spPr>
        <p:txBody>
          <a:bodyPr wrap="square">
            <a:spAutoFit/>
          </a:bodyPr>
          <a:lstStyle/>
          <a:p>
            <a:pPr algn="just">
              <a:lnSpc>
                <a:spcPct val="107000"/>
              </a:lnSpc>
              <a:spcAft>
                <a:spcPts val="0"/>
              </a:spcAft>
            </a:pPr>
            <a:endParaRPr lang="tr-TR" sz="2400" b="1" dirty="0" smtClean="0">
              <a:solidFill>
                <a:srgbClr val="000000"/>
              </a:solidFill>
              <a:effectLst/>
              <a:latin typeface="FrutigerLTStd-Bold"/>
              <a:ea typeface="Calibri" panose="020F0502020204030204" pitchFamily="34" charset="0"/>
              <a:cs typeface="FrutigerLTStd-Bold"/>
            </a:endParaRPr>
          </a:p>
          <a:p>
            <a:pPr algn="just">
              <a:lnSpc>
                <a:spcPct val="107000"/>
              </a:lnSpc>
              <a:spcAft>
                <a:spcPts val="0"/>
              </a:spcAft>
            </a:pPr>
            <a:r>
              <a:rPr lang="tr-TR" sz="2400" b="1" dirty="0" smtClean="0">
                <a:solidFill>
                  <a:srgbClr val="000000"/>
                </a:solidFill>
                <a:effectLst/>
                <a:latin typeface="FrutigerLTStd-Bold"/>
                <a:ea typeface="Calibri" panose="020F0502020204030204" pitchFamily="34" charset="0"/>
                <a:cs typeface="FrutigerLTStd-Bold"/>
              </a:rPr>
              <a:t>Sağlık Alanında Bilişim Teknolojisinin Kullanımı</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Bilişim teknolojisinin kullanılması ile çok fazla sayıda veriyi depolayabilmek, depolanmış bilgiye hızlı ulaşabilmek, kısa zamanda kapsamlı bilgi elde etmek ve herhangi bir zamanda elektronik sağlık kayıtlarına ulaşmak mümkündür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8190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63599" y="2493744"/>
            <a:ext cx="9584267" cy="1673022"/>
          </a:xfrm>
          <a:prstGeom prst="rect">
            <a:avLst/>
          </a:prstGeom>
        </p:spPr>
        <p:txBody>
          <a:bodyPr wrap="square">
            <a:spAutoFit/>
          </a:bodyPr>
          <a:lstStyle/>
          <a:p>
            <a:pPr algn="just">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Sağlık bilgilerinin elektronik ortama aktarılması, sağlık alanında bilişim teknolojisinin yaygın olarak kullanılması pahalı olmakla birlikte hataların azaltılması, hizmet sunumunda kalitenin arttırılması açısından oldukça yararlıdır.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91348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9058" y="1286621"/>
            <a:ext cx="11599333" cy="3681777"/>
          </a:xfrm>
          <a:prstGeom prst="rect">
            <a:avLst/>
          </a:prstGeom>
        </p:spPr>
        <p:txBody>
          <a:bodyPr wrap="square">
            <a:spAutoFit/>
          </a:bodyPr>
          <a:lstStyle/>
          <a:p>
            <a:pPr algn="just">
              <a:lnSpc>
                <a:spcPct val="107000"/>
              </a:lnSpc>
              <a:spcAft>
                <a:spcPts val="0"/>
              </a:spcAft>
            </a:pPr>
            <a:endParaRPr lang="tr-TR" sz="2800" b="1" dirty="0" smtClean="0">
              <a:solidFill>
                <a:srgbClr val="000000"/>
              </a:solidFill>
              <a:effectLst/>
              <a:latin typeface="FrutigerLTStd-Bold"/>
              <a:ea typeface="Calibri" panose="020F0502020204030204" pitchFamily="34" charset="0"/>
              <a:cs typeface="FrutigerLTStd-Bold"/>
            </a:endParaRPr>
          </a:p>
          <a:p>
            <a:pPr algn="just">
              <a:lnSpc>
                <a:spcPct val="107000"/>
              </a:lnSpc>
              <a:spcAft>
                <a:spcPts val="0"/>
              </a:spcAft>
            </a:pPr>
            <a:r>
              <a:rPr lang="tr-TR" sz="2800" b="1" dirty="0" smtClean="0">
                <a:solidFill>
                  <a:srgbClr val="000000"/>
                </a:solidFill>
                <a:effectLst/>
                <a:latin typeface="FrutigerLTStd-Bold"/>
                <a:ea typeface="Calibri" panose="020F0502020204030204" pitchFamily="34" charset="0"/>
                <a:cs typeface="FrutigerLTStd-Bold"/>
              </a:rPr>
              <a:t>Elektronik Sağlık Kayıtlarının Kullanımında Güvenlik ve Gizlilik</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tr-TR" dirty="0" smtClean="0">
              <a:solidFill>
                <a:srgbClr val="000000"/>
              </a:solidFill>
              <a:effectLst/>
              <a:latin typeface="ChaparralPro-Regular"/>
              <a:ea typeface="Calibri" panose="020F0502020204030204" pitchFamily="34" charset="0"/>
              <a:cs typeface="ChaparralPro-Regular"/>
            </a:endParaRPr>
          </a:p>
          <a:p>
            <a:pPr algn="just">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Sağlık hizmetlerinin birden fazla alanda sürdürülmesi, birden fazla sağlık disiplinini içinde barındırması güvenlik ve gizliliği daha önemli hâle getirmiştir Hasta kayıtlarının bilgisayar ortamına aktarılması, hastanelerde bilişim teknolojisinin yaygın olarak kullanılması ve internet kullanımı; hasta verilerinin güvenliğinin sağlanması ile ilgili sorunları gündeme getirmiş, aynı zamanda bilişim teknolojisini pek çok problemin kaynağı hâline getirmiştir.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4971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36517" y="2690336"/>
            <a:ext cx="9133609" cy="1938992"/>
          </a:xfrm>
          <a:prstGeom prst="rect">
            <a:avLst/>
          </a:prstGeom>
        </p:spPr>
        <p:txBody>
          <a:bodyPr wrap="square">
            <a:spAutoFit/>
          </a:bodyPr>
          <a:lstStyle/>
          <a:p>
            <a:pPr algn="just"/>
            <a:r>
              <a:rPr lang="tr-TR" sz="2400" dirty="0" smtClean="0">
                <a:solidFill>
                  <a:srgbClr val="000000"/>
                </a:solidFill>
                <a:effectLst/>
                <a:latin typeface="ChaparralPro-Regular"/>
                <a:ea typeface="Calibri" panose="020F0502020204030204" pitchFamily="34" charset="0"/>
                <a:cs typeface="ChaparralPro-Regular"/>
              </a:rPr>
              <a:t>Hastaya ait bilgilerin, yetkili olmayan kişilerin ulaşımına açık olması, sistemin kaba bir ifade ile “elektronik röntgencilerden”, “elektronik tecavüzden” ya da “elektronik saldırıdan” korunamaması, ciddi bir güvenlik sorunu, aynı zamanda etik bir problemdir</a:t>
            </a:r>
            <a:endParaRPr lang="tr-TR" sz="2400" dirty="0"/>
          </a:p>
        </p:txBody>
      </p:sp>
    </p:spTree>
    <p:extLst>
      <p:ext uri="{BB962C8B-B14F-4D97-AF65-F5344CB8AC3E}">
        <p14:creationId xmlns:p14="http://schemas.microsoft.com/office/powerpoint/2010/main" val="1445549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74133" y="1655455"/>
            <a:ext cx="10786533" cy="3220753"/>
          </a:xfrm>
          <a:prstGeom prst="rect">
            <a:avLst/>
          </a:prstGeom>
        </p:spPr>
        <p:txBody>
          <a:bodyPr wrap="square">
            <a:spAutoFit/>
          </a:bodyPr>
          <a:lstStyle/>
          <a:p>
            <a:pPr>
              <a:lnSpc>
                <a:spcPct val="107000"/>
              </a:lnSpc>
              <a:spcAft>
                <a:spcPts val="0"/>
              </a:spcAft>
            </a:pPr>
            <a:r>
              <a:rPr lang="tr-TR" sz="2800" b="1" dirty="0" smtClean="0">
                <a:solidFill>
                  <a:srgbClr val="000000"/>
                </a:solidFill>
                <a:effectLst/>
                <a:latin typeface="ChaparralPro-Regular"/>
                <a:ea typeface="Calibri" panose="020F0502020204030204" pitchFamily="34" charset="0"/>
                <a:cs typeface="ChaparralPro-Regular"/>
              </a:rPr>
              <a:t>Yapılacak/yapılan işlemler, </a:t>
            </a:r>
          </a:p>
          <a:p>
            <a:pPr>
              <a:lnSpc>
                <a:spcPct val="107000"/>
              </a:lnSpc>
              <a:spcAft>
                <a:spcPts val="0"/>
              </a:spcAft>
            </a:pPr>
            <a:endParaRPr lang="tr-TR" b="1" dirty="0" smtClean="0">
              <a:solidFill>
                <a:srgbClr val="000000"/>
              </a:solidFill>
              <a:effectLst/>
              <a:latin typeface="ChaparralPro-Regular"/>
              <a:ea typeface="Calibri" panose="020F0502020204030204" pitchFamily="34" charset="0"/>
              <a:cs typeface="ChaparralPro-Regular"/>
            </a:endParaRPr>
          </a:p>
          <a:p>
            <a:pPr algn="just">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HASTALIK VE TEDAVİ İLE İLGİLİ olası sonuçları vb.  konularda hastayı bilgilendirme ve izin alma (aydınlatılmış onam ) etik bir kuraldır .</a:t>
            </a:r>
          </a:p>
          <a:p>
            <a:pPr algn="just">
              <a:lnSpc>
                <a:spcPct val="107000"/>
              </a:lnSpc>
              <a:spcAft>
                <a:spcPts val="0"/>
              </a:spcAft>
            </a:pPr>
            <a:endParaRPr lang="tr-TR" sz="2400" dirty="0" smtClean="0">
              <a:solidFill>
                <a:srgbClr val="000000"/>
              </a:solidFill>
              <a:effectLst/>
              <a:latin typeface="ChaparralPro-Regular"/>
              <a:ea typeface="Calibri" panose="020F0502020204030204" pitchFamily="34" charset="0"/>
              <a:cs typeface="ChaparralPro-Regular"/>
            </a:endParaRPr>
          </a:p>
          <a:p>
            <a:pPr algn="just">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Hasta ve hastalığa ait veriler toplanırken ve elektronik ortama kayıt edilirken de hastanın bu bilgilerin depolanacağı, nerede ve hangi amaçlarla kullanılabileceği gibi konularında bilgilendirilmesi gerekir.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7877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0933" y="1466155"/>
            <a:ext cx="10857731" cy="3623043"/>
          </a:xfrm>
          <a:prstGeom prst="rect">
            <a:avLst/>
          </a:prstGeom>
        </p:spPr>
        <p:txBody>
          <a:bodyPr wrap="square">
            <a:spAutoFit/>
          </a:bodyPr>
          <a:lstStyle/>
          <a:p>
            <a:pPr>
              <a:lnSpc>
                <a:spcPct val="107000"/>
              </a:lnSpc>
              <a:spcAft>
                <a:spcPts val="0"/>
              </a:spcAft>
            </a:pPr>
            <a:r>
              <a:rPr lang="tr-TR" sz="2400" b="1" dirty="0" smtClean="0">
                <a:solidFill>
                  <a:srgbClr val="000000"/>
                </a:solidFill>
                <a:effectLst/>
                <a:latin typeface="ChaparralPro-Regular"/>
                <a:ea typeface="Calibri" panose="020F0502020204030204" pitchFamily="34" charset="0"/>
                <a:cs typeface="ChaparralPro-Regular"/>
              </a:rPr>
              <a:t>Elektronik sağlık kayıtlarına özel etik ilkeler </a:t>
            </a:r>
            <a:r>
              <a:rPr lang="tr-TR" sz="2400" dirty="0" smtClean="0">
                <a:solidFill>
                  <a:srgbClr val="000000"/>
                </a:solidFill>
                <a:effectLst/>
                <a:latin typeface="ChaparralPro-Regular"/>
                <a:ea typeface="Calibri" panose="020F0502020204030204" pitchFamily="34" charset="0"/>
                <a:cs typeface="ChaparralPro-Regular"/>
              </a:rPr>
              <a:t>yoktur. </a:t>
            </a: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Bunun nedenleri;</a:t>
            </a:r>
          </a:p>
          <a:p>
            <a:pPr>
              <a:lnSpc>
                <a:spcPct val="107000"/>
              </a:lnSpc>
              <a:spcAft>
                <a:spcPts val="0"/>
              </a:spcAft>
            </a:pP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 Bireysel durumu ilgilendiren etik standartların daha az önemli gibi görünmesi,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 Kaliteyi sağlamak için uygun </a:t>
            </a:r>
            <a:r>
              <a:rPr lang="tr-TR" sz="2400" dirty="0" err="1" smtClean="0">
                <a:solidFill>
                  <a:srgbClr val="000000"/>
                </a:solidFill>
                <a:effectLst/>
                <a:latin typeface="ChaparralPro-Regular"/>
                <a:ea typeface="Calibri" panose="020F0502020204030204" pitchFamily="34" charset="0"/>
                <a:cs typeface="ChaparralPro-Regular"/>
              </a:rPr>
              <a:t>etiksel</a:t>
            </a:r>
            <a:r>
              <a:rPr lang="tr-TR" sz="2400" dirty="0" smtClean="0">
                <a:solidFill>
                  <a:srgbClr val="000000"/>
                </a:solidFill>
                <a:effectLst/>
                <a:latin typeface="ChaparralPro-Regular"/>
                <a:ea typeface="Calibri" panose="020F0502020204030204" pitchFamily="34" charset="0"/>
                <a:cs typeface="ChaparralPro-Regular"/>
              </a:rPr>
              <a:t> uluslararası anlaşmaların olmaması,</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 Bu alanda yönetici ve sağlık bakım mesleklerinin eğitiminin standartlarının belirlenmesi konusunda bir girişimin olmaması,</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 Sağlık bakımının var olma nedeni ve sağlık kayıtlarının durumu ile ilgili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tr-TR" sz="2400" dirty="0" smtClean="0">
                <a:solidFill>
                  <a:srgbClr val="000000"/>
                </a:solidFill>
                <a:effectLst/>
                <a:latin typeface="ChaparralPro-Regular"/>
                <a:ea typeface="Calibri" panose="020F0502020204030204" pitchFamily="34" charset="0"/>
                <a:cs typeface="ChaparralPro-Regular"/>
              </a:rPr>
              <a:t>global kararların olmamasıdır</a:t>
            </a:r>
            <a:endParaRPr lang="tr-TR" sz="2400" dirty="0"/>
          </a:p>
        </p:txBody>
      </p:sp>
    </p:spTree>
    <p:extLst>
      <p:ext uri="{BB962C8B-B14F-4D97-AF65-F5344CB8AC3E}">
        <p14:creationId xmlns:p14="http://schemas.microsoft.com/office/powerpoint/2010/main" val="63430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92282" y="1752836"/>
            <a:ext cx="9164782" cy="3253711"/>
          </a:xfrm>
          <a:prstGeom prst="rect">
            <a:avLst/>
          </a:prstGeom>
        </p:spPr>
        <p:txBody>
          <a:bodyPr wrap="square">
            <a:spAutoFit/>
          </a:bodyPr>
          <a:lstStyle/>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Elektronik sağlık kayıtlarının doğruluğunun sağlanması ve içeriğinin uzun süre korunması, gizlilik ve sisteme girişin kontrol edilmesi kadar önemlidir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Elektronik sağlık kayıtlarının, elektronik reçeteler, destek sistemlere karar verme, kronik hastalıkların elektronik</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takibi ve yönetimi, ilaçların çubuk kodları (barkod) ve biyolojik ürünlerin sağlık bakım maliyetini ve tıbbi hataları önlediği bilinmektedir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7852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182687" y="2017713"/>
            <a:ext cx="9451445" cy="4114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altLang="tr-TR" dirty="0" smtClean="0"/>
              <a:t>Sağlık bakım hizmeti veren tüm sağlık kuruluşunu kapsar.</a:t>
            </a:r>
          </a:p>
          <a:p>
            <a:r>
              <a:rPr lang="tr-TR" altLang="tr-TR" dirty="0" smtClean="0"/>
              <a:t>Tek bir hasta kayıt numarası ile entegre bir “veri ambarı” sistemine sahiptirler.</a:t>
            </a:r>
          </a:p>
          <a:p>
            <a:r>
              <a:rPr lang="tr-TR" altLang="tr-TR" dirty="0" smtClean="0"/>
              <a:t>Kurum içerisindeki tüm sağlık hizmeti verenlerin doğrudan bilgisayara veri girebilmesine olanak sağlarlar. </a:t>
            </a:r>
            <a:endParaRPr lang="tr-TR" altLang="tr-TR" dirty="0"/>
          </a:p>
        </p:txBody>
      </p:sp>
      <p:sp>
        <p:nvSpPr>
          <p:cNvPr id="3" name="Rectangle 2"/>
          <p:cNvSpPr txBox="1">
            <a:spLocks noChangeArrowheads="1"/>
          </p:cNvSpPr>
          <p:nvPr/>
        </p:nvSpPr>
        <p:spPr>
          <a:xfrm>
            <a:off x="1182687" y="756179"/>
            <a:ext cx="7793037" cy="14620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sz="4000" smtClean="0"/>
              <a:t>Elektronik hasta kayıt sistemleri</a:t>
            </a:r>
            <a:endParaRPr lang="tr-TR" altLang="tr-TR" sz="4000" dirty="0"/>
          </a:p>
        </p:txBody>
      </p:sp>
    </p:spTree>
    <p:extLst>
      <p:ext uri="{BB962C8B-B14F-4D97-AF65-F5344CB8AC3E}">
        <p14:creationId xmlns:p14="http://schemas.microsoft.com/office/powerpoint/2010/main" val="2484681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18409" y="3034145"/>
            <a:ext cx="8343900" cy="487506"/>
          </a:xfrm>
          <a:prstGeom prst="rect">
            <a:avLst/>
          </a:prstGeom>
        </p:spPr>
        <p:txBody>
          <a:bodyPr wrap="square">
            <a:spAutoFit/>
          </a:bodyPr>
          <a:lstStyle/>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Bu nedenle gizlilik, kalite, işe yararlık birincil etik kuraldır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4511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66455" y="2355245"/>
            <a:ext cx="8676409" cy="2042354"/>
          </a:xfrm>
          <a:prstGeom prst="rect">
            <a:avLst/>
          </a:prstGeom>
        </p:spPr>
        <p:txBody>
          <a:bodyPr wrap="square">
            <a:spAutoFit/>
          </a:bodyPr>
          <a:lstStyle/>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Sağlık alanında bilişim teknolojisi kullanıcılarının çok sayıda olması, sistemin kurumun kuralları ile uyumlu olmaması ya da esnek yapısının olmaması ve hasta kayıtlarının karmaşık bir yapısının olması elektronik sağlık kayıtlarının kullanımını zorlaştırmaktadır </a:t>
            </a:r>
            <a:endParaRPr lang="tr-TR" sz="2400" dirty="0"/>
          </a:p>
        </p:txBody>
      </p:sp>
    </p:spTree>
    <p:extLst>
      <p:ext uri="{BB962C8B-B14F-4D97-AF65-F5344CB8AC3E}">
        <p14:creationId xmlns:p14="http://schemas.microsoft.com/office/powerpoint/2010/main" val="3939902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98865" y="2197381"/>
            <a:ext cx="8977744" cy="2463367"/>
          </a:xfrm>
          <a:prstGeom prst="rect">
            <a:avLst/>
          </a:prstGeom>
        </p:spPr>
        <p:txBody>
          <a:bodyPr wrap="square">
            <a:spAutoFit/>
          </a:bodyPr>
          <a:lstStyle/>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Elektronik hasta kayıt sistemlerinin çoğunun web destekli olması, hasta kayıtlarının güvenliği açısından tehdit oluşturmaktadır.</a:t>
            </a:r>
          </a:p>
          <a:p>
            <a:pPr>
              <a:lnSpc>
                <a:spcPct val="107000"/>
              </a:lnSpc>
              <a:spcAft>
                <a:spcPts val="0"/>
              </a:spcAft>
            </a:pPr>
            <a:endParaRPr lang="tr-TR" sz="2400" dirty="0" smtClean="0">
              <a:solidFill>
                <a:srgbClr val="000000"/>
              </a:solidFill>
              <a:effectLst/>
              <a:latin typeface="ChaparralPro-Regular"/>
              <a:ea typeface="Calibri" panose="020F0502020204030204" pitchFamily="34" charset="0"/>
              <a:cs typeface="ChaparralPro-Regular"/>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Özellikle kablosuz internet (</a:t>
            </a:r>
            <a:r>
              <a:rPr lang="tr-TR" sz="2400" dirty="0" err="1" smtClean="0">
                <a:solidFill>
                  <a:srgbClr val="000000"/>
                </a:solidFill>
                <a:effectLst/>
                <a:latin typeface="ChaparralPro-Regular"/>
                <a:ea typeface="Calibri" panose="020F0502020204030204" pitchFamily="34" charset="0"/>
                <a:cs typeface="ChaparralPro-Regular"/>
              </a:rPr>
              <a:t>wireless</a:t>
            </a:r>
            <a:r>
              <a:rPr lang="tr-TR" sz="2400" dirty="0" smtClean="0">
                <a:solidFill>
                  <a:srgbClr val="000000"/>
                </a:solidFill>
                <a:effectLst/>
                <a:latin typeface="ChaparralPro-Regular"/>
                <a:ea typeface="Calibri" panose="020F0502020204030204" pitchFamily="34" charset="0"/>
                <a:cs typeface="ChaparralPro-Regular"/>
              </a:rPr>
              <a:t>) kullanımı nedeni ile pek çok farklı yerden ve kullanıcı tarafından kayıtların aktarılması, kullanılması ya da değiştirilmesi mümkündür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0149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1901018"/>
            <a:ext cx="8894618" cy="3648884"/>
          </a:xfrm>
          <a:prstGeom prst="rect">
            <a:avLst/>
          </a:prstGeom>
        </p:spPr>
        <p:txBody>
          <a:bodyPr wrap="square">
            <a:spAutoFit/>
          </a:bodyPr>
          <a:lstStyle/>
          <a:p>
            <a:pPr>
              <a:lnSpc>
                <a:spcPct val="107000"/>
              </a:lnSpc>
              <a:spcAft>
                <a:spcPts val="0"/>
              </a:spcAft>
            </a:pPr>
            <a:r>
              <a:rPr lang="tr-TR" sz="2400" b="1" dirty="0" smtClean="0">
                <a:solidFill>
                  <a:srgbClr val="000000"/>
                </a:solidFill>
                <a:effectLst/>
                <a:latin typeface="FrutigerLTStd-Bold"/>
                <a:ea typeface="Calibri" panose="020F0502020204030204" pitchFamily="34" charset="0"/>
                <a:cs typeface="FrutigerLTStd-Bold"/>
              </a:rPr>
              <a:t>Etik ve Güvenlik Sorunları ile İlgili Önerilen Çözümler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Elektronik sağlık kayıtları, temel etik ilkelere dayandırılarak yapılandırılmalı ve aşağıdaki ilkeler ile uyumlu olmalıdır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1. Gizlilik ilkesi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2. Açıklık ilkesi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3. Kanunlara uyumluluk ilkesi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4. Sisteme güvenli giriş ilkesi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5. Sorumluluk ilkesi</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6. Güvenlik ilkesi</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2954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92382" y="2651608"/>
            <a:ext cx="7751618" cy="1647182"/>
          </a:xfrm>
          <a:prstGeom prst="rect">
            <a:avLst/>
          </a:prstGeom>
        </p:spPr>
        <p:txBody>
          <a:bodyPr wrap="square">
            <a:spAutoFit/>
          </a:bodyPr>
          <a:lstStyle/>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Elektronik sağlık kayıtlarının kolay kullanılabilmesi için uygulamaların sınıflandırılması ve kodlanması, veri toplama araçlarının yapılandırılması, klinik protokollerin ve süreçlerin oluşturulması gerekir </a:t>
            </a:r>
            <a:endParaRPr lang="tr-TR" sz="2400" dirty="0"/>
          </a:p>
        </p:txBody>
      </p:sp>
    </p:spTree>
    <p:extLst>
      <p:ext uri="{BB962C8B-B14F-4D97-AF65-F5344CB8AC3E}">
        <p14:creationId xmlns:p14="http://schemas.microsoft.com/office/powerpoint/2010/main" val="4846692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88533" y="2355245"/>
            <a:ext cx="8856903" cy="1653145"/>
          </a:xfrm>
          <a:prstGeom prst="rect">
            <a:avLst/>
          </a:prstGeom>
        </p:spPr>
        <p:txBody>
          <a:bodyPr wrap="square">
            <a:spAutoFit/>
          </a:bodyPr>
          <a:lstStyle/>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Elektronik sağlık kayıtlarında, hastanın durumunu tanımlayan bilgilerin ve belgelerin güvenliğinin sağlamasında ulusal ve uluslararası anlaşmaların ve yasal düzenlemeler yapılmalı, güvenlik ile ilgili standartlar belirlenmelidir </a:t>
            </a:r>
            <a:endParaRPr lang="tr-TR" sz="2400" dirty="0"/>
          </a:p>
        </p:txBody>
      </p:sp>
    </p:spTree>
    <p:extLst>
      <p:ext uri="{BB962C8B-B14F-4D97-AF65-F5344CB8AC3E}">
        <p14:creationId xmlns:p14="http://schemas.microsoft.com/office/powerpoint/2010/main" val="8586110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3201" y="2345563"/>
            <a:ext cx="7816272" cy="2068195"/>
          </a:xfrm>
          <a:prstGeom prst="rect">
            <a:avLst/>
          </a:prstGeom>
        </p:spPr>
        <p:txBody>
          <a:bodyPr wrap="square">
            <a:spAutoFit/>
          </a:bodyPr>
          <a:lstStyle/>
          <a:p>
            <a:pPr>
              <a:lnSpc>
                <a:spcPct val="107000"/>
              </a:lnSpc>
              <a:spcAft>
                <a:spcPts val="0"/>
              </a:spcAft>
            </a:pPr>
            <a:r>
              <a:rPr lang="tr-TR" sz="2400" b="1" dirty="0" smtClean="0">
                <a:solidFill>
                  <a:srgbClr val="000000"/>
                </a:solidFill>
                <a:effectLst/>
                <a:latin typeface="ChaparralPro-Regular"/>
                <a:ea typeface="Calibri" panose="020F0502020204030204" pitchFamily="34" charset="0"/>
                <a:cs typeface="ChaparralPro-Regular"/>
              </a:rPr>
              <a:t>Güvenlik protokolleri</a:t>
            </a:r>
            <a:endParaRPr lang="tr-TR" sz="2400" b="1"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(Aydınlatılmış Onam) ile ilişkilendirilmeli, standartların uygulanabilirliği etkin hâle getirilmeli, güvenlik ve gizliliğin sağlanması için ekonomik açıdan destek sağlanmalı ve sistemin güvenlik bariyeri olmalıdır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46107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15836" y="2758934"/>
            <a:ext cx="8271164" cy="1673022"/>
          </a:xfrm>
          <a:prstGeom prst="rect">
            <a:avLst/>
          </a:prstGeom>
        </p:spPr>
        <p:txBody>
          <a:bodyPr wrap="square">
            <a:spAutoFit/>
          </a:bodyPr>
          <a:lstStyle/>
          <a:p>
            <a:pPr>
              <a:lnSpc>
                <a:spcPct val="107000"/>
              </a:lnSpc>
              <a:spcAft>
                <a:spcPts val="0"/>
              </a:spcAft>
            </a:pPr>
            <a:r>
              <a:rPr lang="tr-TR" sz="2400" b="1" dirty="0" smtClean="0">
                <a:solidFill>
                  <a:srgbClr val="000000"/>
                </a:solidFill>
                <a:effectLst/>
                <a:latin typeface="ChaparralPro-Regular"/>
                <a:ea typeface="Calibri" panose="020F0502020204030204" pitchFamily="34" charset="0"/>
                <a:cs typeface="ChaparralPro-Regular"/>
              </a:rPr>
              <a:t>Şifreleme ya da elektronik imza </a:t>
            </a:r>
          </a:p>
          <a:p>
            <a:pPr>
              <a:lnSpc>
                <a:spcPct val="107000"/>
              </a:lnSpc>
              <a:spcAft>
                <a:spcPts val="0"/>
              </a:spcAft>
            </a:pPr>
            <a:endParaRPr lang="tr-TR" sz="2400" b="1" dirty="0" smtClean="0">
              <a:solidFill>
                <a:srgbClr val="000000"/>
              </a:solidFill>
              <a:effectLst/>
              <a:latin typeface="ChaparralPro-Regular"/>
              <a:ea typeface="Calibri" panose="020F0502020204030204" pitchFamily="34" charset="0"/>
              <a:cs typeface="ChaparralPro-Regular"/>
            </a:endParaRPr>
          </a:p>
          <a:p>
            <a:pPr>
              <a:lnSpc>
                <a:spcPct val="107000"/>
              </a:lnSpc>
              <a:spcAft>
                <a:spcPts val="0"/>
              </a:spcAft>
            </a:pPr>
            <a:r>
              <a:rPr lang="tr-TR" sz="2400" dirty="0">
                <a:solidFill>
                  <a:srgbClr val="000000"/>
                </a:solidFill>
                <a:latin typeface="ChaparralPro-Regular"/>
                <a:ea typeface="Calibri" panose="020F0502020204030204" pitchFamily="34" charset="0"/>
                <a:cs typeface="ChaparralPro-Regular"/>
              </a:rPr>
              <a:t>E</a:t>
            </a:r>
            <a:r>
              <a:rPr lang="tr-TR" sz="2400" dirty="0" smtClean="0">
                <a:solidFill>
                  <a:srgbClr val="000000"/>
                </a:solidFill>
                <a:effectLst/>
                <a:latin typeface="ChaparralPro-Regular"/>
                <a:ea typeface="Calibri" panose="020F0502020204030204" pitchFamily="34" charset="0"/>
                <a:cs typeface="ChaparralPro-Regular"/>
              </a:rPr>
              <a:t>lektronik kayıtlarda standart bir işlem olması yanında, kayıtların gizliliğinin korunmasında önemli bir uygulamadır.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73225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28701" y="2641926"/>
            <a:ext cx="8333508" cy="2068195"/>
          </a:xfrm>
          <a:prstGeom prst="rect">
            <a:avLst/>
          </a:prstGeom>
        </p:spPr>
        <p:txBody>
          <a:bodyPr wrap="square">
            <a:spAutoFit/>
          </a:bodyPr>
          <a:lstStyle/>
          <a:p>
            <a:pPr>
              <a:lnSpc>
                <a:spcPct val="107000"/>
              </a:lnSpc>
              <a:spcAft>
                <a:spcPts val="0"/>
              </a:spcAft>
            </a:pPr>
            <a:r>
              <a:rPr lang="tr-TR" sz="2400" b="1" dirty="0" smtClean="0">
                <a:solidFill>
                  <a:srgbClr val="000000"/>
                </a:solidFill>
                <a:effectLst/>
                <a:latin typeface="ChaparralPro-Regular"/>
                <a:ea typeface="Calibri" panose="020F0502020204030204" pitchFamily="34" charset="0"/>
                <a:cs typeface="ChaparralPro-Regular"/>
              </a:rPr>
              <a:t>Elektronik imza/şifre</a:t>
            </a:r>
          </a:p>
          <a:p>
            <a:pPr>
              <a:lnSpc>
                <a:spcPct val="107000"/>
              </a:lnSpc>
              <a:spcAft>
                <a:spcPts val="0"/>
              </a:spcAft>
            </a:pPr>
            <a:endParaRPr lang="tr-TR" sz="2400" b="1"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a:solidFill>
                  <a:srgbClr val="000000"/>
                </a:solidFill>
                <a:latin typeface="ChaparralPro-Regular"/>
                <a:ea typeface="Calibri" panose="020F0502020204030204" pitchFamily="34" charset="0"/>
                <a:cs typeface="ChaparralPro-Regular"/>
              </a:rPr>
              <a:t>A</a:t>
            </a:r>
            <a:r>
              <a:rPr lang="tr-TR" sz="2400" dirty="0" smtClean="0">
                <a:solidFill>
                  <a:srgbClr val="000000"/>
                </a:solidFill>
                <a:effectLst/>
                <a:latin typeface="ChaparralPro-Regular"/>
                <a:ea typeface="Calibri" panose="020F0502020204030204" pitchFamily="34" charset="0"/>
                <a:cs typeface="ChaparralPro-Regular"/>
              </a:rPr>
              <a:t>ynı zamanda kullanıcının kimliği, görevi, yetki alanı, görev yaptığı bölüm, imza/şifrenin kullanım süresi gibi kullanıcıya ait bilgileri tanımlamalıdır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68004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5509" y="1776844"/>
            <a:ext cx="7980218" cy="3636820"/>
          </a:xfrm>
          <a:prstGeom prst="rect">
            <a:avLst/>
          </a:prstGeom>
        </p:spPr>
        <p:txBody>
          <a:bodyPr wrap="square">
            <a:spAutoFit/>
          </a:bodyPr>
          <a:lstStyle/>
          <a:p>
            <a:pPr algn="just">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Sağlık kayıtları, hasta ve hastalık ile ilgili çok geniş bilgileri kapsadığı için bu bilgilerin elektronik ortama kayıt edilmesi konusunda hastanın/bireyin izni alınmalı, izin formu doldurulmalı ve bu iznin alındığını gösteren uyarı/işaret, bilişim kontrol ofisi tarafından otomatik olarak görülebilmelidir.</a:t>
            </a:r>
          </a:p>
          <a:p>
            <a:pPr algn="just">
              <a:lnSpc>
                <a:spcPct val="107000"/>
              </a:lnSpc>
              <a:spcAft>
                <a:spcPts val="0"/>
              </a:spcAft>
            </a:pP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Ayrıca sistem yetkili olmayan kullanıcıların varlığını gösteren bir alarm sistemine sahip olmalıdır.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9387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182688" y="2017713"/>
            <a:ext cx="7772400" cy="4114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altLang="tr-TR" sz="3600" dirty="0" smtClean="0"/>
              <a:t>Kayıt numarası</a:t>
            </a:r>
          </a:p>
          <a:p>
            <a:r>
              <a:rPr lang="tr-TR" altLang="tr-TR" dirty="0" smtClean="0"/>
              <a:t>Mahremiyet</a:t>
            </a:r>
          </a:p>
          <a:p>
            <a:r>
              <a:rPr lang="tr-TR" altLang="tr-TR" dirty="0" smtClean="0"/>
              <a:t>Güvenlik</a:t>
            </a:r>
          </a:p>
          <a:p>
            <a:r>
              <a:rPr lang="tr-TR" altLang="tr-TR" dirty="0" err="1" smtClean="0"/>
              <a:t>Sayılabilirlik</a:t>
            </a:r>
            <a:r>
              <a:rPr lang="tr-TR" altLang="tr-TR" dirty="0" smtClean="0"/>
              <a:t> veya </a:t>
            </a:r>
            <a:r>
              <a:rPr lang="tr-TR" altLang="tr-TR" dirty="0" err="1" smtClean="0"/>
              <a:t>hesaplanabilirlik</a:t>
            </a:r>
            <a:endParaRPr lang="tr-TR" altLang="tr-TR" dirty="0" smtClean="0"/>
          </a:p>
          <a:p>
            <a:r>
              <a:rPr lang="tr-TR" altLang="tr-TR" dirty="0" smtClean="0"/>
              <a:t>Veri bütünlüğü</a:t>
            </a:r>
          </a:p>
          <a:p>
            <a:pPr>
              <a:buFont typeface="Wingdings" panose="05000000000000000000" pitchFamily="2" charset="2"/>
              <a:buNone/>
            </a:pPr>
            <a:r>
              <a:rPr lang="tr-TR" altLang="tr-TR" dirty="0" smtClean="0"/>
              <a:t>   </a:t>
            </a:r>
            <a:endParaRPr lang="tr-TR" altLang="tr-TR" dirty="0"/>
          </a:p>
        </p:txBody>
      </p:sp>
      <p:sp>
        <p:nvSpPr>
          <p:cNvPr id="3" name="Rectangle 2"/>
          <p:cNvSpPr txBox="1">
            <a:spLocks noChangeArrowheads="1"/>
          </p:cNvSpPr>
          <p:nvPr/>
        </p:nvSpPr>
        <p:spPr>
          <a:xfrm>
            <a:off x="762000" y="863600"/>
            <a:ext cx="8181975" cy="8128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smtClean="0"/>
              <a:t>E.H.K Sistemlerinin genel özellikleri</a:t>
            </a:r>
            <a:endParaRPr lang="tr-TR" altLang="tr-TR" dirty="0"/>
          </a:p>
        </p:txBody>
      </p:sp>
    </p:spTree>
    <p:extLst>
      <p:ext uri="{BB962C8B-B14F-4D97-AF65-F5344CB8AC3E}">
        <p14:creationId xmlns:p14="http://schemas.microsoft.com/office/powerpoint/2010/main" val="4176644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17540" y="1029557"/>
            <a:ext cx="8957733" cy="4044056"/>
          </a:xfrm>
          <a:prstGeom prst="rect">
            <a:avLst/>
          </a:prstGeom>
        </p:spPr>
        <p:txBody>
          <a:bodyPr wrap="square">
            <a:spAutoFit/>
          </a:bodyPr>
          <a:lstStyle/>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Sistemde </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0"/>
              </a:spcAft>
              <a:buAutoNum type="arabicPeriod"/>
            </a:pPr>
            <a:r>
              <a:rPr lang="tr-TR" sz="2400" dirty="0" smtClean="0">
                <a:solidFill>
                  <a:srgbClr val="000000"/>
                </a:solidFill>
                <a:effectLst/>
                <a:latin typeface="ChaparralPro-Regular"/>
                <a:ea typeface="Calibri" panose="020F0502020204030204" pitchFamily="34" charset="0"/>
                <a:cs typeface="ChaparralPro-Regular"/>
              </a:rPr>
              <a:t>Kimlik bilgileri ve sağlık kayıtları gibi kişisel bilgilerin kötüye kullanımını engellemek için güvenlik kalkanı kullanılmalıdır.</a:t>
            </a:r>
          </a:p>
          <a:p>
            <a:pPr>
              <a:lnSpc>
                <a:spcPct val="107000"/>
              </a:lnSpc>
              <a:spcAft>
                <a:spcPts val="0"/>
              </a:spcAft>
            </a:pP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2. Sağlıkla ilgili toplanan kişisel bilgiler ancak kullanıcıların izin verdiği sürece veya kullanıcının izin verdiği amaca yönelik olarak kullanılmalıdır.</a:t>
            </a:r>
          </a:p>
          <a:p>
            <a:pPr>
              <a:lnSpc>
                <a:spcPct val="107000"/>
              </a:lnSpc>
              <a:spcAft>
                <a:spcPts val="0"/>
              </a:spcAft>
            </a:pP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Klinik araştırmalar, istatistik çalışmaları vb. durumlarda hasta izin vermediği sürece kullanılmamalıdır.</a:t>
            </a: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18845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3717" y="1571217"/>
            <a:ext cx="8219209" cy="3648884"/>
          </a:xfrm>
          <a:prstGeom prst="rect">
            <a:avLst/>
          </a:prstGeom>
        </p:spPr>
        <p:txBody>
          <a:bodyPr wrap="square">
            <a:spAutoFit/>
          </a:bodyPr>
          <a:lstStyle/>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3. Sağlıkla ilgili kişisel bilgiler hastanın rızası olmadan ilgili olmayan üçüncü şahıslara verilmemelidir.</a:t>
            </a: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Örneğin ilaç firmalarının yaptığı araştırmalar.</a:t>
            </a:r>
          </a:p>
          <a:p>
            <a:pPr>
              <a:lnSpc>
                <a:spcPct val="107000"/>
              </a:lnSpc>
              <a:spcAft>
                <a:spcPts val="0"/>
              </a:spcAft>
            </a:pPr>
            <a:endParaRPr lang="tr-T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4. Üçüncü şahıslar tarafından kişisel bilginin ifşasını engelleyecek uygun önlemler alınmalıdır. </a:t>
            </a:r>
          </a:p>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Örneğin sperm bankalarında ya da kordon kanı bankalarında tutulan kayıtlardaki bireysel bilgilerin ele geçirilmesi önlenmelidir.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59121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53067" y="2493744"/>
            <a:ext cx="8981978" cy="1673022"/>
          </a:xfrm>
          <a:prstGeom prst="rect">
            <a:avLst/>
          </a:prstGeom>
        </p:spPr>
        <p:txBody>
          <a:bodyPr wrap="square">
            <a:spAutoFit/>
          </a:bodyPr>
          <a:lstStyle/>
          <a:p>
            <a:pPr>
              <a:lnSpc>
                <a:spcPct val="107000"/>
              </a:lnSpc>
              <a:spcAft>
                <a:spcPts val="0"/>
              </a:spcAft>
            </a:pPr>
            <a:r>
              <a:rPr lang="tr-TR" sz="2400" dirty="0" smtClean="0">
                <a:solidFill>
                  <a:srgbClr val="000000"/>
                </a:solidFill>
                <a:effectLst/>
                <a:latin typeface="ChaparralPro-Regular"/>
                <a:ea typeface="Calibri" panose="020F0502020204030204" pitchFamily="34" charset="0"/>
                <a:cs typeface="ChaparralPro-Regular"/>
              </a:rPr>
              <a:t>Elektronik hasta kayıt sistemlerinin etkin biçimde kullanılabilmesi ve sürdürülebilmesi için sağlık eğitiminde mezuniyet öncesi ve sonrası bilgi teknolojileri konusuna yer verilmeli, müfredat programları düzenlenmelidir.</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652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6672" y="315913"/>
            <a:ext cx="8619595" cy="14620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dirty="0" smtClean="0"/>
              <a:t> Elektronik Kayıt Sistemleri İle Toplanan Bilgiler </a:t>
            </a:r>
            <a:endParaRPr lang="tr-TR" altLang="tr-TR" dirty="0"/>
          </a:p>
        </p:txBody>
      </p:sp>
      <p:sp>
        <p:nvSpPr>
          <p:cNvPr id="3" name="Rectangle 3"/>
          <p:cNvSpPr txBox="1">
            <a:spLocks noChangeArrowheads="1"/>
          </p:cNvSpPr>
          <p:nvPr/>
        </p:nvSpPr>
        <p:spPr>
          <a:xfrm>
            <a:off x="539750" y="1981200"/>
            <a:ext cx="9010650" cy="38528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r>
              <a:rPr lang="tr-TR" altLang="tr-TR" smtClean="0"/>
              <a:t>Problem Listesi</a:t>
            </a:r>
          </a:p>
          <a:p>
            <a:pPr>
              <a:lnSpc>
                <a:spcPct val="80000"/>
              </a:lnSpc>
            </a:pPr>
            <a:r>
              <a:rPr lang="tr-TR" altLang="tr-TR" smtClean="0"/>
              <a:t>İşlemler, Tetkikler ve Tedaviler</a:t>
            </a:r>
          </a:p>
          <a:p>
            <a:pPr>
              <a:lnSpc>
                <a:spcPct val="80000"/>
              </a:lnSpc>
            </a:pPr>
            <a:r>
              <a:rPr lang="tr-TR" altLang="tr-TR" smtClean="0"/>
              <a:t>Alerjiler</a:t>
            </a:r>
          </a:p>
          <a:p>
            <a:pPr>
              <a:lnSpc>
                <a:spcPct val="80000"/>
              </a:lnSpc>
            </a:pPr>
            <a:r>
              <a:rPr lang="tr-TR" altLang="tr-TR" smtClean="0"/>
              <a:t>Kimlik Bilgileri</a:t>
            </a:r>
          </a:p>
          <a:p>
            <a:pPr>
              <a:lnSpc>
                <a:spcPct val="80000"/>
              </a:lnSpc>
            </a:pPr>
            <a:r>
              <a:rPr lang="tr-TR" altLang="tr-TR" smtClean="0"/>
              <a:t>Laboratuar Sonuçları</a:t>
            </a:r>
          </a:p>
          <a:p>
            <a:pPr>
              <a:lnSpc>
                <a:spcPct val="80000"/>
              </a:lnSpc>
            </a:pPr>
            <a:r>
              <a:rPr lang="tr-TR" altLang="tr-TR" smtClean="0"/>
              <a:t>Tanı ve Tedavi Merkezleri Sonuçları</a:t>
            </a:r>
          </a:p>
          <a:p>
            <a:pPr>
              <a:lnSpc>
                <a:spcPct val="80000"/>
              </a:lnSpc>
            </a:pPr>
            <a:r>
              <a:rPr lang="tr-TR" altLang="tr-TR" smtClean="0"/>
              <a:t>Bakım Planları ve Önerileri</a:t>
            </a:r>
          </a:p>
          <a:p>
            <a:pPr>
              <a:lnSpc>
                <a:spcPct val="80000"/>
              </a:lnSpc>
            </a:pPr>
            <a:r>
              <a:rPr lang="tr-TR" altLang="tr-TR" smtClean="0"/>
              <a:t>……</a:t>
            </a:r>
          </a:p>
          <a:p>
            <a:pPr>
              <a:lnSpc>
                <a:spcPct val="80000"/>
              </a:lnSpc>
            </a:pPr>
            <a:endParaRPr lang="tr-TR" altLang="tr-TR" smtClean="0"/>
          </a:p>
          <a:p>
            <a:pPr>
              <a:lnSpc>
                <a:spcPct val="80000"/>
              </a:lnSpc>
              <a:buFont typeface="Wingdings" panose="05000000000000000000" pitchFamily="2" charset="2"/>
              <a:buNone/>
            </a:pPr>
            <a:endParaRPr lang="tr-TR" altLang="tr-TR" dirty="0"/>
          </a:p>
        </p:txBody>
      </p:sp>
    </p:spTree>
    <p:extLst>
      <p:ext uri="{BB962C8B-B14F-4D97-AF65-F5344CB8AC3E}">
        <p14:creationId xmlns:p14="http://schemas.microsoft.com/office/powerpoint/2010/main" val="2821052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150938" y="214313"/>
            <a:ext cx="7793037" cy="14620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sz="4000" smtClean="0"/>
              <a:t>Sistemin yerine getirmesi gereken fonksiyonlar</a:t>
            </a:r>
            <a:endParaRPr lang="tr-TR" altLang="tr-TR" sz="4000"/>
          </a:p>
        </p:txBody>
      </p:sp>
      <p:sp>
        <p:nvSpPr>
          <p:cNvPr id="3" name="Rectangle 3"/>
          <p:cNvSpPr txBox="1">
            <a:spLocks noChangeArrowheads="1"/>
          </p:cNvSpPr>
          <p:nvPr/>
        </p:nvSpPr>
        <p:spPr>
          <a:xfrm>
            <a:off x="1182687" y="1998133"/>
            <a:ext cx="8486245" cy="41343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altLang="ja-JP" smtClean="0"/>
              <a:t>Hasta ile ilgili tüm bilgiler tek bir kayıt numarası ile ilişkilendirilmelidir,</a:t>
            </a:r>
          </a:p>
          <a:p>
            <a:r>
              <a:rPr lang="tr-TR" altLang="ja-JP" smtClean="0"/>
              <a:t>Sisteme girilen tüm hasta bilgilerine kurumun her yerinden ulaşılabilmelidir,</a:t>
            </a:r>
          </a:p>
          <a:p>
            <a:r>
              <a:rPr lang="tr-TR" altLang="ja-JP" smtClean="0"/>
              <a:t>Hastaların yakınmaları ve tüm sağlık bakım süreci kaydedilmelidir,</a:t>
            </a:r>
            <a:endParaRPr lang="tr-TR" altLang="tr-TR" dirty="0"/>
          </a:p>
        </p:txBody>
      </p:sp>
    </p:spTree>
    <p:extLst>
      <p:ext uri="{BB962C8B-B14F-4D97-AF65-F5344CB8AC3E}">
        <p14:creationId xmlns:p14="http://schemas.microsoft.com/office/powerpoint/2010/main" val="4062389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354138" y="519113"/>
            <a:ext cx="7793037" cy="14620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dirty="0" smtClean="0"/>
              <a:t>Tarihsel gelişim</a:t>
            </a:r>
            <a:endParaRPr lang="tr-TR" altLang="tr-TR" dirty="0"/>
          </a:p>
        </p:txBody>
      </p:sp>
      <p:sp>
        <p:nvSpPr>
          <p:cNvPr id="3" name="Rectangle 3"/>
          <p:cNvSpPr txBox="1">
            <a:spLocks noChangeArrowheads="1"/>
          </p:cNvSpPr>
          <p:nvPr/>
        </p:nvSpPr>
        <p:spPr>
          <a:xfrm>
            <a:off x="1182687" y="1981200"/>
            <a:ext cx="8892646" cy="415131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None/>
            </a:pPr>
            <a:r>
              <a:rPr lang="tr-TR" altLang="tr-TR" sz="2400" dirty="0" smtClean="0"/>
              <a:t>   Elektronik hasta kayıt sistemleri 90 yılların başından itibaren kullanılmaya başlandı , 1995 yılında  </a:t>
            </a:r>
            <a:r>
              <a:rPr lang="tr-TR" altLang="tr-TR" sz="2400" dirty="0" err="1" smtClean="0"/>
              <a:t>vb</a:t>
            </a:r>
            <a:r>
              <a:rPr lang="tr-TR" altLang="tr-TR" sz="2400" dirty="0" smtClean="0"/>
              <a:t> ile  Windows 95 için yazılmış ilk program piyasaya sürüldü. Bu sistemin kullanılması esnasında bilgisayarlardaki  işletim sistemleri farklılığından dolayı sorunlar yaşandı. Bu  nedenle sistem  2 sene sonra platform bağımsızlığı sağlamak için sadece okunur biçimde webe aktarıldı.</a:t>
            </a:r>
          </a:p>
        </p:txBody>
      </p:sp>
    </p:spTree>
    <p:extLst>
      <p:ext uri="{BB962C8B-B14F-4D97-AF65-F5344CB8AC3E}">
        <p14:creationId xmlns:p14="http://schemas.microsoft.com/office/powerpoint/2010/main" val="898115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150938" y="214313"/>
            <a:ext cx="7793037" cy="14620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smtClean="0"/>
              <a:t>Önerilen sistemin özellikleri</a:t>
            </a:r>
            <a:endParaRPr lang="tr-TR" altLang="tr-TR" dirty="0"/>
          </a:p>
        </p:txBody>
      </p:sp>
      <p:sp>
        <p:nvSpPr>
          <p:cNvPr id="3" name="Rectangle 3"/>
          <p:cNvSpPr txBox="1">
            <a:spLocks noChangeArrowheads="1"/>
          </p:cNvSpPr>
          <p:nvPr/>
        </p:nvSpPr>
        <p:spPr>
          <a:xfrm>
            <a:off x="1182687" y="1490133"/>
            <a:ext cx="8791045" cy="46423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altLang="ja-JP" smtClean="0"/>
              <a:t>Hasta ile ilgili tüm bilgiler tek bir kayıt numarası ile ilişkilendirilmelidir,</a:t>
            </a:r>
          </a:p>
          <a:p>
            <a:r>
              <a:rPr lang="tr-TR" altLang="ja-JP" smtClean="0"/>
              <a:t>Sisteme girilen tüm hasta bilgilerine kurumun her yerinden ulaşılabilmelidir,</a:t>
            </a:r>
          </a:p>
          <a:p>
            <a:r>
              <a:rPr lang="tr-TR" altLang="ja-JP" smtClean="0"/>
              <a:t>Hastaların yakınmaları ve tüm sağlık bakım süreci kaydedilmelidir,</a:t>
            </a:r>
            <a:endParaRPr lang="tr-TR" altLang="tr-TR" smtClean="0"/>
          </a:p>
          <a:p>
            <a:r>
              <a:rPr lang="tr-TR" altLang="tr-TR" smtClean="0">
                <a:solidFill>
                  <a:schemeClr val="hlink"/>
                </a:solidFill>
              </a:rPr>
              <a:t>Web üzerinden hastanın takibi yapılabilmelidir</a:t>
            </a:r>
            <a:r>
              <a:rPr lang="tr-TR" altLang="tr-TR" smtClean="0"/>
              <a:t>.</a:t>
            </a:r>
            <a:endParaRPr lang="tr-TR" altLang="tr-TR" dirty="0"/>
          </a:p>
        </p:txBody>
      </p:sp>
    </p:spTree>
    <p:extLst>
      <p:ext uri="{BB962C8B-B14F-4D97-AF65-F5344CB8AC3E}">
        <p14:creationId xmlns:p14="http://schemas.microsoft.com/office/powerpoint/2010/main" val="2696996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150938" y="214313"/>
            <a:ext cx="7793037" cy="14620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altLang="tr-TR" smtClean="0"/>
              <a:t>Web Servislerinin Kullanılması</a:t>
            </a:r>
            <a:endParaRPr lang="tr-TR" altLang="tr-TR" dirty="0"/>
          </a:p>
        </p:txBody>
      </p:sp>
      <p:sp>
        <p:nvSpPr>
          <p:cNvPr id="3" name="Rectangle 3"/>
          <p:cNvSpPr txBox="1">
            <a:spLocks noChangeArrowheads="1"/>
          </p:cNvSpPr>
          <p:nvPr/>
        </p:nvSpPr>
        <p:spPr>
          <a:xfrm>
            <a:off x="1171574" y="1540933"/>
            <a:ext cx="8988425" cy="45915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altLang="tr-TR" smtClean="0"/>
              <a:t> XML Web Servisleri işletim sistemi veya programlama dili ne olursa olsun uygulamaların Internet üzerinden iletişim kurabilmesini sağlar. </a:t>
            </a:r>
          </a:p>
          <a:p>
            <a:r>
              <a:rPr lang="tr-TR" altLang="tr-TR" smtClean="0"/>
              <a:t>XML Web Servisleri her türlü platformda uygulanabilir.</a:t>
            </a:r>
            <a:endParaRPr lang="tr-TR" altLang="tr-TR" dirty="0"/>
          </a:p>
        </p:txBody>
      </p:sp>
    </p:spTree>
    <p:extLst>
      <p:ext uri="{BB962C8B-B14F-4D97-AF65-F5344CB8AC3E}">
        <p14:creationId xmlns:p14="http://schemas.microsoft.com/office/powerpoint/2010/main" val="1889418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1182688" y="2017713"/>
            <a:ext cx="7772400" cy="4114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altLang="tr-TR" dirty="0" smtClean="0"/>
              <a:t>Hastaların sağlık durumu  sürekli kayıt altında tutulmakta ve </a:t>
            </a:r>
          </a:p>
          <a:p>
            <a:r>
              <a:rPr lang="tr-TR" altLang="tr-TR" dirty="0" smtClean="0"/>
              <a:t>hastanın acil bir müdahaleye ihtiyacı olduğunda uyarı vermektedir.</a:t>
            </a:r>
          </a:p>
          <a:p>
            <a:r>
              <a:rPr lang="tr-TR" altLang="tr-TR" dirty="0"/>
              <a:t>Bir hasta aynı </a:t>
            </a:r>
            <a:r>
              <a:rPr lang="tr-TR" altLang="tr-TR" dirty="0" err="1"/>
              <a:t>tahlilili</a:t>
            </a:r>
            <a:r>
              <a:rPr lang="tr-TR" altLang="tr-TR" dirty="0"/>
              <a:t> 2 ayrı hastanede yaptırmak zorunda kalmayacak ve hastaneler arasında bilgi bütünlüğü sağlanacaktır.</a:t>
            </a:r>
            <a:endParaRPr lang="tr-TR" altLang="tr-TR" dirty="0" smtClean="0"/>
          </a:p>
          <a:p>
            <a:pPr>
              <a:buFont typeface="Wingdings" panose="05000000000000000000" pitchFamily="2" charset="2"/>
              <a:buNone/>
            </a:pPr>
            <a:endParaRPr lang="tr-TR" altLang="tr-TR" dirty="0" smtClean="0"/>
          </a:p>
          <a:p>
            <a:endParaRPr lang="tr-TR" altLang="tr-TR" dirty="0"/>
          </a:p>
        </p:txBody>
      </p:sp>
    </p:spTree>
    <p:extLst>
      <p:ext uri="{BB962C8B-B14F-4D97-AF65-F5344CB8AC3E}">
        <p14:creationId xmlns:p14="http://schemas.microsoft.com/office/powerpoint/2010/main" val="12759010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1090</Words>
  <Application>Microsoft Office PowerPoint</Application>
  <PresentationFormat>Geniş ekran</PresentationFormat>
  <Paragraphs>113</Paragraphs>
  <Slides>32</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32</vt:i4>
      </vt:variant>
    </vt:vector>
  </HeadingPairs>
  <TitlesOfParts>
    <vt:vector size="41" baseType="lpstr">
      <vt:lpstr>ＭＳ Ｐゴシック</vt:lpstr>
      <vt:lpstr>Arial</vt:lpstr>
      <vt:lpstr>Calibri</vt:lpstr>
      <vt:lpstr>Calibri Light</vt:lpstr>
      <vt:lpstr>ChaparralPro-Regular</vt:lpstr>
      <vt:lpstr>FrutigerLTStd-Bold</vt:lpstr>
      <vt:lpstr>Times New Roman</vt:lpstr>
      <vt:lpstr>Wingdings</vt:lpstr>
      <vt:lpstr>Office Teması</vt:lpstr>
      <vt:lpstr> Sağlık Alanında Bilişim Teknolojisinin Kullanımında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Aysel</dc:creator>
  <cp:lastModifiedBy>Zeynep Köksal</cp:lastModifiedBy>
  <cp:revision>19</cp:revision>
  <dcterms:created xsi:type="dcterms:W3CDTF">2016-04-12T10:32:17Z</dcterms:created>
  <dcterms:modified xsi:type="dcterms:W3CDTF">2018-02-11T13:41:11Z</dcterms:modified>
</cp:coreProperties>
</file>