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5" r:id="rId4"/>
    <p:sldId id="266" r:id="rId5"/>
    <p:sldId id="268" r:id="rId6"/>
    <p:sldId id="273" r:id="rId7"/>
    <p:sldId id="274" r:id="rId8"/>
    <p:sldId id="269" r:id="rId9"/>
    <p:sldId id="272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 sz="3000" b="0" i="0" u="none" strike="noStrike" baseline="0">
                <a:effectLst/>
                <a:latin typeface="Candara" panose="020E0502030303020204" pitchFamily="34" charset="0"/>
              </a:rPr>
              <a:t>Milyen gyakran nézel tévét?</a:t>
            </a:r>
            <a:endParaRPr lang="tr-TR" sz="3000">
              <a:latin typeface="Candara" panose="020E0502030303020204" pitchFamily="34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soha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0.1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71F-4A19-8742-72150E99819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néha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71F-4A19-8742-72150E99819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ritkán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71F-4A19-8742-72150E99819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gyakran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71F-4A19-8742-72150E998198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mindig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Sheet1!$F$2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71F-4A19-8742-72150E9981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-100"/>
        <c:axId val="1394732384"/>
        <c:axId val="1394729664"/>
      </c:barChart>
      <c:catAx>
        <c:axId val="139473238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394729664"/>
        <c:crosses val="autoZero"/>
        <c:auto val="1"/>
        <c:lblAlgn val="ctr"/>
        <c:lblOffset val="100"/>
        <c:noMultiLvlLbl val="0"/>
      </c:catAx>
      <c:valAx>
        <c:axId val="139472966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394732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3134649823557332"/>
          <c:y val="0.90699720083047253"/>
          <c:w val="0.70963489141001679"/>
          <c:h val="9.300279916952751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7427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5700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4845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9570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2288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1237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9517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6602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5936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1544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5528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5627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xmlns="" id="{9D3A9E89-033E-4C4A-8C41-416DABFFD30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xmlns="" id="{86293361-111E-427D-8E5B-256944AC83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1"/>
            <a:ext cx="12192000" cy="445887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77646" y="576072"/>
            <a:ext cx="3834384" cy="2128480"/>
          </a:xfrm>
        </p:spPr>
        <p:txBody>
          <a:bodyPr anchor="b">
            <a:normAutofit/>
          </a:bodyPr>
          <a:lstStyle/>
          <a:p>
            <a:pPr algn="l"/>
            <a:r>
              <a:rPr lang="hu-HU" sz="4800" dirty="0"/>
              <a:t>Milyen gyakran nézel tévét?</a:t>
            </a:r>
            <a:endParaRPr lang="tr-TR" sz="4800" dirty="0"/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xmlns="" id="{FCDE997A-E6D1-4881-88E5-269E5AC3DD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7763256" y="73152"/>
            <a:ext cx="1178966" cy="232963"/>
            <a:chOff x="7763256" y="73152"/>
            <a:chExt cx="1178966" cy="232963"/>
          </a:xfrm>
        </p:grpSpPr>
        <p:sp>
          <p:nvSpPr>
            <p:cNvPr id="76" name="Rectangle 64">
              <a:extLst>
                <a:ext uri="{FF2B5EF4-FFF2-40B4-BE49-F238E27FC236}">
                  <a16:creationId xmlns:a16="http://schemas.microsoft.com/office/drawing/2014/main" xmlns="" id="{C5A17791-3735-41AA-BC18-9EE281D2BB1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263077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 66">
              <a:extLst>
                <a:ext uri="{FF2B5EF4-FFF2-40B4-BE49-F238E27FC236}">
                  <a16:creationId xmlns:a16="http://schemas.microsoft.com/office/drawing/2014/main" xmlns="" id="{F95E12FB-5FC2-40B9-A965-8D75253579F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263077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64">
              <a:extLst>
                <a:ext uri="{FF2B5EF4-FFF2-40B4-BE49-F238E27FC236}">
                  <a16:creationId xmlns:a16="http://schemas.microsoft.com/office/drawing/2014/main" xmlns="" id="{E8C32A1A-9FA0-41F6-9AFF-8ECB7FAEDF6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138122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66">
              <a:extLst>
                <a:ext uri="{FF2B5EF4-FFF2-40B4-BE49-F238E27FC236}">
                  <a16:creationId xmlns:a16="http://schemas.microsoft.com/office/drawing/2014/main" xmlns="" id="{7CF33DCF-317C-4DA0-AB10-D7FFD765B57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138122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64">
              <a:extLst>
                <a:ext uri="{FF2B5EF4-FFF2-40B4-BE49-F238E27FC236}">
                  <a16:creationId xmlns:a16="http://schemas.microsoft.com/office/drawing/2014/main" xmlns="" id="{2903C14D-D613-4770-8686-F92B1DD38F9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013167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ectangle 66">
              <a:extLst>
                <a:ext uri="{FF2B5EF4-FFF2-40B4-BE49-F238E27FC236}">
                  <a16:creationId xmlns:a16="http://schemas.microsoft.com/office/drawing/2014/main" xmlns="" id="{D5F133F7-E38D-4DA1-99C1-86F681CA33E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013167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64">
              <a:extLst>
                <a:ext uri="{FF2B5EF4-FFF2-40B4-BE49-F238E27FC236}">
                  <a16:creationId xmlns:a16="http://schemas.microsoft.com/office/drawing/2014/main" xmlns="" id="{5CAB3553-58B3-4262-BE0D-58D7CA75B87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788821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66">
              <a:extLst>
                <a:ext uri="{FF2B5EF4-FFF2-40B4-BE49-F238E27FC236}">
                  <a16:creationId xmlns:a16="http://schemas.microsoft.com/office/drawing/2014/main" xmlns="" id="{9D1B417A-9677-4C16-A473-B9683700F9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788821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64">
              <a:extLst>
                <a:ext uri="{FF2B5EF4-FFF2-40B4-BE49-F238E27FC236}">
                  <a16:creationId xmlns:a16="http://schemas.microsoft.com/office/drawing/2014/main" xmlns="" id="{7302AEA5-098D-4C81-88C5-07902BF9CF1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7763256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ectangle 66">
              <a:extLst>
                <a:ext uri="{FF2B5EF4-FFF2-40B4-BE49-F238E27FC236}">
                  <a16:creationId xmlns:a16="http://schemas.microsoft.com/office/drawing/2014/main" xmlns="" id="{7C4E3ACA-8B17-422E-90A9-7586D06E6EC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7763256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64">
              <a:extLst>
                <a:ext uri="{FF2B5EF4-FFF2-40B4-BE49-F238E27FC236}">
                  <a16:creationId xmlns:a16="http://schemas.microsoft.com/office/drawing/2014/main" xmlns="" id="{BD4A1ED5-82F7-4465-9B76-3F80A489F38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887854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66">
              <a:extLst>
                <a:ext uri="{FF2B5EF4-FFF2-40B4-BE49-F238E27FC236}">
                  <a16:creationId xmlns:a16="http://schemas.microsoft.com/office/drawing/2014/main" xmlns="" id="{69D1CC06-3A23-41C0-8EBB-28E61278E22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887854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64">
              <a:extLst>
                <a:ext uri="{FF2B5EF4-FFF2-40B4-BE49-F238E27FC236}">
                  <a16:creationId xmlns:a16="http://schemas.microsoft.com/office/drawing/2014/main" xmlns="" id="{462044AD-4120-4B1C-B41A-A45DA555136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762899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ectangle 66">
              <a:extLst>
                <a:ext uri="{FF2B5EF4-FFF2-40B4-BE49-F238E27FC236}">
                  <a16:creationId xmlns:a16="http://schemas.microsoft.com/office/drawing/2014/main" xmlns="" id="{30623D13-D545-4F2E-8425-E59D1BEF9CF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762899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ectangle 64">
              <a:extLst>
                <a:ext uri="{FF2B5EF4-FFF2-40B4-BE49-F238E27FC236}">
                  <a16:creationId xmlns:a16="http://schemas.microsoft.com/office/drawing/2014/main" xmlns="" id="{E139ADAB-729A-4C31-B7E7-2532FF3FB2E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637944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66">
              <a:extLst>
                <a:ext uri="{FF2B5EF4-FFF2-40B4-BE49-F238E27FC236}">
                  <a16:creationId xmlns:a16="http://schemas.microsoft.com/office/drawing/2014/main" xmlns="" id="{C7589FD1-9BFF-4E61-8C5E-8CF2AF79A85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637944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64">
              <a:extLst>
                <a:ext uri="{FF2B5EF4-FFF2-40B4-BE49-F238E27FC236}">
                  <a16:creationId xmlns:a16="http://schemas.microsoft.com/office/drawing/2014/main" xmlns="" id="{5F53515D-4E5F-4534-90F9-BD9DE4786B3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51298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66">
              <a:extLst>
                <a:ext uri="{FF2B5EF4-FFF2-40B4-BE49-F238E27FC236}">
                  <a16:creationId xmlns:a16="http://schemas.microsoft.com/office/drawing/2014/main" xmlns="" id="{C13CB45B-7C83-43EA-878D-FE9C4593EBB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51298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64">
              <a:extLst>
                <a:ext uri="{FF2B5EF4-FFF2-40B4-BE49-F238E27FC236}">
                  <a16:creationId xmlns:a16="http://schemas.microsoft.com/office/drawing/2014/main" xmlns="" id="{38BA5C82-1285-46A1-BA10-254B2166362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388033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 66">
              <a:extLst>
                <a:ext uri="{FF2B5EF4-FFF2-40B4-BE49-F238E27FC236}">
                  <a16:creationId xmlns:a16="http://schemas.microsoft.com/office/drawing/2014/main" xmlns="" id="{199FE72C-20A3-4FB4-BD67-E7EDF540D07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388033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26" name="Picture 2" descr="Campaign stay at home with couple watching tv Free Vecto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97" r="-2" b="-2"/>
          <a:stretch/>
        </p:blipFill>
        <p:spPr bwMode="auto">
          <a:xfrm>
            <a:off x="509517" y="576072"/>
            <a:ext cx="6692560" cy="552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7" name="Rectangle 96">
            <a:extLst>
              <a:ext uri="{FF2B5EF4-FFF2-40B4-BE49-F238E27FC236}">
                <a16:creationId xmlns:a16="http://schemas.microsoft.com/office/drawing/2014/main" xmlns="" id="{78907291-9D6D-4740-81DB-441477BCA2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6501384"/>
            <a:ext cx="12192000" cy="35661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202077" y="3442904"/>
            <a:ext cx="4805603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3000" dirty="0">
                <a:solidFill>
                  <a:srgbClr val="000000"/>
                </a:solidFill>
                <a:latin typeface="+mj-lt"/>
                <a:sym typeface="Wingdings" panose="05000000000000000000" pitchFamily="2" charset="2"/>
              </a:rPr>
              <a:t>Minden nap. És te?</a:t>
            </a:r>
          </a:p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3000" b="1" dirty="0">
                <a:solidFill>
                  <a:schemeClr val="accent1"/>
                </a:solidFill>
                <a:latin typeface="+mj-lt"/>
                <a:sym typeface="Wingdings" panose="05000000000000000000" pitchFamily="2" charset="2"/>
              </a:rPr>
              <a:t>Én is </a:t>
            </a:r>
            <a:r>
              <a:rPr lang="hu-HU" sz="3000" dirty="0">
                <a:solidFill>
                  <a:srgbClr val="000000"/>
                </a:solidFill>
                <a:latin typeface="+mj-lt"/>
                <a:sym typeface="Wingdings" panose="05000000000000000000" pitchFamily="2" charset="2"/>
              </a:rPr>
              <a:t>minden nap.</a:t>
            </a:r>
          </a:p>
          <a:p>
            <a:pPr>
              <a:spcAft>
                <a:spcPts val="600"/>
              </a:spcAft>
            </a:pPr>
            <a:endParaRPr lang="tr-TR" dirty="0">
              <a:latin typeface="Candara" panose="020E0502030303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44585" y="5730829"/>
            <a:ext cx="823607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hu-HU" sz="800" dirty="0">
                <a:solidFill>
                  <a:schemeClr val="accent1"/>
                </a:solidFill>
                <a:latin typeface="+mj-lt"/>
                <a:sym typeface="Wingdings" panose="05000000000000000000" pitchFamily="2" charset="2"/>
              </a:rPr>
              <a:t>f</a:t>
            </a:r>
            <a:r>
              <a:rPr lang="hu-HU" sz="800" dirty="0" smtClean="0">
                <a:solidFill>
                  <a:schemeClr val="accent1"/>
                </a:solidFill>
                <a:latin typeface="+mj-lt"/>
                <a:sym typeface="Wingdings" panose="05000000000000000000" pitchFamily="2" charset="2"/>
              </a:rPr>
              <a:t>reepik.com</a:t>
            </a:r>
            <a:endParaRPr lang="hu-HU" sz="800" dirty="0">
              <a:solidFill>
                <a:schemeClr val="accent1"/>
              </a:solidFill>
              <a:latin typeface="+mj-lt"/>
              <a:sym typeface="Wingdings" panose="05000000000000000000" pitchFamily="2" charset="2"/>
            </a:endParaRPr>
          </a:p>
          <a:p>
            <a:pPr>
              <a:spcAft>
                <a:spcPts val="600"/>
              </a:spcAft>
            </a:pPr>
            <a:endParaRPr lang="tr-TR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090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8" name="Rectangle 70">
            <a:extLst>
              <a:ext uri="{FF2B5EF4-FFF2-40B4-BE49-F238E27FC236}">
                <a16:creationId xmlns:a16="http://schemas.microsoft.com/office/drawing/2014/main" xmlns="" id="{E45B1D5C-0827-4AF0-8186-11FC5A8B8B9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67909" y="2023110"/>
            <a:ext cx="2469624" cy="2846070"/>
          </a:xfrm>
        </p:spPr>
        <p:txBody>
          <a:bodyPr anchor="ctr">
            <a:normAutofit/>
          </a:bodyPr>
          <a:lstStyle/>
          <a:p>
            <a:pPr algn="l"/>
            <a:r>
              <a:rPr lang="hu-HU" sz="3700" dirty="0"/>
              <a:t>Milyen gyakran nézel tévét?</a:t>
            </a:r>
            <a:endParaRPr lang="tr-TR" sz="3700" dirty="0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xmlns="" id="{99413ED5-9ED4-4772-BCE4-2BCAE6B12E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3433973" y="-827233"/>
            <a:ext cx="1715478" cy="858342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04357C93-F0CB-4A1C-8F77-4E90637898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2085" y="664308"/>
            <a:ext cx="8082632" cy="56003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Campaign stay at home with couple watching tv Free Vecto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806" r="1" b="1"/>
          <a:stretch/>
        </p:blipFill>
        <p:spPr bwMode="auto">
          <a:xfrm>
            <a:off x="545238" y="858525"/>
            <a:ext cx="7608304" cy="5211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7" name="Rectangle 76">
            <a:extLst>
              <a:ext uri="{FF2B5EF4-FFF2-40B4-BE49-F238E27FC236}">
                <a16:creationId xmlns:a16="http://schemas.microsoft.com/office/drawing/2014/main" xmlns="" id="{90F533E9-6690-41A8-A372-4C6C622D02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7950447" y="3392097"/>
            <a:ext cx="1719072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100950" y="4687400"/>
            <a:ext cx="4091049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3000" dirty="0">
                <a:latin typeface="+mj-lt"/>
                <a:ea typeface="+mj-ea"/>
                <a:cs typeface="+mj-cs"/>
                <a:sym typeface="Wingdings" panose="05000000000000000000" pitchFamily="2" charset="2"/>
              </a:rPr>
              <a:t>Minden nap. És te?</a:t>
            </a:r>
          </a:p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3000" dirty="0">
                <a:latin typeface="+mj-lt"/>
                <a:ea typeface="+mj-ea"/>
                <a:cs typeface="+mj-cs"/>
                <a:sym typeface="Wingdings" panose="05000000000000000000" pitchFamily="2" charset="2"/>
              </a:rPr>
              <a:t>Én soha.</a:t>
            </a:r>
          </a:p>
          <a:p>
            <a:pPr>
              <a:spcAft>
                <a:spcPts val="600"/>
              </a:spcAft>
            </a:pPr>
            <a:endParaRPr lang="tr-TR" dirty="0">
              <a:latin typeface="Candara" panose="020E0502030303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44585" y="5730829"/>
            <a:ext cx="823607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hu-HU" sz="800" dirty="0">
                <a:solidFill>
                  <a:schemeClr val="accent1"/>
                </a:solidFill>
                <a:latin typeface="+mj-lt"/>
                <a:sym typeface="Wingdings" panose="05000000000000000000" pitchFamily="2" charset="2"/>
              </a:rPr>
              <a:t>f</a:t>
            </a:r>
            <a:r>
              <a:rPr lang="hu-HU" sz="800" dirty="0" smtClean="0">
                <a:solidFill>
                  <a:schemeClr val="accent1"/>
                </a:solidFill>
                <a:latin typeface="+mj-lt"/>
                <a:sym typeface="Wingdings" panose="05000000000000000000" pitchFamily="2" charset="2"/>
              </a:rPr>
              <a:t>reepik.com</a:t>
            </a:r>
            <a:endParaRPr lang="hu-HU" sz="800" dirty="0">
              <a:solidFill>
                <a:schemeClr val="accent1"/>
              </a:solidFill>
              <a:latin typeface="+mj-lt"/>
              <a:sym typeface="Wingdings" panose="05000000000000000000" pitchFamily="2" charset="2"/>
            </a:endParaRPr>
          </a:p>
          <a:p>
            <a:pPr>
              <a:spcAft>
                <a:spcPts val="600"/>
              </a:spcAft>
            </a:pPr>
            <a:endParaRPr lang="tr-TR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0892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xmlns="" id="{62542EEC-4F7C-4AE2-933E-EAC8EB3FA37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42873" y="666728"/>
            <a:ext cx="4036334" cy="2387600"/>
          </a:xfrm>
        </p:spPr>
        <p:txBody>
          <a:bodyPr anchor="t">
            <a:normAutofit/>
          </a:bodyPr>
          <a:lstStyle/>
          <a:p>
            <a:pPr algn="l"/>
            <a:r>
              <a:rPr lang="hu-HU" sz="5400" dirty="0"/>
              <a:t>Milyen gyakran nézel tévét?</a:t>
            </a:r>
            <a:endParaRPr lang="tr-TR" sz="5400" dirty="0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xmlns="" id="{B81933D1-5615-42C7-9C0B-4EB7105CCE2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19C9EAEA-39D0-4B0E-A0EB-51E7B26740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96824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Campaign stay at home with couple watching tv Free Vecto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" r="11843" b="-1"/>
          <a:stretch/>
        </p:blipFill>
        <p:spPr bwMode="auto">
          <a:xfrm>
            <a:off x="747165" y="661969"/>
            <a:ext cx="5536001" cy="5465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7" name="Group 76">
            <a:extLst>
              <a:ext uri="{FF2B5EF4-FFF2-40B4-BE49-F238E27FC236}">
                <a16:creationId xmlns:a16="http://schemas.microsoft.com/office/drawing/2014/main" xmlns="" id="{032D8612-31EB-44CF-A1D0-14FD4C7054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11460480" y="315431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xmlns="" id="{F19A4A0F-1B59-4DB0-9764-D10936E9877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xmlns="" id="{F399A70F-F8CD-4992-9EF5-6CF15472E73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xmlns="" id="{48F4FEDC-6D80-458C-A665-075D9B9500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Rectangle 5"/>
          <p:cNvSpPr/>
          <p:nvPr/>
        </p:nvSpPr>
        <p:spPr>
          <a:xfrm>
            <a:off x="6283166" y="4269121"/>
            <a:ext cx="6761408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3500" dirty="0">
                <a:solidFill>
                  <a:srgbClr val="000000"/>
                </a:solidFill>
                <a:latin typeface="+mj-lt"/>
                <a:sym typeface="Wingdings" panose="05000000000000000000" pitchFamily="2" charset="2"/>
              </a:rPr>
              <a:t>Soha nem nézek tévét. És te?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3500" b="1" dirty="0">
                <a:solidFill>
                  <a:schemeClr val="accent1"/>
                </a:solidFill>
                <a:latin typeface="+mj-lt"/>
                <a:sym typeface="Wingdings" panose="05000000000000000000" pitchFamily="2" charset="2"/>
              </a:rPr>
              <a:t>Én sem.</a:t>
            </a:r>
          </a:p>
          <a:p>
            <a:pPr>
              <a:spcAft>
                <a:spcPts val="600"/>
              </a:spcAft>
            </a:pPr>
            <a:endParaRPr lang="tr-TR" dirty="0">
              <a:latin typeface="Candara" panose="020E0502030303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93210" y="5779084"/>
            <a:ext cx="823607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hu-HU" sz="800" dirty="0">
                <a:solidFill>
                  <a:schemeClr val="accent1"/>
                </a:solidFill>
                <a:latin typeface="+mj-lt"/>
                <a:sym typeface="Wingdings" panose="05000000000000000000" pitchFamily="2" charset="2"/>
              </a:rPr>
              <a:t>f</a:t>
            </a:r>
            <a:r>
              <a:rPr lang="hu-HU" sz="800" dirty="0" smtClean="0">
                <a:solidFill>
                  <a:schemeClr val="accent1"/>
                </a:solidFill>
                <a:latin typeface="+mj-lt"/>
                <a:sym typeface="Wingdings" panose="05000000000000000000" pitchFamily="2" charset="2"/>
              </a:rPr>
              <a:t>reepik.com</a:t>
            </a:r>
            <a:endParaRPr lang="hu-HU" sz="800" dirty="0">
              <a:solidFill>
                <a:schemeClr val="accent1"/>
              </a:solidFill>
              <a:latin typeface="+mj-lt"/>
              <a:sym typeface="Wingdings" panose="05000000000000000000" pitchFamily="2" charset="2"/>
            </a:endParaRPr>
          </a:p>
          <a:p>
            <a:pPr>
              <a:spcAft>
                <a:spcPts val="600"/>
              </a:spcAft>
            </a:pPr>
            <a:endParaRPr lang="tr-TR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9540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xmlns="" id="{3756B343-807D-456E-AA26-80E96B75D1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39014" y="525982"/>
            <a:ext cx="4282983" cy="120036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3600"/>
              <a:t>Milyen gyakran nézel tévét?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xmlns="" id="{08980754-6F4B-43C9-B9BE-127B6BED658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5546413" y="215201"/>
            <a:ext cx="740664" cy="118334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2C1BBA94-3F40-40AA-8BB9-E69E25E537C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10234" y="354959"/>
            <a:ext cx="6184973" cy="59152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Campaign stay at home with couple watching tv Free Vecto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565" b="2"/>
          <a:stretch/>
        </p:blipFill>
        <p:spPr bwMode="auto">
          <a:xfrm>
            <a:off x="576244" y="650494"/>
            <a:ext cx="5628018" cy="5324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7" name="Rectangle 76">
            <a:extLst>
              <a:ext uri="{FF2B5EF4-FFF2-40B4-BE49-F238E27FC236}">
                <a16:creationId xmlns:a16="http://schemas.microsoft.com/office/drawing/2014/main" xmlns="" id="{169CC832-2974-4E8D-90ED-3E2941BA733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277786" y="1944913"/>
            <a:ext cx="402336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239012" y="2031101"/>
            <a:ext cx="4282984" cy="35119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4572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dirty="0" err="1">
                <a:latin typeface="+mj-lt"/>
                <a:sym typeface="Wingdings" panose="05000000000000000000" pitchFamily="2" charset="2"/>
              </a:rPr>
              <a:t>Soha</a:t>
            </a:r>
            <a:r>
              <a:rPr lang="en-US" sz="3000" dirty="0">
                <a:latin typeface="+mj-lt"/>
                <a:sym typeface="Wingdings" panose="05000000000000000000" pitchFamily="2" charset="2"/>
              </a:rPr>
              <a:t> </a:t>
            </a:r>
            <a:r>
              <a:rPr lang="en-US" sz="3000" dirty="0" err="1">
                <a:latin typeface="+mj-lt"/>
                <a:sym typeface="Wingdings" panose="05000000000000000000" pitchFamily="2" charset="2"/>
              </a:rPr>
              <a:t>nem</a:t>
            </a:r>
            <a:r>
              <a:rPr lang="en-US" sz="3000" dirty="0">
                <a:latin typeface="+mj-lt"/>
                <a:sym typeface="Wingdings" panose="05000000000000000000" pitchFamily="2" charset="2"/>
              </a:rPr>
              <a:t> </a:t>
            </a:r>
            <a:r>
              <a:rPr lang="en-US" sz="3000" dirty="0" err="1">
                <a:latin typeface="+mj-lt"/>
                <a:sym typeface="Wingdings" panose="05000000000000000000" pitchFamily="2" charset="2"/>
              </a:rPr>
              <a:t>nézek</a:t>
            </a:r>
            <a:r>
              <a:rPr lang="en-US" sz="3000" dirty="0">
                <a:latin typeface="+mj-lt"/>
                <a:sym typeface="Wingdings" panose="05000000000000000000" pitchFamily="2" charset="2"/>
              </a:rPr>
              <a:t> </a:t>
            </a:r>
            <a:r>
              <a:rPr lang="en-US" sz="3000" dirty="0" err="1">
                <a:latin typeface="+mj-lt"/>
                <a:sym typeface="Wingdings" panose="05000000000000000000" pitchFamily="2" charset="2"/>
              </a:rPr>
              <a:t>tévét</a:t>
            </a:r>
            <a:r>
              <a:rPr lang="en-US" sz="3000" dirty="0">
                <a:latin typeface="+mj-lt"/>
                <a:sym typeface="Wingdings" panose="05000000000000000000" pitchFamily="2" charset="2"/>
              </a:rPr>
              <a:t>. </a:t>
            </a:r>
            <a:r>
              <a:rPr lang="en-US" sz="3000" dirty="0" err="1">
                <a:latin typeface="+mj-lt"/>
                <a:sym typeface="Wingdings" panose="05000000000000000000" pitchFamily="2" charset="2"/>
              </a:rPr>
              <a:t>És</a:t>
            </a:r>
            <a:r>
              <a:rPr lang="en-US" sz="3000" dirty="0">
                <a:latin typeface="+mj-lt"/>
                <a:sym typeface="Wingdings" panose="05000000000000000000" pitchFamily="2" charset="2"/>
              </a:rPr>
              <a:t> </a:t>
            </a:r>
            <a:r>
              <a:rPr lang="en-US" sz="3000" dirty="0" err="1">
                <a:latin typeface="+mj-lt"/>
                <a:sym typeface="Wingdings" panose="05000000000000000000" pitchFamily="2" charset="2"/>
              </a:rPr>
              <a:t>te</a:t>
            </a:r>
            <a:r>
              <a:rPr lang="en-US" sz="3000" dirty="0">
                <a:latin typeface="+mj-lt"/>
                <a:sym typeface="Wingdings" panose="05000000000000000000" pitchFamily="2" charset="2"/>
              </a:rPr>
              <a:t>?</a:t>
            </a:r>
          </a:p>
          <a:p>
            <a:pPr marL="4572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dirty="0" err="1">
                <a:latin typeface="+mj-lt"/>
                <a:sym typeface="Wingdings" panose="05000000000000000000" pitchFamily="2" charset="2"/>
              </a:rPr>
              <a:t>Én</a:t>
            </a:r>
            <a:r>
              <a:rPr lang="en-US" sz="3000" dirty="0">
                <a:latin typeface="+mj-lt"/>
                <a:sym typeface="Wingdings" panose="05000000000000000000" pitchFamily="2" charset="2"/>
              </a:rPr>
              <a:t> </a:t>
            </a:r>
            <a:r>
              <a:rPr lang="en-US" sz="3000" dirty="0" err="1">
                <a:latin typeface="+mj-lt"/>
                <a:sym typeface="Wingdings" panose="05000000000000000000" pitchFamily="2" charset="2"/>
              </a:rPr>
              <a:t>nézek</a:t>
            </a:r>
            <a:r>
              <a:rPr lang="en-US" sz="3000" dirty="0">
                <a:latin typeface="+mj-lt"/>
                <a:sym typeface="Wingdings" panose="05000000000000000000" pitchFamily="2" charset="2"/>
              </a:rPr>
              <a:t>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xmlns="" id="{55222F96-971A-4F90-B841-6BAB416C7AC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11677179" y="6053360"/>
            <a:ext cx="740664" cy="1541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44585" y="5730829"/>
            <a:ext cx="823607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hu-HU" sz="800" dirty="0">
                <a:solidFill>
                  <a:schemeClr val="accent1"/>
                </a:solidFill>
                <a:latin typeface="+mj-lt"/>
                <a:sym typeface="Wingdings" panose="05000000000000000000" pitchFamily="2" charset="2"/>
              </a:rPr>
              <a:t>f</a:t>
            </a:r>
            <a:r>
              <a:rPr lang="hu-HU" sz="800" dirty="0" smtClean="0">
                <a:solidFill>
                  <a:schemeClr val="accent1"/>
                </a:solidFill>
                <a:latin typeface="+mj-lt"/>
                <a:sym typeface="Wingdings" panose="05000000000000000000" pitchFamily="2" charset="2"/>
              </a:rPr>
              <a:t>reepik.com</a:t>
            </a:r>
            <a:endParaRPr lang="hu-HU" sz="800" dirty="0">
              <a:solidFill>
                <a:schemeClr val="accent1"/>
              </a:solidFill>
              <a:latin typeface="+mj-lt"/>
              <a:sym typeface="Wingdings" panose="05000000000000000000" pitchFamily="2" charset="2"/>
            </a:endParaRPr>
          </a:p>
          <a:p>
            <a:pPr>
              <a:spcAft>
                <a:spcPts val="600"/>
              </a:spcAft>
            </a:pPr>
            <a:endParaRPr lang="tr-TR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0324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xmlns="" id="{E45B1D5C-0827-4AF0-8186-11FC5A8B8B9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826576" y="2248193"/>
            <a:ext cx="4183182" cy="28460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000" dirty="0">
                <a:latin typeface="+mj-lt"/>
                <a:ea typeface="+mj-ea"/>
                <a:cs typeface="+mj-cs"/>
                <a:sym typeface="Wingdings" panose="05000000000000000000" pitchFamily="2" charset="2"/>
              </a:rPr>
              <a:t>+ +  is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000" dirty="0">
                <a:latin typeface="+mj-lt"/>
                <a:ea typeface="+mj-ea"/>
                <a:cs typeface="+mj-cs"/>
                <a:sym typeface="Wingdings" panose="05000000000000000000" pitchFamily="2" charset="2"/>
              </a:rPr>
              <a:t>- -  </a:t>
            </a:r>
            <a:r>
              <a:rPr lang="en-US" sz="6000" dirty="0" err="1">
                <a:latin typeface="+mj-lt"/>
                <a:ea typeface="+mj-ea"/>
                <a:cs typeface="+mj-cs"/>
                <a:sym typeface="Wingdings" panose="05000000000000000000" pitchFamily="2" charset="2"/>
              </a:rPr>
              <a:t>sem</a:t>
            </a:r>
            <a:endParaRPr lang="en-US" sz="6000" dirty="0">
              <a:latin typeface="+mj-lt"/>
              <a:ea typeface="+mj-ea"/>
              <a:cs typeface="+mj-cs"/>
              <a:sym typeface="Wingdings" panose="05000000000000000000" pitchFamily="2" charset="2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700" dirty="0">
              <a:latin typeface="+mj-lt"/>
              <a:ea typeface="+mj-ea"/>
              <a:cs typeface="+mj-cs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xmlns="" id="{99413ED5-9ED4-4772-BCE4-2BCAE6B12E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3433973" y="-827233"/>
            <a:ext cx="1715478" cy="858342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04357C93-F0CB-4A1C-8F77-4E90637898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2085" y="664308"/>
            <a:ext cx="8082632" cy="56003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Disagreement Free Phot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79" r="1" b="1"/>
          <a:stretch/>
        </p:blipFill>
        <p:spPr bwMode="auto">
          <a:xfrm>
            <a:off x="545238" y="858525"/>
            <a:ext cx="7608304" cy="5211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7" name="Rectangle 76">
            <a:extLst>
              <a:ext uri="{FF2B5EF4-FFF2-40B4-BE49-F238E27FC236}">
                <a16:creationId xmlns:a16="http://schemas.microsoft.com/office/drawing/2014/main" xmlns="" id="{90F533E9-6690-41A8-A372-4C6C622D02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7950447" y="3392097"/>
            <a:ext cx="1719072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45237" y="5889478"/>
            <a:ext cx="823607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hu-HU" sz="800" dirty="0">
                <a:solidFill>
                  <a:schemeClr val="bg2">
                    <a:lumMod val="50000"/>
                  </a:schemeClr>
                </a:solidFill>
                <a:latin typeface="+mj-lt"/>
                <a:sym typeface="Wingdings" panose="05000000000000000000" pitchFamily="2" charset="2"/>
              </a:rPr>
              <a:t>f</a:t>
            </a:r>
            <a:r>
              <a:rPr lang="hu-HU" sz="800" dirty="0" smtClean="0">
                <a:solidFill>
                  <a:schemeClr val="bg2">
                    <a:lumMod val="50000"/>
                  </a:schemeClr>
                </a:solidFill>
                <a:latin typeface="+mj-lt"/>
                <a:sym typeface="Wingdings" panose="05000000000000000000" pitchFamily="2" charset="2"/>
              </a:rPr>
              <a:t>reepik.com</a:t>
            </a:r>
            <a:endParaRPr lang="hu-HU" sz="800" dirty="0">
              <a:solidFill>
                <a:schemeClr val="bg2">
                  <a:lumMod val="50000"/>
                </a:schemeClr>
              </a:solidFill>
              <a:latin typeface="+mj-lt"/>
              <a:sym typeface="Wingdings" panose="05000000000000000000" pitchFamily="2" charset="2"/>
            </a:endParaRPr>
          </a:p>
          <a:p>
            <a:pPr>
              <a:spcAft>
                <a:spcPts val="600"/>
              </a:spcAft>
            </a:pPr>
            <a:endParaRPr lang="tr-TR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3038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12">
            <a:extLst>
              <a:ext uri="{FF2B5EF4-FFF2-40B4-BE49-F238E27FC236}">
                <a16:creationId xmlns:a16="http://schemas.microsoft.com/office/drawing/2014/main" xmlns="" id="{22F15A2D-2324-487D-A02A-BF46C5C580E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Triangle 14">
            <a:extLst>
              <a:ext uri="{FF2B5EF4-FFF2-40B4-BE49-F238E27FC236}">
                <a16:creationId xmlns:a16="http://schemas.microsoft.com/office/drawing/2014/main" xmlns="" id="{2AEAFA59-923A-4F54-8B49-44C970BCC32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16">
            <a:extLst>
              <a:ext uri="{FF2B5EF4-FFF2-40B4-BE49-F238E27FC236}">
                <a16:creationId xmlns:a16="http://schemas.microsoft.com/office/drawing/2014/main" xmlns="" id="{C37E9D4B-7BFA-4D10-B666-547BAC49946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823112265"/>
              </p:ext>
            </p:extLst>
          </p:nvPr>
        </p:nvGraphicFramePr>
        <p:xfrm>
          <a:off x="962163" y="918546"/>
          <a:ext cx="7746709" cy="49793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28061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xmlns="" id="{9D25F302-27C5-414F-97F8-6EA0A6C028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ight Triangle 74">
            <a:extLst>
              <a:ext uri="{FF2B5EF4-FFF2-40B4-BE49-F238E27FC236}">
                <a16:creationId xmlns:a16="http://schemas.microsoft.com/office/drawing/2014/main" xmlns="" id="{830A36F8-48C2-4842-A87B-8CE8DF4E7FD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xmlns="" id="{8F451A30-466B-4996-9BA5-CD6ABCC6D55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3356" y="1188637"/>
            <a:ext cx="9984615" cy="15972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/>
              <a:t>Milyen gyakran úszol?</a:t>
            </a:r>
          </a:p>
        </p:txBody>
      </p:sp>
      <p:pic>
        <p:nvPicPr>
          <p:cNvPr id="6148" name="Picture 4" descr=" Free Vecto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60" r="21391" b="-2"/>
          <a:stretch/>
        </p:blipFill>
        <p:spPr bwMode="auto">
          <a:xfrm>
            <a:off x="1123357" y="3018327"/>
            <a:ext cx="3533985" cy="2728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5255260" y="2998278"/>
            <a:ext cx="4428236" cy="272819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/>
              <a:t>Minden nap.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/>
              <a:t>Minden másnap.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/>
              <a:t>Minden héten.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/>
              <a:t>Minden második héten.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/>
              <a:t>Minden hónapban.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/>
              <a:t>Csak minden évben.</a:t>
            </a:r>
          </a:p>
        </p:txBody>
      </p:sp>
    </p:spTree>
    <p:extLst>
      <p:ext uri="{BB962C8B-B14F-4D97-AF65-F5344CB8AC3E}">
        <p14:creationId xmlns:p14="http://schemas.microsoft.com/office/powerpoint/2010/main" val="1238732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xmlns="" id="{BA79A7CF-01AF-4178-9369-94E0C90EB0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9267909" y="2023110"/>
            <a:ext cx="2469624" cy="2846070"/>
          </a:xfrm>
        </p:spPr>
        <p:txBody>
          <a:bodyPr anchor="ctr">
            <a:normAutofit/>
          </a:bodyPr>
          <a:lstStyle/>
          <a:p>
            <a:pPr algn="l"/>
            <a:r>
              <a:rPr lang="hu-HU" sz="3100" b="1" dirty="0">
                <a:latin typeface="Candara" panose="020E0502030303020204" pitchFamily="34" charset="0"/>
              </a:rPr>
              <a:t>Határozatlan igeragozás 4.</a:t>
            </a:r>
            <a:br>
              <a:rPr lang="hu-HU" sz="3100" b="1" dirty="0">
                <a:latin typeface="Candara" panose="020E0502030303020204" pitchFamily="34" charset="0"/>
              </a:rPr>
            </a:br>
            <a:r>
              <a:rPr lang="hu-HU" sz="3100" dirty="0"/>
              <a:t>„-ít”végű igék (én, te, ő, ön)</a:t>
            </a:r>
            <a:endParaRPr lang="tr-TR" sz="31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99413ED5-9ED4-4772-BCE4-2BCAE6B12E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3433973" y="-827233"/>
            <a:ext cx="1715478" cy="858342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04357C93-F0CB-4A1C-8F77-4E90637898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2085" y="664308"/>
            <a:ext cx="8082632" cy="56003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90F533E9-6690-41A8-A372-4C6C622D02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7950447" y="3392097"/>
            <a:ext cx="1719072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6022813"/>
              </p:ext>
            </p:extLst>
          </p:nvPr>
        </p:nvGraphicFramePr>
        <p:xfrm>
          <a:off x="545238" y="1036245"/>
          <a:ext cx="7608306" cy="5047105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23939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1852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4900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4687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876863">
                <a:tc>
                  <a:txBody>
                    <a:bodyPr/>
                    <a:lstStyle/>
                    <a:p>
                      <a:pPr algn="ctr"/>
                      <a:endParaRPr lang="tr-TR" sz="2500" b="0" cap="all" spc="150">
                        <a:solidFill>
                          <a:schemeClr val="lt1"/>
                        </a:solidFill>
                      </a:endParaRPr>
                    </a:p>
                  </a:txBody>
                  <a:tcPr marL="216807" marR="216807" marT="216807" marB="21680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rgbClr val="5053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500" b="0" cap="all" spc="150">
                          <a:solidFill>
                            <a:schemeClr val="lt1"/>
                          </a:solidFill>
                        </a:rPr>
                        <a:t>én</a:t>
                      </a:r>
                      <a:endParaRPr lang="tr-TR" sz="2500" b="0" cap="all" spc="150">
                        <a:solidFill>
                          <a:schemeClr val="lt1"/>
                        </a:solidFill>
                      </a:endParaRPr>
                    </a:p>
                  </a:txBody>
                  <a:tcPr marL="216807" marR="216807" marT="216807" marB="21680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rgbClr val="5053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500" b="0" cap="all" spc="150">
                          <a:solidFill>
                            <a:schemeClr val="lt1"/>
                          </a:solidFill>
                        </a:rPr>
                        <a:t>te</a:t>
                      </a:r>
                      <a:endParaRPr lang="tr-TR" sz="2500" b="0" cap="all" spc="150">
                        <a:solidFill>
                          <a:schemeClr val="lt1"/>
                        </a:solidFill>
                      </a:endParaRPr>
                    </a:p>
                  </a:txBody>
                  <a:tcPr marL="216807" marR="216807" marT="216807" marB="21680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rgbClr val="5053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500" b="0" cap="all" spc="150" baseline="0">
                          <a:solidFill>
                            <a:schemeClr val="lt1"/>
                          </a:solidFill>
                        </a:rPr>
                        <a:t>ő / ön</a:t>
                      </a:r>
                      <a:endParaRPr lang="tr-TR" sz="2500" b="0" cap="all" spc="150">
                        <a:solidFill>
                          <a:schemeClr val="lt1"/>
                        </a:solidFill>
                      </a:endParaRPr>
                    </a:p>
                  </a:txBody>
                  <a:tcPr marL="216807" marR="216807" marT="216807" marB="21680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rgbClr val="50535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08394">
                <a:tc>
                  <a:txBody>
                    <a:bodyPr/>
                    <a:lstStyle/>
                    <a:p>
                      <a:pPr algn="ctr"/>
                      <a:r>
                        <a:rPr lang="hu-HU" sz="2100" b="1" cap="none" spc="0">
                          <a:solidFill>
                            <a:schemeClr val="tx1"/>
                          </a:solidFill>
                        </a:rPr>
                        <a:t>mély és vegyes</a:t>
                      </a:r>
                      <a:r>
                        <a:rPr lang="hu-HU" sz="2100" b="1" cap="none" spc="0" baseline="0">
                          <a:solidFill>
                            <a:schemeClr val="tx1"/>
                          </a:solidFill>
                        </a:rPr>
                        <a:t> ige</a:t>
                      </a:r>
                      <a:endParaRPr lang="tr-TR" sz="2100" b="1" cap="none" spc="0">
                        <a:solidFill>
                          <a:schemeClr val="tx1"/>
                        </a:solidFill>
                      </a:endParaRPr>
                    </a:p>
                  </a:txBody>
                  <a:tcPr marL="216807" marR="216807" marT="216807" marB="21680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100" cap="none" spc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hu-HU" sz="2100" cap="none" spc="0" dirty="0">
                          <a:solidFill>
                            <a:schemeClr val="tx1"/>
                          </a:solidFill>
                        </a:rPr>
                        <a:t>takarít</a:t>
                      </a:r>
                      <a:r>
                        <a:rPr lang="hu-HU" sz="2100" cap="none" spc="0" dirty="0">
                          <a:solidFill>
                            <a:schemeClr val="accent1"/>
                          </a:solidFill>
                        </a:rPr>
                        <a:t>ok</a:t>
                      </a:r>
                      <a:endParaRPr lang="tr-TR" sz="2100" cap="none" spc="0" dirty="0">
                        <a:solidFill>
                          <a:schemeClr val="accent1"/>
                        </a:solidFill>
                      </a:endParaRPr>
                    </a:p>
                  </a:txBody>
                  <a:tcPr marL="216807" marR="216807" marT="216807" marB="21680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100" cap="none" spc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100" cap="none" spc="0" dirty="0">
                          <a:solidFill>
                            <a:schemeClr val="tx1"/>
                          </a:solidFill>
                        </a:rPr>
                        <a:t>takarít</a:t>
                      </a:r>
                      <a:r>
                        <a:rPr lang="hu-HU" sz="2100" cap="none" spc="0" dirty="0">
                          <a:solidFill>
                            <a:schemeClr val="accent1"/>
                          </a:solidFill>
                        </a:rPr>
                        <a:t>asz</a:t>
                      </a:r>
                      <a:endParaRPr lang="tr-TR" sz="2100" cap="none" spc="0" dirty="0">
                        <a:solidFill>
                          <a:schemeClr val="accent1"/>
                        </a:solidFill>
                      </a:endParaRPr>
                    </a:p>
                  </a:txBody>
                  <a:tcPr marL="216807" marR="216807" marT="216807" marB="21680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100" cap="none" spc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hu-HU" sz="2100" cap="none" spc="0" dirty="0">
                          <a:solidFill>
                            <a:schemeClr val="tx1"/>
                          </a:solidFill>
                        </a:rPr>
                        <a:t>takarít</a:t>
                      </a:r>
                      <a:endParaRPr lang="tr-TR" sz="21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216807" marR="216807" marT="216807" marB="21680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430924">
                <a:tc>
                  <a:txBody>
                    <a:bodyPr/>
                    <a:lstStyle/>
                    <a:p>
                      <a:pPr algn="ctr"/>
                      <a:r>
                        <a:rPr lang="hu-HU" sz="2100" b="1" cap="none" spc="0" dirty="0">
                          <a:solidFill>
                            <a:schemeClr val="tx1"/>
                          </a:solidFill>
                        </a:rPr>
                        <a:t>magas ige </a:t>
                      </a:r>
                      <a:endParaRPr lang="en-US" sz="2100" b="1" cap="none" spc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hu-HU" sz="2100" b="1" cap="none" spc="0" dirty="0">
                          <a:solidFill>
                            <a:schemeClr val="tx1"/>
                          </a:solidFill>
                        </a:rPr>
                        <a:t>(utolsó szótag</a:t>
                      </a:r>
                      <a:r>
                        <a:rPr lang="en-US" sz="2100" b="1" cap="none" spc="0" dirty="0">
                          <a:solidFill>
                            <a:schemeClr val="tx1"/>
                          </a:solidFill>
                        </a:rPr>
                        <a:t>ban</a:t>
                      </a:r>
                      <a:r>
                        <a:rPr lang="hu-HU" sz="2100" b="1" cap="none" spc="0" dirty="0">
                          <a:solidFill>
                            <a:schemeClr val="tx1"/>
                          </a:solidFill>
                        </a:rPr>
                        <a:t> e é i í)</a:t>
                      </a:r>
                      <a:endParaRPr lang="tr-TR" sz="21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216807" marR="216807" marT="216807" marB="21680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100" cap="none" spc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hu-HU" sz="2100" cap="none" spc="0" dirty="0">
                          <a:solidFill>
                            <a:schemeClr val="tx1"/>
                          </a:solidFill>
                        </a:rPr>
                        <a:t>segít</a:t>
                      </a:r>
                      <a:r>
                        <a:rPr lang="hu-HU" sz="2100" cap="none" spc="0" dirty="0">
                          <a:solidFill>
                            <a:schemeClr val="accent1"/>
                          </a:solidFill>
                        </a:rPr>
                        <a:t>ek</a:t>
                      </a:r>
                      <a:endParaRPr lang="tr-TR" sz="2100" cap="none" spc="0" dirty="0">
                        <a:solidFill>
                          <a:schemeClr val="accent1"/>
                        </a:solidFill>
                      </a:endParaRPr>
                    </a:p>
                  </a:txBody>
                  <a:tcPr marL="216807" marR="216807" marT="216807" marB="21680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100" cap="none" spc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100" cap="none" spc="0" dirty="0">
                          <a:solidFill>
                            <a:schemeClr val="tx1"/>
                          </a:solidFill>
                        </a:rPr>
                        <a:t>segít</a:t>
                      </a:r>
                      <a:r>
                        <a:rPr lang="hu-HU" sz="2100" cap="none" spc="0" dirty="0">
                          <a:solidFill>
                            <a:schemeClr val="accent1"/>
                          </a:solidFill>
                        </a:rPr>
                        <a:t>esz</a:t>
                      </a:r>
                      <a:endParaRPr lang="tr-TR" sz="2100" cap="none" spc="0" dirty="0">
                        <a:solidFill>
                          <a:schemeClr val="accent1"/>
                        </a:solidFill>
                      </a:endParaRPr>
                    </a:p>
                  </a:txBody>
                  <a:tcPr marL="216807" marR="216807" marT="216807" marB="21680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100" cap="none" spc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hu-HU" sz="2100" cap="none" spc="0" dirty="0">
                          <a:solidFill>
                            <a:schemeClr val="tx1"/>
                          </a:solidFill>
                        </a:rPr>
                        <a:t>segít</a:t>
                      </a:r>
                      <a:endParaRPr lang="tr-TR" sz="21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216807" marR="216807" marT="216807" marB="21680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43092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100" b="1" cap="none" spc="0" dirty="0">
                          <a:solidFill>
                            <a:schemeClr val="tx1"/>
                          </a:solidFill>
                        </a:rPr>
                        <a:t>magas ige </a:t>
                      </a:r>
                      <a:endParaRPr lang="en-US" sz="2100" b="1" cap="none" spc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100" b="1" cap="none" spc="0" dirty="0">
                          <a:solidFill>
                            <a:schemeClr val="tx1"/>
                          </a:solidFill>
                        </a:rPr>
                        <a:t>(utolsó szótag</a:t>
                      </a:r>
                      <a:r>
                        <a:rPr lang="en-US" sz="2100" b="1" cap="none" spc="0" dirty="0">
                          <a:solidFill>
                            <a:schemeClr val="tx1"/>
                          </a:solidFill>
                        </a:rPr>
                        <a:t>ban</a:t>
                      </a:r>
                      <a:r>
                        <a:rPr lang="hu-HU" sz="2100" b="1" cap="none" spc="0" dirty="0">
                          <a:solidFill>
                            <a:schemeClr val="tx1"/>
                          </a:solidFill>
                        </a:rPr>
                        <a:t> ö</a:t>
                      </a:r>
                      <a:r>
                        <a:rPr lang="hu-HU" sz="2100" b="1" cap="none" spc="0" baseline="0" dirty="0">
                          <a:solidFill>
                            <a:schemeClr val="tx1"/>
                          </a:solidFill>
                        </a:rPr>
                        <a:t> ő ü ű</a:t>
                      </a:r>
                      <a:r>
                        <a:rPr lang="hu-HU" sz="2100" b="1" cap="none" spc="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tr-TR" sz="21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216807" marR="216807" marT="216807" marB="21680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100" cap="none" spc="0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algn="ctr"/>
                      <a:r>
                        <a:rPr lang="hu-HU" sz="2100" cap="none" spc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</a:t>
                      </a:r>
                      <a:endParaRPr lang="tr-TR" sz="21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216807" marR="216807" marT="216807" marB="21680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100" cap="none" spc="0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100" cap="none" spc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</a:t>
                      </a:r>
                      <a:endParaRPr lang="tr-TR" sz="21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216807" marR="216807" marT="216807" marB="21680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100" cap="none" spc="0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100" cap="none" spc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</a:t>
                      </a:r>
                      <a:endParaRPr lang="tr-TR" sz="21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216807" marR="216807" marT="216807" marB="21680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5959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1">
            <a:extLst>
              <a:ext uri="{FF2B5EF4-FFF2-40B4-BE49-F238E27FC236}">
                <a16:creationId xmlns:a16="http://schemas.microsoft.com/office/drawing/2014/main" xmlns="" id="{BA79A7CF-01AF-4178-9369-94E0C90EB0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9267909" y="2023110"/>
            <a:ext cx="2469624" cy="2846070"/>
          </a:xfrm>
        </p:spPr>
        <p:txBody>
          <a:bodyPr anchor="ctr">
            <a:normAutofit/>
          </a:bodyPr>
          <a:lstStyle/>
          <a:p>
            <a:pPr algn="l"/>
            <a:r>
              <a:rPr lang="hu-HU" sz="2600" b="1">
                <a:latin typeface="Candara" panose="020E0502030303020204" pitchFamily="34" charset="0"/>
              </a:rPr>
              <a:t>Határozatlan igeragozás 4.</a:t>
            </a:r>
            <a:br>
              <a:rPr lang="hu-HU" sz="2600" b="1">
                <a:latin typeface="Candara" panose="020E0502030303020204" pitchFamily="34" charset="0"/>
              </a:rPr>
            </a:br>
            <a:r>
              <a:rPr lang="hu-HU" sz="2600"/>
              <a:t>néhány „dupla mássalhangzós” ige is így viselkedik:</a:t>
            </a:r>
            <a:endParaRPr lang="tr-TR" sz="2600"/>
          </a:p>
        </p:txBody>
      </p:sp>
      <p:sp>
        <p:nvSpPr>
          <p:cNvPr id="21" name="Rectangle 13">
            <a:extLst>
              <a:ext uri="{FF2B5EF4-FFF2-40B4-BE49-F238E27FC236}">
                <a16:creationId xmlns:a16="http://schemas.microsoft.com/office/drawing/2014/main" xmlns="" id="{99413ED5-9ED4-4772-BCE4-2BCAE6B12E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3433973" y="-827233"/>
            <a:ext cx="1715478" cy="858342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15">
            <a:extLst>
              <a:ext uri="{FF2B5EF4-FFF2-40B4-BE49-F238E27FC236}">
                <a16:creationId xmlns:a16="http://schemas.microsoft.com/office/drawing/2014/main" xmlns="" id="{04357C93-F0CB-4A1C-8F77-4E90637898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2085" y="664308"/>
            <a:ext cx="8082632" cy="56003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7">
            <a:extLst>
              <a:ext uri="{FF2B5EF4-FFF2-40B4-BE49-F238E27FC236}">
                <a16:creationId xmlns:a16="http://schemas.microsoft.com/office/drawing/2014/main" xmlns="" id="{90F533E9-6690-41A8-A372-4C6C622D02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7950447" y="3392097"/>
            <a:ext cx="1719072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470338" y="5196922"/>
            <a:ext cx="9144000" cy="10928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09952" y="6369141"/>
            <a:ext cx="8128001" cy="3811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hu-HU" sz="2000" i="1">
                <a:latin typeface="Candara" panose="020E0502030303020204" pitchFamily="34" charset="0"/>
              </a:rPr>
              <a:t>Ilyenek még: mond, hord, választ, fest, kezd, önt, dönt, gyűjt, küzd, stb.</a:t>
            </a:r>
            <a:endParaRPr lang="tr-TR" sz="2000" i="1">
              <a:latin typeface="Candara" panose="020E0502030303020204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3406261"/>
              </p:ext>
            </p:extLst>
          </p:nvPr>
        </p:nvGraphicFramePr>
        <p:xfrm>
          <a:off x="1058887" y="858525"/>
          <a:ext cx="6581008" cy="52119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704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3638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9299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1458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51260">
                <a:tc>
                  <a:txBody>
                    <a:bodyPr/>
                    <a:lstStyle/>
                    <a:p>
                      <a:pPr algn="ctr"/>
                      <a:endParaRPr lang="tr-TR" sz="2500"/>
                    </a:p>
                  </a:txBody>
                  <a:tcPr marL="125286" marR="125286" marT="62643" marB="626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500"/>
                        <a:t>én</a:t>
                      </a:r>
                      <a:endParaRPr lang="tr-TR" sz="2500"/>
                    </a:p>
                  </a:txBody>
                  <a:tcPr marL="125286" marR="125286" marT="62643" marB="626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500"/>
                        <a:t>te</a:t>
                      </a:r>
                      <a:endParaRPr lang="tr-TR" sz="2500"/>
                    </a:p>
                  </a:txBody>
                  <a:tcPr marL="125286" marR="125286" marT="62643" marB="626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500" baseline="0"/>
                        <a:t>ő / ön</a:t>
                      </a:r>
                      <a:endParaRPr lang="tr-TR" sz="2500"/>
                    </a:p>
                  </a:txBody>
                  <a:tcPr marL="125286" marR="125286" marT="62643" marB="62643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02977">
                <a:tc>
                  <a:txBody>
                    <a:bodyPr/>
                    <a:lstStyle/>
                    <a:p>
                      <a:pPr algn="ctr"/>
                      <a:endParaRPr lang="en-US" sz="2500" b="1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hu-HU" sz="2500" b="1">
                          <a:solidFill>
                            <a:schemeClr val="bg1"/>
                          </a:solidFill>
                        </a:rPr>
                        <a:t>mély és vegyes</a:t>
                      </a:r>
                      <a:r>
                        <a:rPr lang="hu-HU" sz="2500" b="1" baseline="0">
                          <a:solidFill>
                            <a:schemeClr val="bg1"/>
                          </a:solidFill>
                        </a:rPr>
                        <a:t> ige</a:t>
                      </a:r>
                      <a:endParaRPr lang="tr-TR" sz="2500" b="1">
                        <a:solidFill>
                          <a:schemeClr val="bg1"/>
                        </a:solidFill>
                      </a:endParaRPr>
                    </a:p>
                  </a:txBody>
                  <a:tcPr marL="125286" marR="125286" marT="62643" marB="62643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dirty="0"/>
                    </a:p>
                    <a:p>
                      <a:pPr algn="ctr"/>
                      <a:r>
                        <a:rPr lang="hu-HU" sz="2500" dirty="0"/>
                        <a:t>hall</a:t>
                      </a:r>
                      <a:r>
                        <a:rPr lang="hu-HU" sz="2500" dirty="0">
                          <a:solidFill>
                            <a:schemeClr val="accent1"/>
                          </a:solidFill>
                        </a:rPr>
                        <a:t>ok</a:t>
                      </a:r>
                      <a:endParaRPr lang="tr-TR" sz="2500" dirty="0">
                        <a:solidFill>
                          <a:schemeClr val="accent1"/>
                        </a:solidFill>
                      </a:endParaRPr>
                    </a:p>
                  </a:txBody>
                  <a:tcPr marL="125286" marR="125286" marT="62643" marB="6264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5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500" dirty="0"/>
                        <a:t>hall</a:t>
                      </a:r>
                      <a:r>
                        <a:rPr lang="hu-HU" sz="2500" dirty="0">
                          <a:solidFill>
                            <a:schemeClr val="accent1"/>
                          </a:solidFill>
                        </a:rPr>
                        <a:t>asz</a:t>
                      </a:r>
                      <a:endParaRPr lang="tr-TR" sz="2500" dirty="0">
                        <a:solidFill>
                          <a:schemeClr val="accent1"/>
                        </a:solidFill>
                      </a:endParaRPr>
                    </a:p>
                  </a:txBody>
                  <a:tcPr marL="125286" marR="125286" marT="62643" marB="62643"/>
                </a:tc>
                <a:tc>
                  <a:txBody>
                    <a:bodyPr/>
                    <a:lstStyle/>
                    <a:p>
                      <a:pPr algn="ctr"/>
                      <a:endParaRPr lang="en-US" sz="2500"/>
                    </a:p>
                    <a:p>
                      <a:pPr algn="ctr"/>
                      <a:r>
                        <a:rPr lang="hu-HU" sz="2500"/>
                        <a:t>hall</a:t>
                      </a:r>
                      <a:endParaRPr lang="tr-TR" sz="2500"/>
                    </a:p>
                  </a:txBody>
                  <a:tcPr marL="125286" marR="125286" marT="62643" marB="62643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78835">
                <a:tc>
                  <a:txBody>
                    <a:bodyPr/>
                    <a:lstStyle/>
                    <a:p>
                      <a:pPr algn="ctr"/>
                      <a:r>
                        <a:rPr lang="hu-HU" sz="2500" b="1">
                          <a:solidFill>
                            <a:schemeClr val="bg1"/>
                          </a:solidFill>
                        </a:rPr>
                        <a:t>magas ige </a:t>
                      </a:r>
                      <a:endParaRPr lang="en-US" sz="2500" b="1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hu-HU" sz="2500" b="1">
                          <a:solidFill>
                            <a:schemeClr val="bg1"/>
                          </a:solidFill>
                        </a:rPr>
                        <a:t>(utolsó szótag</a:t>
                      </a:r>
                      <a:r>
                        <a:rPr lang="en-US" sz="2500" b="1">
                          <a:solidFill>
                            <a:schemeClr val="bg1"/>
                          </a:solidFill>
                        </a:rPr>
                        <a:t>ban</a:t>
                      </a:r>
                      <a:r>
                        <a:rPr lang="hu-HU" sz="2500" b="1">
                          <a:solidFill>
                            <a:schemeClr val="bg1"/>
                          </a:solidFill>
                        </a:rPr>
                        <a:t> e é i í)</a:t>
                      </a:r>
                      <a:endParaRPr lang="tr-TR" sz="2500" b="1">
                        <a:solidFill>
                          <a:schemeClr val="bg1"/>
                        </a:solidFill>
                      </a:endParaRPr>
                    </a:p>
                  </a:txBody>
                  <a:tcPr marL="125286" marR="125286" marT="62643" marB="62643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dirty="0"/>
                    </a:p>
                    <a:p>
                      <a:pPr algn="ctr"/>
                      <a:r>
                        <a:rPr lang="hu-HU" sz="2500" dirty="0"/>
                        <a:t>ért</a:t>
                      </a:r>
                      <a:r>
                        <a:rPr lang="hu-HU" sz="2500" dirty="0">
                          <a:solidFill>
                            <a:schemeClr val="accent1"/>
                          </a:solidFill>
                        </a:rPr>
                        <a:t>ek</a:t>
                      </a:r>
                      <a:endParaRPr lang="tr-TR" sz="2500" dirty="0">
                        <a:solidFill>
                          <a:schemeClr val="accent1"/>
                        </a:solidFill>
                      </a:endParaRPr>
                    </a:p>
                  </a:txBody>
                  <a:tcPr marL="125286" marR="125286" marT="62643" marB="6264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5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500" dirty="0"/>
                        <a:t>ért</a:t>
                      </a:r>
                      <a:r>
                        <a:rPr lang="hu-HU" sz="2500" dirty="0">
                          <a:solidFill>
                            <a:schemeClr val="accent1"/>
                          </a:solidFill>
                        </a:rPr>
                        <a:t>esz</a:t>
                      </a:r>
                      <a:endParaRPr lang="tr-TR" sz="2500" dirty="0">
                        <a:solidFill>
                          <a:schemeClr val="accent1"/>
                        </a:solidFill>
                      </a:endParaRPr>
                    </a:p>
                  </a:txBody>
                  <a:tcPr marL="125286" marR="125286" marT="62643" marB="62643"/>
                </a:tc>
                <a:tc>
                  <a:txBody>
                    <a:bodyPr/>
                    <a:lstStyle/>
                    <a:p>
                      <a:pPr algn="ctr"/>
                      <a:endParaRPr lang="en-US" sz="2500"/>
                    </a:p>
                    <a:p>
                      <a:pPr algn="ctr"/>
                      <a:r>
                        <a:rPr lang="hu-HU" sz="2500"/>
                        <a:t>ért</a:t>
                      </a:r>
                      <a:endParaRPr lang="tr-TR" sz="2500"/>
                    </a:p>
                  </a:txBody>
                  <a:tcPr marL="125286" marR="125286" marT="62643" marB="62643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7883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500" b="1">
                          <a:solidFill>
                            <a:schemeClr val="bg1"/>
                          </a:solidFill>
                        </a:rPr>
                        <a:t>magas ige </a:t>
                      </a:r>
                      <a:endParaRPr lang="en-US" sz="2500" b="1">
                        <a:solidFill>
                          <a:schemeClr val="bg1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500" b="1">
                          <a:solidFill>
                            <a:schemeClr val="bg1"/>
                          </a:solidFill>
                        </a:rPr>
                        <a:t>(utolsó szótag</a:t>
                      </a:r>
                      <a:r>
                        <a:rPr lang="en-US" sz="2500" b="1">
                          <a:solidFill>
                            <a:schemeClr val="bg1"/>
                          </a:solidFill>
                        </a:rPr>
                        <a:t>ban </a:t>
                      </a:r>
                      <a:r>
                        <a:rPr lang="hu-HU" sz="2500" b="1">
                          <a:solidFill>
                            <a:schemeClr val="bg1"/>
                          </a:solidFill>
                        </a:rPr>
                        <a:t>ö</a:t>
                      </a:r>
                      <a:r>
                        <a:rPr lang="hu-HU" sz="2500" b="1" baseline="0">
                          <a:solidFill>
                            <a:schemeClr val="bg1"/>
                          </a:solidFill>
                        </a:rPr>
                        <a:t> ő ü ű</a:t>
                      </a:r>
                      <a:r>
                        <a:rPr lang="hu-HU" sz="2500" b="1">
                          <a:solidFill>
                            <a:schemeClr val="bg1"/>
                          </a:solidFill>
                        </a:rPr>
                        <a:t>)</a:t>
                      </a:r>
                      <a:endParaRPr lang="tr-TR" sz="2500" b="1">
                        <a:solidFill>
                          <a:schemeClr val="bg1"/>
                        </a:solidFill>
                      </a:endParaRPr>
                    </a:p>
                  </a:txBody>
                  <a:tcPr marL="125286" marR="125286" marT="62643" marB="62643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dirty="0">
                        <a:sym typeface="Wingdings" panose="05000000000000000000" pitchFamily="2" charset="2"/>
                      </a:endParaRPr>
                    </a:p>
                    <a:p>
                      <a:pPr algn="ctr"/>
                      <a:r>
                        <a:rPr lang="hu-HU" sz="2500" dirty="0">
                          <a:sym typeface="Wingdings" panose="05000000000000000000" pitchFamily="2" charset="2"/>
                        </a:rPr>
                        <a:t>küld</a:t>
                      </a:r>
                      <a:r>
                        <a:rPr lang="hu-HU" sz="2500" dirty="0">
                          <a:solidFill>
                            <a:schemeClr val="accent1"/>
                          </a:solidFill>
                          <a:sym typeface="Wingdings" panose="05000000000000000000" pitchFamily="2" charset="2"/>
                        </a:rPr>
                        <a:t>ök</a:t>
                      </a:r>
                      <a:endParaRPr lang="tr-TR" sz="2500" dirty="0">
                        <a:solidFill>
                          <a:schemeClr val="accent1"/>
                        </a:solidFill>
                      </a:endParaRPr>
                    </a:p>
                  </a:txBody>
                  <a:tcPr marL="125286" marR="125286" marT="62643" marB="6264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500" dirty="0">
                        <a:sym typeface="Wingdings" panose="05000000000000000000" pitchFamily="2" charset="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500" dirty="0">
                          <a:sym typeface="Wingdings" panose="05000000000000000000" pitchFamily="2" charset="2"/>
                        </a:rPr>
                        <a:t>küld</a:t>
                      </a:r>
                      <a:r>
                        <a:rPr lang="hu-HU" sz="2500" dirty="0">
                          <a:solidFill>
                            <a:schemeClr val="accent1"/>
                          </a:solidFill>
                          <a:sym typeface="Wingdings" panose="05000000000000000000" pitchFamily="2" charset="2"/>
                        </a:rPr>
                        <a:t>esz</a:t>
                      </a:r>
                      <a:endParaRPr lang="tr-TR" sz="2500" dirty="0">
                        <a:solidFill>
                          <a:schemeClr val="accent1"/>
                        </a:solidFill>
                      </a:endParaRPr>
                    </a:p>
                  </a:txBody>
                  <a:tcPr marL="125286" marR="125286" marT="62643" marB="6264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500" dirty="0">
                        <a:sym typeface="Wingdings" panose="05000000000000000000" pitchFamily="2" charset="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500" dirty="0">
                          <a:sym typeface="Wingdings" panose="05000000000000000000" pitchFamily="2" charset="2"/>
                        </a:rPr>
                        <a:t>küld</a:t>
                      </a:r>
                      <a:endParaRPr lang="tr-TR" sz="2500" dirty="0"/>
                    </a:p>
                  </a:txBody>
                  <a:tcPr marL="125286" marR="125286" marT="62643" marB="62643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11160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215</Words>
  <Application>Microsoft Office PowerPoint</Application>
  <PresentationFormat>Widescreen</PresentationFormat>
  <Paragraphs>83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Candara</vt:lpstr>
      <vt:lpstr>Wingdings</vt:lpstr>
      <vt:lpstr>Office Theme</vt:lpstr>
      <vt:lpstr>Milyen gyakran nézel tévét?</vt:lpstr>
      <vt:lpstr>Milyen gyakran nézel tévét?</vt:lpstr>
      <vt:lpstr>Milyen gyakran nézel tévét?</vt:lpstr>
      <vt:lpstr>Milyen gyakran nézel tévét?</vt:lpstr>
      <vt:lpstr>PowerPoint Presentation</vt:lpstr>
      <vt:lpstr>PowerPoint Presentation</vt:lpstr>
      <vt:lpstr>Milyen gyakran úszol?</vt:lpstr>
      <vt:lpstr>Határozatlan igeragozás 4. „-ít”végű igék (én, te, ő, ön)</vt:lpstr>
      <vt:lpstr>Határozatlan igeragozás 4. néhány „dupla mássalhangzós” ige is így viselkedik: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Milyen gyakran nézel tévét?</dc:title>
  <dc:creator>Yakup Yildizlar</dc:creator>
  <cp:lastModifiedBy>Éva Tóth</cp:lastModifiedBy>
  <cp:revision>2</cp:revision>
  <dcterms:created xsi:type="dcterms:W3CDTF">2020-05-11T00:12:56Z</dcterms:created>
  <dcterms:modified xsi:type="dcterms:W3CDTF">2020-05-11T00:39:33Z</dcterms:modified>
</cp:coreProperties>
</file>