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6" r:id="rId5"/>
    <p:sldId id="268" r:id="rId6"/>
    <p:sldId id="273" r:id="rId7"/>
    <p:sldId id="274" r:id="rId8"/>
    <p:sldId id="269" r:id="rId9"/>
    <p:sldId id="27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000" b="0" i="0" u="none" strike="noStrike" baseline="0">
                <a:effectLst/>
                <a:latin typeface="Candara" panose="020E0502030303020204" pitchFamily="34" charset="0"/>
              </a:rPr>
              <a:t>Milyen gyakran nézel tévét?</a:t>
            </a:r>
            <a:endParaRPr lang="tr-TR" sz="3000">
              <a:latin typeface="Candara" panose="020E0502030303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soha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1F-4A19-8742-72150E9981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néha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1F-4A19-8742-72150E9981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ritkán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1F-4A19-8742-72150E9981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gyakran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1F-4A19-8742-72150E9981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mindig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1F-4A19-8742-72150E998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100"/>
        <c:axId val="1394732384"/>
        <c:axId val="1394729664"/>
      </c:barChart>
      <c:catAx>
        <c:axId val="139473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4729664"/>
        <c:crosses val="autoZero"/>
        <c:auto val="1"/>
        <c:lblAlgn val="ctr"/>
        <c:lblOffset val="100"/>
        <c:noMultiLvlLbl val="0"/>
      </c:catAx>
      <c:valAx>
        <c:axId val="1394729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47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34649823557332"/>
          <c:y val="0.90699720083047253"/>
          <c:w val="0.70963489141001679"/>
          <c:h val="9.30027991695275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9D3A9E89-033E-4C4A-8C41-416DABFFD3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6293361-111E-427D-8E5B-256944AC8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7646" y="576072"/>
            <a:ext cx="3834384" cy="2128480"/>
          </a:xfrm>
        </p:spPr>
        <p:txBody>
          <a:bodyPr anchor="b">
            <a:normAutofit/>
          </a:bodyPr>
          <a:lstStyle/>
          <a:p>
            <a:pPr algn="l"/>
            <a:r>
              <a:rPr lang="hu-HU" sz="4800" dirty="0"/>
              <a:t>Milyen gyakran nézel tévét?</a:t>
            </a:r>
            <a:endParaRPr lang="tr-TR" sz="4800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xmlns="" id="{FCDE997A-E6D1-4881-88E5-269E5AC3D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xmlns="" id="{C5A17791-3735-41AA-BC18-9EE281D2BB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xmlns="" id="{F95E12FB-5FC2-40B9-A965-8D75253579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xmlns="" id="{E8C32A1A-9FA0-41F6-9AFF-8ECB7FAEDF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xmlns="" id="{7CF33DCF-317C-4DA0-AB10-D7FFD765B5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xmlns="" id="{2903C14D-D613-4770-8686-F92B1DD38F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xmlns="" id="{D5F133F7-E38D-4DA1-99C1-86F681CA33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xmlns="" id="{5CAB3553-58B3-4262-BE0D-58D7CA75B8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xmlns="" id="{9D1B417A-9677-4C16-A473-B9683700F9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xmlns="" id="{7302AEA5-098D-4C81-88C5-07902BF9CF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xmlns="" id="{7C4E3ACA-8B17-422E-90A9-7586D06E6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xmlns="" id="{BD4A1ED5-82F7-4465-9B76-3F80A489F3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xmlns="" id="{69D1CC06-3A23-41C0-8EBB-28E61278E2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xmlns="" id="{462044AD-4120-4B1C-B41A-A45DA5551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xmlns="" id="{30623D13-D545-4F2E-8425-E59D1BEF9C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xmlns="" id="{E139ADAB-729A-4C31-B7E7-2532FF3FB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xmlns="" id="{C7589FD1-9BFF-4E61-8C5E-8CF2AF79A8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xmlns="" id="{5F53515D-4E5F-4534-90F9-BD9DE478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xmlns="" id="{C13CB45B-7C83-43EA-878D-FE9C4593EB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xmlns="" id="{38BA5C82-1285-46A1-BA10-254B216636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xmlns="" id="{199FE72C-20A3-4FB4-BD67-E7EDF540D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ampaign stay at home with couple watching tv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7" r="-2" b="-2"/>
          <a:stretch/>
        </p:blipFill>
        <p:spPr bwMode="auto">
          <a:xfrm>
            <a:off x="509517" y="576072"/>
            <a:ext cx="6692560" cy="552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78907291-9D6D-4740-81DB-441477BCA2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02077" y="3442904"/>
            <a:ext cx="480560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Minden nap. És te?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000" b="1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Én is </a:t>
            </a:r>
            <a:r>
              <a:rPr lang="hu-HU" sz="30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minden nap.</a:t>
            </a: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4585" y="5730829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accent1"/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hu-HU" sz="3700" dirty="0"/>
              <a:t>Milyen gyakran nézel tévét?</a:t>
            </a:r>
            <a:endParaRPr lang="tr-TR" sz="37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ampaign stay at home with couple watching tv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6" r="1" b="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00950" y="4687400"/>
            <a:ext cx="409104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000" dirty="0">
                <a:latin typeface="+mj-lt"/>
                <a:ea typeface="+mj-ea"/>
                <a:cs typeface="+mj-cs"/>
                <a:sym typeface="Wingdings" panose="05000000000000000000" pitchFamily="2" charset="2"/>
              </a:rPr>
              <a:t>Minden nap. És te?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000" dirty="0">
                <a:latin typeface="+mj-lt"/>
                <a:ea typeface="+mj-ea"/>
                <a:cs typeface="+mj-cs"/>
                <a:sym typeface="Wingdings" panose="05000000000000000000" pitchFamily="2" charset="2"/>
              </a:rPr>
              <a:t>Én soha.</a:t>
            </a: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585" y="5730829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accent1"/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9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62542EEC-4F7C-4AE2-933E-EAC8EB3FA3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2873" y="666728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hu-HU" sz="5400" dirty="0"/>
              <a:t>Milyen gyakran nézel tévét?</a:t>
            </a:r>
            <a:endParaRPr lang="tr-TR" sz="54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ampaign stay at home with couple watching tv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1843" b="-1"/>
          <a:stretch/>
        </p:blipFill>
        <p:spPr bwMode="auto">
          <a:xfrm>
            <a:off x="747165" y="661969"/>
            <a:ext cx="5536001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6283166" y="4269121"/>
            <a:ext cx="67614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500" dirty="0">
                <a:solidFill>
                  <a:srgbClr val="000000"/>
                </a:solidFill>
                <a:latin typeface="+mj-lt"/>
                <a:sym typeface="Wingdings" panose="05000000000000000000" pitchFamily="2" charset="2"/>
              </a:rPr>
              <a:t>Soha nem nézek tévét. És te?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3500" b="1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Én sem.</a:t>
            </a: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3210" y="5779084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accent1"/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4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756B343-807D-456E-AA26-80E96B75D1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1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3600"/>
              <a:t>Milyen gyakran nézel tévét?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8980754-6F4B-43C9-B9BE-127B6BED65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ampaign stay at home with couple watching tv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65" b="2"/>
          <a:stretch/>
        </p:blipFill>
        <p:spPr bwMode="auto">
          <a:xfrm>
            <a:off x="576244" y="650494"/>
            <a:ext cx="5628018" cy="532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169CC832-2974-4E8D-90ED-3E2941BA73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12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err="1">
                <a:latin typeface="+mj-lt"/>
                <a:sym typeface="Wingdings" panose="05000000000000000000" pitchFamily="2" charset="2"/>
              </a:rPr>
              <a:t>Soha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nem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nézek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tévét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.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És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te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?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err="1">
                <a:latin typeface="+mj-lt"/>
                <a:sym typeface="Wingdings" panose="05000000000000000000" pitchFamily="2" charset="2"/>
              </a:rPr>
              <a:t>Én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3000" dirty="0" err="1">
                <a:latin typeface="+mj-lt"/>
                <a:sym typeface="Wingdings" panose="05000000000000000000" pitchFamily="2" charset="2"/>
              </a:rPr>
              <a:t>nézek</a:t>
            </a:r>
            <a:r>
              <a:rPr lang="en-US" sz="3000" dirty="0">
                <a:latin typeface="+mj-lt"/>
                <a:sym typeface="Wingdings" panose="05000000000000000000" pitchFamily="2" charset="2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55222F96-971A-4F90-B841-6BAB416C7A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4585" y="5730829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accent1"/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2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26576" y="2248193"/>
            <a:ext cx="4183182" cy="28460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latin typeface="+mj-lt"/>
                <a:ea typeface="+mj-ea"/>
                <a:cs typeface="+mj-cs"/>
                <a:sym typeface="Wingdings" panose="05000000000000000000" pitchFamily="2" charset="2"/>
              </a:rPr>
              <a:t>+ +  is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latin typeface="+mj-lt"/>
                <a:ea typeface="+mj-ea"/>
                <a:cs typeface="+mj-cs"/>
                <a:sym typeface="Wingdings" panose="05000000000000000000" pitchFamily="2" charset="2"/>
              </a:rPr>
              <a:t>- -  </a:t>
            </a:r>
            <a:r>
              <a:rPr lang="en-US" sz="6000" dirty="0" err="1">
                <a:latin typeface="+mj-lt"/>
                <a:ea typeface="+mj-ea"/>
                <a:cs typeface="+mj-cs"/>
                <a:sym typeface="Wingdings" panose="05000000000000000000" pitchFamily="2" charset="2"/>
              </a:rPr>
              <a:t>sem</a:t>
            </a:r>
            <a:endParaRPr lang="en-US" sz="6000" dirty="0">
              <a:latin typeface="+mj-lt"/>
              <a:ea typeface="+mj-ea"/>
              <a:cs typeface="+mj-cs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700" dirty="0"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Disagreement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" r="1" b="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5237" y="5889478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2">
                  <a:lumMod val="50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38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xmlns="" id="{22F15A2D-2324-487D-A02A-BF46C5C580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14">
            <a:extLst>
              <a:ext uri="{FF2B5EF4-FFF2-40B4-BE49-F238E27FC236}">
                <a16:creationId xmlns:a16="http://schemas.microsoft.com/office/drawing/2014/main" xmlns="" id="{2AEAFA59-923A-4F54-8B49-44C970BCC3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C37E9D4B-7BFA-4D10-B666-547BAC4994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823112265"/>
              </p:ext>
            </p:extLst>
          </p:nvPr>
        </p:nvGraphicFramePr>
        <p:xfrm>
          <a:off x="962163" y="918546"/>
          <a:ext cx="7746709" cy="497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06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356" y="1188637"/>
            <a:ext cx="9984615" cy="15972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/>
              <a:t>Milyen gyakran úszol?</a:t>
            </a:r>
          </a:p>
        </p:txBody>
      </p:sp>
      <p:pic>
        <p:nvPicPr>
          <p:cNvPr id="6148" name="Picture 4" descr="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0" r="21391" b="-2"/>
          <a:stretch/>
        </p:blipFill>
        <p:spPr bwMode="auto">
          <a:xfrm>
            <a:off x="1123357" y="3018327"/>
            <a:ext cx="3533985" cy="272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55260" y="2998278"/>
            <a:ext cx="4428236" cy="272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Minden nap.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Minden másnap.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Minden héten.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Minden második héten.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Minden hónapban.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Csak minden évben.</a:t>
            </a:r>
          </a:p>
        </p:txBody>
      </p:sp>
    </p:spTree>
    <p:extLst>
      <p:ext uri="{BB962C8B-B14F-4D97-AF65-F5344CB8AC3E}">
        <p14:creationId xmlns:p14="http://schemas.microsoft.com/office/powerpoint/2010/main" val="123873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BA79A7CF-01AF-4178-9369-94E0C90EB0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hu-HU" sz="3100" b="1" dirty="0">
                <a:latin typeface="Candara" panose="020E0502030303020204" pitchFamily="34" charset="0"/>
              </a:rPr>
              <a:t>Határozatlan igeragozás 4.</a:t>
            </a:r>
            <a:br>
              <a:rPr lang="hu-HU" sz="3100" b="1" dirty="0">
                <a:latin typeface="Candara" panose="020E0502030303020204" pitchFamily="34" charset="0"/>
              </a:rPr>
            </a:br>
            <a:r>
              <a:rPr lang="hu-HU" sz="3100" dirty="0"/>
              <a:t>„-ít”végű igék (én, te, ő, ön)</a:t>
            </a:r>
            <a:endParaRPr lang="tr-TR" sz="31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22813"/>
              </p:ext>
            </p:extLst>
          </p:nvPr>
        </p:nvGraphicFramePr>
        <p:xfrm>
          <a:off x="545238" y="1036245"/>
          <a:ext cx="7608306" cy="504710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393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85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90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6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6863">
                <a:tc>
                  <a:txBody>
                    <a:bodyPr/>
                    <a:lstStyle/>
                    <a:p>
                      <a:pPr algn="ctr"/>
                      <a:endParaRPr lang="tr-TR" sz="2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 b="0" cap="all" spc="150">
                          <a:solidFill>
                            <a:schemeClr val="lt1"/>
                          </a:solidFill>
                        </a:rPr>
                        <a:t>én</a:t>
                      </a:r>
                      <a:endParaRPr lang="tr-TR" sz="2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 b="0" cap="all" spc="150">
                          <a:solidFill>
                            <a:schemeClr val="lt1"/>
                          </a:solidFill>
                        </a:rPr>
                        <a:t>te</a:t>
                      </a:r>
                      <a:endParaRPr lang="tr-TR" sz="2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 b="0" cap="all" spc="150" baseline="0">
                          <a:solidFill>
                            <a:schemeClr val="lt1"/>
                          </a:solidFill>
                        </a:rPr>
                        <a:t>ő / ön</a:t>
                      </a:r>
                      <a:endParaRPr lang="tr-TR" sz="2500" b="0" cap="all" spc="150">
                        <a:solidFill>
                          <a:schemeClr val="l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8394">
                <a:tc>
                  <a:txBody>
                    <a:bodyPr/>
                    <a:lstStyle/>
                    <a:p>
                      <a:pPr algn="ctr"/>
                      <a:r>
                        <a:rPr lang="hu-HU" sz="2100" b="1" cap="none" spc="0">
                          <a:solidFill>
                            <a:schemeClr val="tx1"/>
                          </a:solidFill>
                        </a:rPr>
                        <a:t>mély és vegyes</a:t>
                      </a:r>
                      <a:r>
                        <a:rPr lang="hu-HU" sz="2100" b="1" cap="none" spc="0" baseline="0">
                          <a:solidFill>
                            <a:schemeClr val="tx1"/>
                          </a:solidFill>
                        </a:rPr>
                        <a:t> ige</a:t>
                      </a:r>
                      <a:endParaRPr lang="tr-TR" sz="21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takarít</a:t>
                      </a:r>
                      <a:r>
                        <a:rPr lang="hu-HU" sz="2100" cap="none" spc="0" dirty="0">
                          <a:solidFill>
                            <a:schemeClr val="accent1"/>
                          </a:solidFill>
                        </a:rPr>
                        <a:t>ok</a:t>
                      </a:r>
                      <a:endParaRPr lang="tr-TR" sz="2100" cap="none" spc="0" dirty="0">
                        <a:solidFill>
                          <a:schemeClr val="accen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takarít</a:t>
                      </a:r>
                      <a:r>
                        <a:rPr lang="hu-HU" sz="2100" cap="none" spc="0" dirty="0">
                          <a:solidFill>
                            <a:schemeClr val="accent1"/>
                          </a:solidFill>
                        </a:rPr>
                        <a:t>asz</a:t>
                      </a:r>
                      <a:endParaRPr lang="tr-TR" sz="2100" cap="none" spc="0" dirty="0">
                        <a:solidFill>
                          <a:schemeClr val="accen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takarít</a:t>
                      </a:r>
                      <a:endParaRPr lang="tr-TR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0924">
                <a:tc>
                  <a:txBody>
                    <a:bodyPr/>
                    <a:lstStyle/>
                    <a:p>
                      <a:pPr algn="ctr"/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magas ige </a:t>
                      </a:r>
                      <a:endParaRPr lang="en-US" sz="2100" b="1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(utolsó szótag</a:t>
                      </a:r>
                      <a:r>
                        <a:rPr lang="en-US" sz="2100" b="1" cap="none" spc="0" dirty="0">
                          <a:solidFill>
                            <a:schemeClr val="tx1"/>
                          </a:solidFill>
                        </a:rPr>
                        <a:t>ban</a:t>
                      </a:r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 e é i í)</a:t>
                      </a:r>
                      <a:endParaRPr lang="tr-TR" sz="21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segít</a:t>
                      </a:r>
                      <a:r>
                        <a:rPr lang="hu-HU" sz="2100" cap="none" spc="0" dirty="0">
                          <a:solidFill>
                            <a:schemeClr val="accent1"/>
                          </a:solidFill>
                        </a:rPr>
                        <a:t>ek</a:t>
                      </a:r>
                      <a:endParaRPr lang="tr-TR" sz="2100" cap="none" spc="0" dirty="0">
                        <a:solidFill>
                          <a:schemeClr val="accen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segít</a:t>
                      </a:r>
                      <a:r>
                        <a:rPr lang="hu-HU" sz="2100" cap="none" spc="0" dirty="0">
                          <a:solidFill>
                            <a:schemeClr val="accent1"/>
                          </a:solidFill>
                        </a:rPr>
                        <a:t>esz</a:t>
                      </a:r>
                      <a:endParaRPr lang="tr-TR" sz="2100" cap="none" spc="0" dirty="0">
                        <a:solidFill>
                          <a:schemeClr val="accent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2100" cap="none" spc="0" dirty="0">
                          <a:solidFill>
                            <a:schemeClr val="tx1"/>
                          </a:solidFill>
                        </a:rPr>
                        <a:t>segít</a:t>
                      </a:r>
                      <a:endParaRPr lang="tr-TR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0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magas ige </a:t>
                      </a:r>
                      <a:endParaRPr lang="en-US" sz="2100" b="1" cap="none" spc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(utolsó szótag</a:t>
                      </a:r>
                      <a:r>
                        <a:rPr lang="en-US" sz="2100" b="1" cap="none" spc="0" dirty="0">
                          <a:solidFill>
                            <a:schemeClr val="tx1"/>
                          </a:solidFill>
                        </a:rPr>
                        <a:t>ban</a:t>
                      </a:r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 ö</a:t>
                      </a:r>
                      <a:r>
                        <a:rPr lang="hu-HU" sz="2100" b="1" cap="none" spc="0" baseline="0" dirty="0">
                          <a:solidFill>
                            <a:schemeClr val="tx1"/>
                          </a:solidFill>
                        </a:rPr>
                        <a:t> ő ü ű</a:t>
                      </a:r>
                      <a:r>
                        <a:rPr lang="hu-HU" sz="2100" b="1" cap="none" spc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sz="21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cap="none" spc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hu-HU" sz="2100" cap="none" spc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tr-TR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cap="none" spc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cap="none" spc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tr-TR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cap="none" spc="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100" cap="none" spc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tr-TR" sz="2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216807" marR="216807" marT="216807" marB="2168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5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xmlns="" id="{BA79A7CF-01AF-4178-9369-94E0C90EB0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hu-HU" sz="2600" b="1">
                <a:latin typeface="Candara" panose="020E0502030303020204" pitchFamily="34" charset="0"/>
              </a:rPr>
              <a:t>Határozatlan igeragozás 4.</a:t>
            </a:r>
            <a:br>
              <a:rPr lang="hu-HU" sz="2600" b="1">
                <a:latin typeface="Candara" panose="020E0502030303020204" pitchFamily="34" charset="0"/>
              </a:rPr>
            </a:br>
            <a:r>
              <a:rPr lang="hu-HU" sz="2600"/>
              <a:t>néhány „dupla mássalhangzós” ige is így viselkedik:</a:t>
            </a:r>
            <a:endParaRPr lang="tr-TR" sz="2600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0338" y="5196922"/>
            <a:ext cx="9144000" cy="10928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09952" y="6369141"/>
            <a:ext cx="8128001" cy="3811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2000" i="1">
                <a:latin typeface="Candara" panose="020E0502030303020204" pitchFamily="34" charset="0"/>
              </a:rPr>
              <a:t>Ilyenek még: mond, hord, választ, fest, kezd, önt, dönt, gyűjt, küzd, stb.</a:t>
            </a:r>
            <a:endParaRPr lang="tr-TR" sz="2000" i="1">
              <a:latin typeface="Candara" panose="020E0502030303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06261"/>
              </p:ext>
            </p:extLst>
          </p:nvPr>
        </p:nvGraphicFramePr>
        <p:xfrm>
          <a:off x="1058887" y="858525"/>
          <a:ext cx="6581008" cy="521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63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29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5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1260">
                <a:tc>
                  <a:txBody>
                    <a:bodyPr/>
                    <a:lstStyle/>
                    <a:p>
                      <a:pPr algn="ctr"/>
                      <a:endParaRPr lang="tr-TR" sz="2500"/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/>
                        <a:t>én</a:t>
                      </a:r>
                      <a:endParaRPr lang="tr-TR" sz="2500"/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/>
                        <a:t>te</a:t>
                      </a:r>
                      <a:endParaRPr lang="tr-TR" sz="2500"/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500" baseline="0"/>
                        <a:t>ő / ön</a:t>
                      </a:r>
                      <a:endParaRPr lang="tr-TR" sz="2500"/>
                    </a:p>
                  </a:txBody>
                  <a:tcPr marL="125286" marR="125286" marT="62643" marB="626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2977">
                <a:tc>
                  <a:txBody>
                    <a:bodyPr/>
                    <a:lstStyle/>
                    <a:p>
                      <a:pPr algn="ctr"/>
                      <a:endParaRPr lang="en-US" sz="2500" b="1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mély és vegyes</a:t>
                      </a:r>
                      <a:r>
                        <a:rPr lang="hu-HU" sz="2500" b="1" baseline="0">
                          <a:solidFill>
                            <a:schemeClr val="bg1"/>
                          </a:solidFill>
                        </a:rPr>
                        <a:t> ige</a:t>
                      </a:r>
                      <a:endParaRPr lang="tr-TR" sz="2500" b="1">
                        <a:solidFill>
                          <a:schemeClr val="bg1"/>
                        </a:solidFill>
                      </a:endParaRPr>
                    </a:p>
                  </a:txBody>
                  <a:tcPr marL="125286" marR="125286" marT="62643" marB="62643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  <a:p>
                      <a:pPr algn="ctr"/>
                      <a:r>
                        <a:rPr lang="hu-HU" sz="2500" dirty="0"/>
                        <a:t>hall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</a:rPr>
                        <a:t>ok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dirty="0"/>
                        <a:t>hall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</a:rPr>
                        <a:t>asz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  <a:p>
                      <a:pPr algn="ctr"/>
                      <a:r>
                        <a:rPr lang="hu-HU" sz="2500"/>
                        <a:t>hall</a:t>
                      </a:r>
                      <a:endParaRPr lang="tr-TR" sz="2500"/>
                    </a:p>
                  </a:txBody>
                  <a:tcPr marL="125286" marR="125286" marT="62643" marB="626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8835">
                <a:tc>
                  <a:txBody>
                    <a:bodyPr/>
                    <a:lstStyle/>
                    <a:p>
                      <a:pPr algn="ctr"/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magas ige </a:t>
                      </a:r>
                      <a:endParaRPr lang="en-US" sz="2500" b="1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(utolsó szótag</a:t>
                      </a:r>
                      <a:r>
                        <a:rPr lang="en-US" sz="2500" b="1">
                          <a:solidFill>
                            <a:schemeClr val="bg1"/>
                          </a:solidFill>
                        </a:rPr>
                        <a:t>ban</a:t>
                      </a:r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 e é i í)</a:t>
                      </a:r>
                      <a:endParaRPr lang="tr-TR" sz="2500" b="1">
                        <a:solidFill>
                          <a:schemeClr val="bg1"/>
                        </a:solidFill>
                      </a:endParaRPr>
                    </a:p>
                  </a:txBody>
                  <a:tcPr marL="125286" marR="125286" marT="62643" marB="62643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  <a:p>
                      <a:pPr algn="ctr"/>
                      <a:r>
                        <a:rPr lang="hu-HU" sz="2500" dirty="0"/>
                        <a:t>ért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</a:rPr>
                        <a:t>ek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dirty="0"/>
                        <a:t>ért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</a:rPr>
                        <a:t>esz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algn="ctr"/>
                      <a:endParaRPr lang="en-US" sz="2500"/>
                    </a:p>
                    <a:p>
                      <a:pPr algn="ctr"/>
                      <a:r>
                        <a:rPr lang="hu-HU" sz="2500"/>
                        <a:t>ért</a:t>
                      </a:r>
                      <a:endParaRPr lang="tr-TR" sz="2500"/>
                    </a:p>
                  </a:txBody>
                  <a:tcPr marL="125286" marR="125286" marT="62643" marB="626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88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magas ige </a:t>
                      </a:r>
                      <a:endParaRPr lang="en-US" sz="2500" b="1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(utolsó szótag</a:t>
                      </a:r>
                      <a:r>
                        <a:rPr lang="en-US" sz="2500" b="1">
                          <a:solidFill>
                            <a:schemeClr val="bg1"/>
                          </a:solidFill>
                        </a:rPr>
                        <a:t>ban </a:t>
                      </a:r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ö</a:t>
                      </a:r>
                      <a:r>
                        <a:rPr lang="hu-HU" sz="2500" b="1" baseline="0">
                          <a:solidFill>
                            <a:schemeClr val="bg1"/>
                          </a:solidFill>
                        </a:rPr>
                        <a:t> ő ü ű</a:t>
                      </a:r>
                      <a:r>
                        <a:rPr lang="hu-HU" sz="2500" b="1">
                          <a:solidFill>
                            <a:schemeClr val="bg1"/>
                          </a:solidFill>
                        </a:rPr>
                        <a:t>)</a:t>
                      </a:r>
                      <a:endParaRPr lang="tr-TR" sz="2500" b="1">
                        <a:solidFill>
                          <a:schemeClr val="bg1"/>
                        </a:solidFill>
                      </a:endParaRPr>
                    </a:p>
                  </a:txBody>
                  <a:tcPr marL="125286" marR="125286" marT="62643" marB="62643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hu-HU" sz="2500" dirty="0">
                          <a:sym typeface="Wingdings" panose="05000000000000000000" pitchFamily="2" charset="2"/>
                        </a:rPr>
                        <a:t>küld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  <a:sym typeface="Wingdings" panose="05000000000000000000" pitchFamily="2" charset="2"/>
                        </a:rPr>
                        <a:t>ök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dirty="0">
                          <a:sym typeface="Wingdings" panose="05000000000000000000" pitchFamily="2" charset="2"/>
                        </a:rPr>
                        <a:t>küld</a:t>
                      </a:r>
                      <a:r>
                        <a:rPr lang="hu-HU" sz="2500" dirty="0">
                          <a:solidFill>
                            <a:schemeClr val="accent1"/>
                          </a:solidFill>
                          <a:sym typeface="Wingdings" panose="05000000000000000000" pitchFamily="2" charset="2"/>
                        </a:rPr>
                        <a:t>esz</a:t>
                      </a:r>
                      <a:endParaRPr lang="tr-TR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125286" marR="125286" marT="62643" marB="6264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dirty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500" dirty="0">
                          <a:sym typeface="Wingdings" panose="05000000000000000000" pitchFamily="2" charset="2"/>
                        </a:rPr>
                        <a:t>küld</a:t>
                      </a:r>
                      <a:endParaRPr lang="tr-TR" sz="2500" dirty="0"/>
                    </a:p>
                  </a:txBody>
                  <a:tcPr marL="125286" marR="125286" marT="62643" marB="6264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11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Wingdings</vt:lpstr>
      <vt:lpstr>Office Theme</vt:lpstr>
      <vt:lpstr>Milyen gyakran nézel tévét?</vt:lpstr>
      <vt:lpstr>Milyen gyakran nézel tévét?</vt:lpstr>
      <vt:lpstr>Milyen gyakran nézel tévét?</vt:lpstr>
      <vt:lpstr>Milyen gyakran nézel tévét?</vt:lpstr>
      <vt:lpstr>PowerPoint Presentation</vt:lpstr>
      <vt:lpstr>PowerPoint Presentation</vt:lpstr>
      <vt:lpstr>Milyen gyakran úszol?</vt:lpstr>
      <vt:lpstr>Határozatlan igeragozás 4. „-ít”végű igék (én, te, ő, ön)</vt:lpstr>
      <vt:lpstr>Határozatlan igeragozás 4. néhány „dupla mássalhangzós” ige is így viselkedik: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Milyen gyakran nézel tévét?</dc:title>
  <dc:creator>Yakup Yildizlar</dc:creator>
  <cp:lastModifiedBy>Éva Tóth</cp:lastModifiedBy>
  <cp:revision>2</cp:revision>
  <dcterms:created xsi:type="dcterms:W3CDTF">2020-05-11T00:12:56Z</dcterms:created>
  <dcterms:modified xsi:type="dcterms:W3CDTF">2020-05-11T00:39:33Z</dcterms:modified>
</cp:coreProperties>
</file>