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90" r:id="rId3"/>
    <p:sldId id="383" r:id="rId4"/>
    <p:sldId id="384" r:id="rId5"/>
    <p:sldId id="385" r:id="rId6"/>
    <p:sldId id="386" r:id="rId7"/>
    <p:sldId id="387" r:id="rId8"/>
    <p:sldId id="300" r:id="rId9"/>
    <p:sldId id="302" r:id="rId10"/>
    <p:sldId id="30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24"/>
  </p:normalViewPr>
  <p:slideViewPr>
    <p:cSldViewPr snapToGrid="0" snapToObjects="1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99277-97BB-4A8F-8035-C4F1273C2F96}" type="doc">
      <dgm:prSet loTypeId="urn:microsoft.com/office/officeart/2005/8/layout/arrow1" loCatId="process" qsTypeId="urn:microsoft.com/office/officeart/2005/8/quickstyle/simple5" qsCatId="simple" csTypeId="urn:microsoft.com/office/officeart/2005/8/colors/accent4_2" csCatId="accent4" phldr="1"/>
      <dgm:spPr/>
      <dgm:t>
        <a:bodyPr/>
        <a:lstStyle/>
        <a:p>
          <a:endParaRPr lang="tr-TR"/>
        </a:p>
      </dgm:t>
    </dgm:pt>
    <dgm:pt modelId="{0E12E54F-1EB9-459C-8DB0-35A9938328C7}" type="pres">
      <dgm:prSet presAssocID="{07599277-97BB-4A8F-8035-C4F1273C2F9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</dgm:ptLst>
  <dgm:cxnLst>
    <dgm:cxn modelId="{2F7B080B-2CB4-43C8-94B6-387F244C2FEB}" type="presOf" srcId="{07599277-97BB-4A8F-8035-C4F1273C2F96}" destId="{0E12E54F-1EB9-459C-8DB0-35A9938328C7}" srcOrd="0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8B2E24-D489-4ED5-916D-6C30023150D3}" type="doc">
      <dgm:prSet loTypeId="urn:microsoft.com/office/officeart/2005/8/layout/arrow1" loCatId="process" qsTypeId="urn:microsoft.com/office/officeart/2005/8/quickstyle/3d7" qsCatId="3D" csTypeId="urn:microsoft.com/office/officeart/2005/8/colors/accent4_2" csCatId="accent4" phldr="1"/>
      <dgm:spPr/>
      <dgm:t>
        <a:bodyPr/>
        <a:lstStyle/>
        <a:p>
          <a:endParaRPr lang="tr-TR"/>
        </a:p>
      </dgm:t>
    </dgm:pt>
    <dgm:pt modelId="{D66315A6-A764-407B-8F07-E7DF3DD5928E}">
      <dgm:prSet phldrT="[Text]"/>
      <dgm:spPr/>
      <dgm:t>
        <a:bodyPr/>
        <a:lstStyle/>
        <a:p>
          <a:r>
            <a:rPr lang="tr-TR" b="1" dirty="0"/>
            <a:t>Sıralama testi</a:t>
          </a:r>
        </a:p>
      </dgm:t>
    </dgm:pt>
    <dgm:pt modelId="{3D2F1871-05F1-4C8E-A8DB-E5E3FEAC7AC3}" type="parTrans" cxnId="{F6D4DEA3-0CAE-4E78-A34E-4CCCA29CFC2A}">
      <dgm:prSet/>
      <dgm:spPr/>
      <dgm:t>
        <a:bodyPr/>
        <a:lstStyle/>
        <a:p>
          <a:endParaRPr lang="tr-TR"/>
        </a:p>
      </dgm:t>
    </dgm:pt>
    <dgm:pt modelId="{FF0F77BF-4596-49ED-959B-0E056AE3C9F4}" type="sibTrans" cxnId="{F6D4DEA3-0CAE-4E78-A34E-4CCCA29CFC2A}">
      <dgm:prSet/>
      <dgm:spPr/>
      <dgm:t>
        <a:bodyPr/>
        <a:lstStyle/>
        <a:p>
          <a:endParaRPr lang="tr-TR"/>
        </a:p>
      </dgm:t>
    </dgm:pt>
    <dgm:pt modelId="{BA768B50-7D01-4351-AB2C-157DAF9A880B}">
      <dgm:prSet phldrT="[Text]"/>
      <dgm:spPr/>
      <dgm:t>
        <a:bodyPr/>
        <a:lstStyle/>
        <a:p>
          <a:r>
            <a:rPr lang="tr-TR" b="1" dirty="0"/>
            <a:t>Puanlama testi</a:t>
          </a:r>
        </a:p>
      </dgm:t>
    </dgm:pt>
    <dgm:pt modelId="{EB5144E1-AB65-4C47-94DD-D1F85CCF3B5F}" type="parTrans" cxnId="{A841DF9B-A809-4D43-99ED-7CD03962CB06}">
      <dgm:prSet/>
      <dgm:spPr/>
      <dgm:t>
        <a:bodyPr/>
        <a:lstStyle/>
        <a:p>
          <a:endParaRPr lang="tr-TR"/>
        </a:p>
      </dgm:t>
    </dgm:pt>
    <dgm:pt modelId="{14DD2E21-EBBD-4872-9314-6FF2E8F2A632}" type="sibTrans" cxnId="{A841DF9B-A809-4D43-99ED-7CD03962CB06}">
      <dgm:prSet/>
      <dgm:spPr/>
      <dgm:t>
        <a:bodyPr/>
        <a:lstStyle/>
        <a:p>
          <a:endParaRPr lang="tr-TR"/>
        </a:p>
      </dgm:t>
    </dgm:pt>
    <dgm:pt modelId="{C5C84E48-6DB8-4D78-9C99-62D46F0B6A40}" type="pres">
      <dgm:prSet presAssocID="{158B2E24-D489-4ED5-916D-6C30023150D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C642B960-A883-432D-BE30-AF1BF648692C}" type="pres">
      <dgm:prSet presAssocID="{D66315A6-A764-407B-8F07-E7DF3DD5928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A69D66A-C01F-42CB-A012-841C4CCAA293}" type="pres">
      <dgm:prSet presAssocID="{BA768B50-7D01-4351-AB2C-157DAF9A880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841DF9B-A809-4D43-99ED-7CD03962CB06}" srcId="{158B2E24-D489-4ED5-916D-6C30023150D3}" destId="{BA768B50-7D01-4351-AB2C-157DAF9A880B}" srcOrd="1" destOrd="0" parTransId="{EB5144E1-AB65-4C47-94DD-D1F85CCF3B5F}" sibTransId="{14DD2E21-EBBD-4872-9314-6FF2E8F2A632}"/>
    <dgm:cxn modelId="{C184F89D-270C-44AF-913B-907AFA7BE47B}" type="presOf" srcId="{158B2E24-D489-4ED5-916D-6C30023150D3}" destId="{C5C84E48-6DB8-4D78-9C99-62D46F0B6A40}" srcOrd="0" destOrd="0" presId="urn:microsoft.com/office/officeart/2005/8/layout/arrow1"/>
    <dgm:cxn modelId="{A60FB25A-B3E1-4A41-997A-E5F326C08062}" type="presOf" srcId="{BA768B50-7D01-4351-AB2C-157DAF9A880B}" destId="{8A69D66A-C01F-42CB-A012-841C4CCAA293}" srcOrd="0" destOrd="0" presId="urn:microsoft.com/office/officeart/2005/8/layout/arrow1"/>
    <dgm:cxn modelId="{7A069FEC-604C-4831-BF29-443A3756E757}" type="presOf" srcId="{D66315A6-A764-407B-8F07-E7DF3DD5928E}" destId="{C642B960-A883-432D-BE30-AF1BF648692C}" srcOrd="0" destOrd="0" presId="urn:microsoft.com/office/officeart/2005/8/layout/arrow1"/>
    <dgm:cxn modelId="{F6D4DEA3-0CAE-4E78-A34E-4CCCA29CFC2A}" srcId="{158B2E24-D489-4ED5-916D-6C30023150D3}" destId="{D66315A6-A764-407B-8F07-E7DF3DD5928E}" srcOrd="0" destOrd="0" parTransId="{3D2F1871-05F1-4C8E-A8DB-E5E3FEAC7AC3}" sibTransId="{FF0F77BF-4596-49ED-959B-0E056AE3C9F4}"/>
    <dgm:cxn modelId="{0AF942CE-FC70-4DE4-8CFB-9B643858A909}" type="presParOf" srcId="{C5C84E48-6DB8-4D78-9C99-62D46F0B6A40}" destId="{C642B960-A883-432D-BE30-AF1BF648692C}" srcOrd="0" destOrd="0" presId="urn:microsoft.com/office/officeart/2005/8/layout/arrow1"/>
    <dgm:cxn modelId="{B0AFB7CD-EA6A-4E4C-900D-1BC07BC68648}" type="presParOf" srcId="{C5C84E48-6DB8-4D78-9C99-62D46F0B6A40}" destId="{8A69D66A-C01F-42CB-A012-841C4CCAA293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42B960-A883-432D-BE30-AF1BF648692C}">
      <dsp:nvSpPr>
        <dsp:cNvPr id="0" name=""/>
        <dsp:cNvSpPr/>
      </dsp:nvSpPr>
      <dsp:spPr>
        <a:xfrm rot="16200000">
          <a:off x="998" y="396"/>
          <a:ext cx="2031206" cy="2031206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/>
            <a:t>Sıralama testi</a:t>
          </a:r>
        </a:p>
      </dsp:txBody>
      <dsp:txXfrm rot="5400000">
        <a:off x="356459" y="508197"/>
        <a:ext cx="1675745" cy="1015603"/>
      </dsp:txXfrm>
    </dsp:sp>
    <dsp:sp modelId="{8A69D66A-C01F-42CB-A012-841C4CCAA293}">
      <dsp:nvSpPr>
        <dsp:cNvPr id="0" name=""/>
        <dsp:cNvSpPr/>
      </dsp:nvSpPr>
      <dsp:spPr>
        <a:xfrm rot="5400000">
          <a:off x="2844595" y="396"/>
          <a:ext cx="2031206" cy="2031206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1" kern="1200" dirty="0"/>
            <a:t>Puanlama testi</a:t>
          </a:r>
        </a:p>
      </dsp:txBody>
      <dsp:txXfrm rot="-5400000">
        <a:off x="2844595" y="508198"/>
        <a:ext cx="1675745" cy="1015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E9CF20A-2088-7D4E-BAEF-E0A3CBC8E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70688F3-AB23-4743-9D83-ECF2DB25E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575C933-D989-3742-9139-9804F31D2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E2D94AB-8872-BD4F-B81E-EBCF2DA07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1D4F437-1909-4248-AD64-E5AB0C95D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087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C26B612-A41E-D746-9F0E-6253B76EF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0EEC00F-4938-0845-92A2-7CDE0BCD6D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B7CD6A-0BDF-444E-82B0-9623FA875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E2FDBD-C511-8E48-A469-9EAC0317A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6678BA3-5347-FE40-BE0A-6CEAB951F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756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8680466-CF15-E64E-8C23-487950461E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67A449-DA65-0E4F-8019-AF4E01A7E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ECB4D0-869B-1C48-94A1-7663DAC0E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C30487-F006-224C-A08B-F05FF5015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E3C8397-A9F2-1E46-BE38-C37429F13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570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9636C37-330B-3743-8CC4-B7CCA84AD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533F4B-5DA1-3843-AA49-746004D6DD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2643710-A7D8-B942-95EC-2D3D78F10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BDF97E-156E-0B4D-AD19-FDD001BA5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E4DF32-AC17-534C-A0FB-DB6CA208A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440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16BDD4B-A56A-0C4E-B2D1-11EF88A1D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D7229E-6E27-DD42-91D7-B4DDA1DAAD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C3C5F3D-79C5-3A4E-9297-774F0265F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CEBA74B-C2E3-C54F-9ABC-0DB7B40C3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4226AAB-6042-FF4E-9439-DD71703F4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905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B5A3FB1-FF36-E442-BEA0-1BA45BE5A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1CCA56-7063-AE4E-829E-20E6051560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1623740-4221-4049-9580-917036B76D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DD2815E-8FA5-274F-9B20-D32B793F1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01B577F-7D17-A947-BD9B-F098F630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FDB322-5C87-AE41-9397-A4FE94F8A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027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C300E72-FABB-374D-AD64-26003A6EA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7EDEA6B-844D-A346-A85A-47B08D332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0021185-33C9-AF41-BCCF-D3DACEEBF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F760338-8F01-CA45-9A75-C839341A01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B2F03C-9F9A-2C40-9FBE-C7B40209AE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469A400-B866-2B43-8A5A-9387CB781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10392FC-C57B-2844-9238-B9CDF3880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BF079BB1-4FE7-2947-9625-AEE123221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178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6034B71-F4D8-7445-BEA0-0400601F3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0150DBE-EE51-8748-B7E0-D03886460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13FF464-4F8D-1641-9F6E-8BF0A71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988A562-F523-1249-BDC5-A3669C7C9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87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1D89325-7738-1247-A0DA-C4B7AD1A9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92D3BF3-3CA2-5E4B-AFCE-8D349201A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15716F7-F32B-644A-8CB1-E923D4670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614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3B163E-0085-5E49-B761-31219C00C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6302D5F-7044-9343-87BE-4676B1433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233A892-339F-0545-B302-0E06B0188D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F500525-6DA3-5C46-A881-B571D8AEA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8CC5DDB-F7CA-4E4F-902D-3B93071D1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33D0920-9EFF-F54F-8FA4-A218617B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774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CEF9FB-C777-2A4C-BBE8-B1ACC283F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139A9CB-0590-AB43-8725-04CC93BF85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B7587DD-0621-0549-8510-7FCBB66DD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334B1B0-AD05-1E43-AA4F-28BB8C8EF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DD2A87A-069B-B040-B0C3-8E0599CB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44D2CE3-27DE-F34A-B47E-E9B699D52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734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BBD03AD-6B36-894F-B150-1F68D542B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3D84392-5D58-624D-92E8-CD60258ED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7CCF16-E0DE-484F-A211-64F736ABE2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FFE32-2B6B-E04E-9072-146287C45136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5E5D36-23D5-BA44-BFCE-A684530173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B67A07-0B51-7441-9AC3-6AF3A9CF13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C412C-B9DC-9743-9759-005518AFF8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593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Belgesi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E4D73F3-E2CE-FE4B-AB40-7405B94319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FARKLILIK TESTLERİ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210E426-18EB-ED4A-A55A-C7B3BE9FF5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497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sz="quarter" idx="1"/>
          </p:nvPr>
        </p:nvSpPr>
        <p:spPr>
          <a:xfrm>
            <a:off x="1981200" y="1524001"/>
            <a:ext cx="7570788" cy="4568825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dirty="0"/>
              <a:t>Çoklu kıyaslama testleri 3’ten fazla örneğin değerlendirilmesi gerektiğinde uygulanmaktadır.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Örnekler panelistlere bir arada sunulmakta ve panelistlerden örnekleri bir skalaya göre değerlendirmeleri veya tercih ya da yoğunluklarına göre sıralamaları istenilmektedir.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3143672" y="4493344"/>
          <a:ext cx="4876800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1990725" y="476251"/>
            <a:ext cx="61928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dirty="0">
                <a:solidFill>
                  <a:srgbClr val="963684"/>
                </a:solidFill>
                <a:latin typeface="+mj-lt"/>
              </a:rPr>
              <a:t>Çoklu Kıyaslama Testleri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7145" y="6406515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9683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sz="quarter" idx="1"/>
          </p:nvPr>
        </p:nvSpPr>
        <p:spPr>
          <a:xfrm>
            <a:off x="1703388" y="1700213"/>
            <a:ext cx="7561262" cy="4525962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sz="3000" dirty="0"/>
              <a:t>	</a:t>
            </a:r>
            <a:r>
              <a:rPr lang="tr-TR" sz="2400" dirty="0"/>
              <a:t>Farklılık testleri, örnekler arasında farklılık olup olmadığını belirlemek amacıyla yapılan testlerdir. 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2351584" y="2768600"/>
          <a:ext cx="5688632" cy="318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8 Oval"/>
          <p:cNvSpPr/>
          <p:nvPr/>
        </p:nvSpPr>
        <p:spPr>
          <a:xfrm>
            <a:off x="3935414" y="2781301"/>
            <a:ext cx="2952675" cy="122396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/>
          </a:p>
          <a:p>
            <a:pPr algn="ctr">
              <a:defRPr/>
            </a:pPr>
            <a:r>
              <a:rPr lang="tr-TR" sz="2000" b="1" dirty="0"/>
              <a:t>Örnekler arasında farklılık var mıdır?</a:t>
            </a:r>
          </a:p>
          <a:p>
            <a:pPr algn="ctr">
              <a:defRPr/>
            </a:pPr>
            <a:endParaRPr lang="tr-TR" dirty="0"/>
          </a:p>
        </p:txBody>
      </p:sp>
      <p:sp>
        <p:nvSpPr>
          <p:cNvPr id="10" name="9 Sol Sağ Ok"/>
          <p:cNvSpPr/>
          <p:nvPr/>
        </p:nvSpPr>
        <p:spPr>
          <a:xfrm>
            <a:off x="2711450" y="4005264"/>
            <a:ext cx="5616798" cy="2447925"/>
          </a:xfrm>
          <a:prstGeom prst="left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tr-TR" dirty="0">
                <a:solidFill>
                  <a:srgbClr val="FFFFFF"/>
                </a:solidFill>
              </a:rPr>
              <a:t> </a:t>
            </a:r>
            <a:r>
              <a:rPr lang="tr-TR" dirty="0">
                <a:solidFill>
                  <a:srgbClr val="FFFFFF"/>
                </a:solidFill>
                <a:latin typeface="Arial" charset="0"/>
              </a:rPr>
              <a:t>   </a:t>
            </a:r>
            <a:r>
              <a:rPr lang="tr-TR" sz="2000" b="1" dirty="0">
                <a:solidFill>
                  <a:srgbClr val="FFFFFF"/>
                </a:solidFill>
              </a:rPr>
              <a:t>Farklılığın yoğunluğu ne yöndedir?</a:t>
            </a:r>
          </a:p>
        </p:txBody>
      </p:sp>
      <p:sp>
        <p:nvSpPr>
          <p:cNvPr id="28678" name="Text Box 7"/>
          <p:cNvSpPr txBox="1">
            <a:spLocks noChangeArrowheads="1"/>
          </p:cNvSpPr>
          <p:nvPr/>
        </p:nvSpPr>
        <p:spPr bwMode="auto">
          <a:xfrm>
            <a:off x="2125953" y="824584"/>
            <a:ext cx="496887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600" b="1" dirty="0">
                <a:solidFill>
                  <a:srgbClr val="963684"/>
                </a:solidFill>
                <a:latin typeface="+mj-lt"/>
              </a:rPr>
              <a:t>1. FARKLILIK TESTLERİ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4" y="6495733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8163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rgbClr val="963684"/>
                </a:solidFill>
              </a:rPr>
              <a:t>Basit Farklılık Testi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Basit farklılık testi;</a:t>
            </a:r>
          </a:p>
          <a:p>
            <a:pPr algn="just"/>
            <a:r>
              <a:rPr lang="tr-TR" sz="2400" dirty="0"/>
              <a:t>Bileşim, ürün işleme, paketleme ve depolamadaki bir değişim sonucu üründe farklılık olup olmadığını belirlemek</a:t>
            </a:r>
          </a:p>
          <a:p>
            <a:pPr algn="just"/>
            <a:r>
              <a:rPr lang="tr-TR" sz="2400" dirty="0"/>
              <a:t>Tanımlanabilen spesifik olmayan bir özelliğin genel bir farklılık olup olmadığını belirlemek için kullanılır.</a:t>
            </a:r>
          </a:p>
          <a:p>
            <a:pPr marL="0" indent="0" algn="just">
              <a:buNone/>
            </a:pPr>
            <a:r>
              <a:rPr lang="tr-TR" sz="2400" dirty="0"/>
              <a:t>Yanıt;</a:t>
            </a:r>
          </a:p>
          <a:p>
            <a:pPr marL="0" indent="0" algn="just">
              <a:buNone/>
            </a:pPr>
            <a:r>
              <a:rPr lang="tr-TR" sz="2400" dirty="0"/>
              <a:t>farklılık </a:t>
            </a:r>
            <a:r>
              <a:rPr lang="tr-TR" sz="2400" dirty="0">
                <a:solidFill>
                  <a:srgbClr val="C00000"/>
                </a:solidFill>
              </a:rPr>
              <a:t>‘vardır’ </a:t>
            </a:r>
            <a:r>
              <a:rPr lang="tr-TR" sz="2400" dirty="0"/>
              <a:t>yada </a:t>
            </a:r>
            <a:r>
              <a:rPr lang="tr-TR" sz="2400" dirty="0">
                <a:solidFill>
                  <a:srgbClr val="C00000"/>
                </a:solidFill>
              </a:rPr>
              <a:t>‘yoktur’ </a:t>
            </a:r>
            <a:r>
              <a:rPr lang="tr-TR" sz="2400" dirty="0"/>
              <a:t>şeklindedir. Kesinlik vardır. 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Yönsel farklılık testinde ise; önceden saptanmış bir kalite özelliğinin hangi örnekte daha yoğun olduğu belirlenmektedir. </a:t>
            </a:r>
          </a:p>
          <a:p>
            <a:pPr algn="just"/>
            <a:endParaRPr lang="tr-TR" sz="24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6216" y="6394450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083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Farklılık testlerinden elde edilen sonuçlar;</a:t>
            </a:r>
          </a:p>
          <a:p>
            <a:pPr algn="just"/>
            <a:r>
              <a:rPr lang="tr-TR" sz="2400" dirty="0"/>
              <a:t>Kalite standartlarının hazırlanmasında,</a:t>
            </a:r>
          </a:p>
          <a:p>
            <a:pPr algn="just"/>
            <a:r>
              <a:rPr lang="tr-TR" sz="2400" dirty="0"/>
              <a:t>Kalite standartlarının geliştirilmesinde,</a:t>
            </a:r>
          </a:p>
          <a:p>
            <a:pPr algn="just"/>
            <a:r>
              <a:rPr lang="tr-TR" sz="2400" dirty="0"/>
              <a:t>Örneklerin tüketici tercih testleri için hazırlanmasında veya elenmesinde kullanılabilir.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3" y="6376035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7188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rgbClr val="963684"/>
                </a:solidFill>
              </a:rPr>
              <a:t>‘A’- ‘A değil’ Testi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İki ürün arasında var olan duyusal farklılığı belirlemek için kullanılır. İki örnekten biri standart veya referans örnektir. Basit farklılık testinde olduğu gibi,</a:t>
            </a:r>
          </a:p>
          <a:p>
            <a:pPr algn="just"/>
            <a:r>
              <a:rPr lang="tr-TR" sz="2400" dirty="0"/>
              <a:t>Bileşim, ürün işleme, paketleme ve depolamadaki bir değişim sonucu üründe farklılık olup olmadığını belirlemek</a:t>
            </a:r>
          </a:p>
          <a:p>
            <a:pPr algn="just"/>
            <a:r>
              <a:rPr lang="tr-TR" sz="2400" dirty="0"/>
              <a:t>Tanımlanabilen spesifik olmayan bir özellikten dolayı genel bir farklılık olup olmadığını belirlemek için kullanılır.</a:t>
            </a:r>
          </a:p>
          <a:p>
            <a:pPr algn="just"/>
            <a:r>
              <a:rPr lang="tr-TR" sz="2400" dirty="0"/>
              <a:t>Ayrıca panelist seçiminde de yararlanılabilir. </a:t>
            </a:r>
          </a:p>
          <a:p>
            <a:pPr marL="0" indent="0" algn="just">
              <a:buNone/>
            </a:pPr>
            <a:r>
              <a:rPr lang="tr-TR" sz="2400" dirty="0"/>
              <a:t>Panelistlere önce referans sunulur belleğe yerleştirmek için sonra eşit miktarda A ve A değil içeren 10 test örneği sunularak  yanıtların cevap formunda işaretlenmesi istenir.</a:t>
            </a:r>
          </a:p>
          <a:p>
            <a:pPr algn="just"/>
            <a:endParaRPr lang="tr-TR" sz="2400" dirty="0"/>
          </a:p>
          <a:p>
            <a:pPr algn="just"/>
            <a:endParaRPr lang="tr-TR" sz="24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560" y="6345555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6070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783633" y="1700808"/>
            <a:ext cx="6290065" cy="4536504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648" y="1779377"/>
            <a:ext cx="6884786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704" y="6394450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924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solidFill>
                  <a:srgbClr val="963684"/>
                </a:solidFill>
              </a:rPr>
              <a:t>Kontrolden Farklılık Testi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2136648" y="1600200"/>
            <a:ext cx="8153400" cy="49971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/>
              <a:t>Bir veya daha fazla örnek ile kontrol örneği arasında farklılık olup olmadığı ve farklılığın derecesini hesaplamak için kullanılır.</a:t>
            </a:r>
          </a:p>
          <a:p>
            <a:pPr marL="0" indent="0" algn="just">
              <a:buNone/>
            </a:pPr>
            <a:r>
              <a:rPr lang="tr-TR" sz="2400" dirty="0"/>
              <a:t>Panelistlere  kontrol veya referans örneği sunulur ve diğer örneklerin kontrol örneğinden ne kadar farklı olduğunun değerlendirilmesi istenir.</a:t>
            </a:r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endParaRPr lang="tr-TR" sz="2400" dirty="0"/>
          </a:p>
        </p:txBody>
      </p:sp>
      <p:graphicFrame>
        <p:nvGraphicFramePr>
          <p:cNvPr id="5" name="Nesne 4"/>
          <p:cNvGraphicFramePr>
            <a:graphicFrameLocks noChangeAspect="1"/>
          </p:cNvGraphicFramePr>
          <p:nvPr>
            <p:extLst/>
          </p:nvPr>
        </p:nvGraphicFramePr>
        <p:xfrm>
          <a:off x="2135560" y="3705014"/>
          <a:ext cx="8424936" cy="33963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Belge" r:id="rId3" imgW="5902889" imgH="2307675" progId="Word.Document.12">
                  <p:embed/>
                </p:oleObj>
              </mc:Choice>
              <mc:Fallback>
                <p:oleObj name="Belge" r:id="rId3" imgW="5902889" imgH="2307675" progId="Word.Document.12">
                  <p:embed/>
                  <p:pic>
                    <p:nvPicPr>
                      <p:cNvPr id="5" name="Nesne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35560" y="3705014"/>
                        <a:ext cx="8424936" cy="33963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3425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79576" y="1340769"/>
            <a:ext cx="7489080" cy="5328815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pic>
        <p:nvPicPr>
          <p:cNvPr id="29699" name="Picture 3" descr="C:\Users\casper\Desktop\resim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9736" y="3356992"/>
            <a:ext cx="5181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0" name="Content Placeholder 2"/>
          <p:cNvSpPr>
            <a:spLocks noGrp="1"/>
          </p:cNvSpPr>
          <p:nvPr>
            <p:ph sz="quarter" idx="1"/>
          </p:nvPr>
        </p:nvSpPr>
        <p:spPr>
          <a:xfrm>
            <a:off x="2495600" y="1484784"/>
            <a:ext cx="7067550" cy="5040312"/>
          </a:xfrm>
        </p:spPr>
        <p:txBody>
          <a:bodyPr/>
          <a:lstStyle/>
          <a:p>
            <a:pPr algn="just">
              <a:buNone/>
            </a:pPr>
            <a:r>
              <a:rPr lang="tr-TR" dirty="0"/>
              <a:t>	P</a:t>
            </a:r>
            <a:r>
              <a:rPr lang="tr-TR" sz="2400" dirty="0"/>
              <a:t>anelistlere öncelikle bir referans örnek sunulmaktadır. Sonrasında biri referans olan iki örnek daha sunulmakta ve hangisinin referans örneğe benzediği ya da farklı olduğu sorulmaktadır. </a:t>
            </a:r>
          </a:p>
        </p:txBody>
      </p:sp>
      <p:sp>
        <p:nvSpPr>
          <p:cNvPr id="29701" name="Text Box 7"/>
          <p:cNvSpPr txBox="1">
            <a:spLocks noChangeArrowheads="1"/>
          </p:cNvSpPr>
          <p:nvPr/>
        </p:nvSpPr>
        <p:spPr bwMode="auto">
          <a:xfrm>
            <a:off x="2063230" y="362268"/>
            <a:ext cx="49688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dirty="0">
                <a:solidFill>
                  <a:srgbClr val="963684"/>
                </a:solidFill>
                <a:latin typeface="+mj-lt"/>
              </a:rPr>
              <a:t>İkili-Üçlü Testi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376" y="6394450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4686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79576" y="1412777"/>
            <a:ext cx="7848600" cy="5256659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2207568" y="1556793"/>
            <a:ext cx="7804150" cy="4983163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tr-TR" dirty="0"/>
              <a:t>	</a:t>
            </a:r>
            <a:r>
              <a:rPr lang="tr-TR" sz="2400" dirty="0"/>
              <a:t>Bu testte panelistlere 3 örnek aynı anda sunulmaktadır. Panelistlere 3 örnekten 2’sinin aynı, 1’inin farklı olduğu belirtilmekte ve farklı olan örneği seçmeleri veya benzer örnekleri belirlemeleri istenmektedir.</a:t>
            </a:r>
          </a:p>
        </p:txBody>
      </p:sp>
      <p:pic>
        <p:nvPicPr>
          <p:cNvPr id="30724" name="Picture 3" descr="C:\Users\casper\Desktop\resim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3752" y="3284985"/>
            <a:ext cx="4953000" cy="298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5" name="Text Box 6"/>
          <p:cNvSpPr txBox="1">
            <a:spLocks noChangeArrowheads="1"/>
          </p:cNvSpPr>
          <p:nvPr/>
        </p:nvSpPr>
        <p:spPr bwMode="auto">
          <a:xfrm>
            <a:off x="1990726" y="333376"/>
            <a:ext cx="496887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200" b="1" dirty="0">
                <a:solidFill>
                  <a:srgbClr val="963684"/>
                </a:solidFill>
                <a:latin typeface="+mj-lt"/>
              </a:rPr>
              <a:t>Üçgen Testi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4" y="6394450"/>
            <a:ext cx="5595937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7026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Geniş ekran</PresentationFormat>
  <Paragraphs>38</Paragraphs>
  <Slides>10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Wingdings 2</vt:lpstr>
      <vt:lpstr>Office Teması</vt:lpstr>
      <vt:lpstr>Belge</vt:lpstr>
      <vt:lpstr>FARKLILIK TESTLERİ</vt:lpstr>
      <vt:lpstr>PowerPoint Sunusu</vt:lpstr>
      <vt:lpstr>Basit Farklılık Testi</vt:lpstr>
      <vt:lpstr>PowerPoint Sunusu</vt:lpstr>
      <vt:lpstr>‘A’- ‘A değil’ Testi </vt:lpstr>
      <vt:lpstr>PowerPoint Sunusu</vt:lpstr>
      <vt:lpstr>Kontrolden Farklılık Testi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FARKLILIK TESTLERİ</dc:title>
  <dc:creator>seneleb@yahoo.com</dc:creator>
  <cp:lastModifiedBy>Ebru</cp:lastModifiedBy>
  <cp:revision>1</cp:revision>
  <dcterms:created xsi:type="dcterms:W3CDTF">2020-11-12T12:11:02Z</dcterms:created>
  <dcterms:modified xsi:type="dcterms:W3CDTF">2021-02-09T11:53:30Z</dcterms:modified>
</cp:coreProperties>
</file>