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8" r:id="rId3"/>
    <p:sldId id="269" r:id="rId4"/>
    <p:sldId id="271" r:id="rId5"/>
    <p:sldId id="259" r:id="rId6"/>
    <p:sldId id="262" r:id="rId7"/>
    <p:sldId id="263" r:id="rId8"/>
    <p:sldId id="260" r:id="rId9"/>
    <p:sldId id="261" r:id="rId10"/>
    <p:sldId id="273" r:id="rId11"/>
    <p:sldId id="274" r:id="rId12"/>
    <p:sldId id="275" r:id="rId13"/>
    <p:sldId id="276" r:id="rId14"/>
    <p:sldId id="27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105" d="100"/>
          <a:sy n="105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7508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487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106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714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9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1191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455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949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179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91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95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90DF7-C8D8-734C-85E5-497F5EEC9D34}" type="datetimeFigureOut">
              <a:rPr lang="tr-TR" smtClean="0"/>
              <a:t>7.07.2021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77AD261-2FDA-3C42-BA11-DAAF5FBFD43C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063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EE0277-AC2C-AE48-9F4F-B7DA1271B3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Öğretmen Yeterlikleri</a:t>
            </a:r>
            <a:br>
              <a:rPr lang="tr-TR" dirty="0"/>
            </a:br>
            <a:r>
              <a:rPr lang="tr-TR" dirty="0"/>
              <a:t>BT Öğretmen Yeterlikleri-2017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EFE01B5-7162-0448-A81A-401FDF9EB0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0435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525358-7D92-3C43-8EED-8EC8BC03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Öğretmen Yeterlikleri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Öğretmen</a:t>
            </a:r>
            <a:r>
              <a:rPr lang="tr-TR" dirty="0"/>
              <a:t> Strateji Belgesi (2017-2023)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8AE6AB-3C67-BE4D-963B-3912B5C25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Bu belgede </a:t>
            </a:r>
            <a:r>
              <a:rPr lang="tr-TR" dirty="0" err="1"/>
              <a:t>öğretmen</a:t>
            </a:r>
            <a:r>
              <a:rPr lang="tr-TR" dirty="0"/>
              <a:t> </a:t>
            </a:r>
            <a:r>
              <a:rPr lang="tr-TR" dirty="0" err="1"/>
              <a:t>yetiştirme</a:t>
            </a:r>
            <a:r>
              <a:rPr lang="tr-TR" dirty="0"/>
              <a:t>, </a:t>
            </a:r>
            <a:r>
              <a:rPr lang="tr-TR" dirty="0" err="1"/>
              <a:t>geliştirme</a:t>
            </a:r>
            <a:r>
              <a:rPr lang="tr-TR" dirty="0"/>
              <a:t> ve istihdam </a:t>
            </a:r>
            <a:r>
              <a:rPr lang="tr-TR" dirty="0" err="1"/>
              <a:t>süreçlerine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olarak; </a:t>
            </a:r>
          </a:p>
          <a:p>
            <a:pPr lvl="1"/>
            <a:r>
              <a:rPr lang="tr-TR" dirty="0" err="1"/>
              <a:t>öğretmenliğe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hizmet </a:t>
            </a:r>
            <a:r>
              <a:rPr lang="tr-TR" dirty="0" err="1"/>
              <a:t>öncesi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, </a:t>
            </a:r>
          </a:p>
          <a:p>
            <a:pPr lvl="1"/>
            <a:r>
              <a:rPr lang="tr-TR" dirty="0" err="1"/>
              <a:t>öğretmenlik</a:t>
            </a:r>
            <a:r>
              <a:rPr lang="tr-TR" dirty="0"/>
              <a:t> </a:t>
            </a:r>
            <a:r>
              <a:rPr lang="tr-TR" dirty="0" err="1"/>
              <a:t>mesleğine</a:t>
            </a:r>
            <a:r>
              <a:rPr lang="tr-TR" dirty="0"/>
              <a:t> adayların </a:t>
            </a:r>
            <a:r>
              <a:rPr lang="tr-TR" dirty="0" err="1"/>
              <a:t>seçimi</a:t>
            </a:r>
            <a:r>
              <a:rPr lang="tr-TR" dirty="0"/>
              <a:t> ve istihdamı, </a:t>
            </a:r>
          </a:p>
          <a:p>
            <a:pPr lvl="1"/>
            <a:r>
              <a:rPr lang="tr-TR" dirty="0"/>
              <a:t>adaylık ve uyum </a:t>
            </a:r>
            <a:r>
              <a:rPr lang="tr-TR" dirty="0" err="1"/>
              <a:t>eğitimi</a:t>
            </a:r>
            <a:r>
              <a:rPr lang="tr-TR" dirty="0"/>
              <a:t>, </a:t>
            </a:r>
          </a:p>
          <a:p>
            <a:pPr lvl="1"/>
            <a:r>
              <a:rPr lang="tr-TR" dirty="0"/>
              <a:t>kariyer </a:t>
            </a:r>
            <a:r>
              <a:rPr lang="tr-TR" dirty="0" err="1"/>
              <a:t>geliştirme</a:t>
            </a:r>
            <a:r>
              <a:rPr lang="tr-TR" dirty="0"/>
              <a:t> ve </a:t>
            </a:r>
            <a:r>
              <a:rPr lang="tr-TR" dirty="0" err="1"/>
              <a:t>ödüllendirme</a:t>
            </a:r>
            <a:r>
              <a:rPr lang="tr-TR" dirty="0"/>
              <a:t>, </a:t>
            </a:r>
          </a:p>
          <a:p>
            <a:pPr lvl="1"/>
            <a:r>
              <a:rPr lang="tr-TR" dirty="0" err="1"/>
              <a:t>öğretmenlik</a:t>
            </a:r>
            <a:r>
              <a:rPr lang="tr-TR" dirty="0"/>
              <a:t> </a:t>
            </a:r>
            <a:r>
              <a:rPr lang="tr-TR" dirty="0" err="1"/>
              <a:t>mesleğinin</a:t>
            </a:r>
            <a:r>
              <a:rPr lang="tr-TR" dirty="0"/>
              <a:t> </a:t>
            </a:r>
            <a:r>
              <a:rPr lang="tr-TR" dirty="0" err="1"/>
              <a:t>statüsu</a:t>
            </a:r>
            <a:r>
              <a:rPr lang="tr-TR" dirty="0"/>
              <a:t>̈ ve </a:t>
            </a:r>
          </a:p>
          <a:p>
            <a:pPr lvl="1"/>
            <a:r>
              <a:rPr lang="tr-TR" dirty="0" err="1"/>
              <a:t>sürekli</a:t>
            </a:r>
            <a:r>
              <a:rPr lang="tr-TR" dirty="0"/>
              <a:t> mesleki </a:t>
            </a:r>
            <a:r>
              <a:rPr lang="tr-TR" dirty="0" err="1"/>
              <a:t>gelişim</a:t>
            </a:r>
            <a:r>
              <a:rPr lang="tr-TR" dirty="0"/>
              <a:t> </a:t>
            </a:r>
          </a:p>
          <a:p>
            <a:r>
              <a:rPr lang="tr-TR" dirty="0"/>
              <a:t>olmak </a:t>
            </a:r>
            <a:r>
              <a:rPr lang="tr-TR" dirty="0" err="1"/>
              <a:t>üzere</a:t>
            </a:r>
            <a:r>
              <a:rPr lang="tr-TR" dirty="0"/>
              <a:t> altı temel </a:t>
            </a:r>
            <a:r>
              <a:rPr lang="tr-TR" dirty="0" err="1"/>
              <a:t>bileşen</a:t>
            </a:r>
            <a:r>
              <a:rPr lang="tr-TR" dirty="0"/>
              <a:t> </a:t>
            </a:r>
            <a:r>
              <a:rPr lang="tr-TR" dirty="0" err="1"/>
              <a:t>belirlenmis</a:t>
            </a:r>
            <a:r>
              <a:rPr lang="tr-TR" dirty="0"/>
              <a:t>̧ ve bu </a:t>
            </a:r>
            <a:r>
              <a:rPr lang="tr-TR" dirty="0" err="1"/>
              <a:t>bileşenlerle</a:t>
            </a:r>
            <a:r>
              <a:rPr lang="tr-TR" dirty="0"/>
              <a:t> ilgili </a:t>
            </a:r>
            <a:r>
              <a:rPr lang="tr-TR" dirty="0" err="1"/>
              <a:t>amac</a:t>
            </a:r>
            <a:r>
              <a:rPr lang="tr-TR" dirty="0"/>
              <a:t>̧ ve hedefler </a:t>
            </a:r>
            <a:r>
              <a:rPr lang="tr-TR" dirty="0" err="1"/>
              <a:t>belirlenmiştir</a:t>
            </a:r>
            <a:r>
              <a:rPr lang="tr-TR" dirty="0"/>
              <a:t> (MEB, 2017).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0746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FF0AAD-EBC2-754B-8D92-A279BDD45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Öğretmen Yeterlikleri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Öğretmen</a:t>
            </a:r>
            <a:r>
              <a:rPr lang="tr-TR" dirty="0"/>
              <a:t> Strateji Belgesi (2017-2023)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580F26-A691-4442-A6A2-53FA4C7AC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b="1" dirty="0" err="1"/>
              <a:t>Amac</a:t>
            </a:r>
            <a:r>
              <a:rPr lang="tr-TR" b="1" dirty="0"/>
              <a:t>̧ </a:t>
            </a:r>
          </a:p>
          <a:p>
            <a:pPr marL="0" indent="0">
              <a:buNone/>
            </a:pPr>
            <a:r>
              <a:rPr lang="tr-TR" dirty="0" err="1"/>
              <a:t>Yüksek</a:t>
            </a:r>
            <a:r>
              <a:rPr lang="tr-TR" dirty="0"/>
              <a:t> nitelikli, iyi </a:t>
            </a:r>
            <a:r>
              <a:rPr lang="tr-TR" dirty="0" err="1"/>
              <a:t>yetişmis</a:t>
            </a:r>
            <a:r>
              <a:rPr lang="tr-TR" dirty="0"/>
              <a:t>̧ ve </a:t>
            </a:r>
            <a:r>
              <a:rPr lang="tr-TR" dirty="0" err="1"/>
              <a:t>mesleğe</a:t>
            </a:r>
            <a:r>
              <a:rPr lang="tr-TR" dirty="0"/>
              <a:t> uygun bireylerin </a:t>
            </a:r>
            <a:r>
              <a:rPr lang="tr-TR" dirty="0" err="1"/>
              <a:t>öğretmen</a:t>
            </a:r>
            <a:r>
              <a:rPr lang="tr-TR" dirty="0"/>
              <a:t> olarak istihdamını </a:t>
            </a:r>
            <a:r>
              <a:rPr lang="tr-TR" dirty="0" err="1"/>
              <a:t>sağlamak</a:t>
            </a:r>
            <a:r>
              <a:rPr lang="tr-TR" dirty="0"/>
              <a:t>. </a:t>
            </a:r>
          </a:p>
          <a:p>
            <a:pPr marL="0" indent="0">
              <a:buNone/>
            </a:pPr>
            <a:r>
              <a:rPr lang="tr-TR" b="1" dirty="0"/>
              <a:t>Bu </a:t>
            </a:r>
            <a:r>
              <a:rPr lang="tr-TR" b="1" dirty="0" err="1"/>
              <a:t>amaçla</a:t>
            </a:r>
            <a:r>
              <a:rPr lang="tr-TR" b="1" dirty="0"/>
              <a:t> </a:t>
            </a:r>
            <a:r>
              <a:rPr lang="tr-TR" b="1" dirty="0" err="1"/>
              <a:t>ilişkili</a:t>
            </a:r>
            <a:r>
              <a:rPr lang="tr-TR" b="1" dirty="0"/>
              <a:t> hedefler</a:t>
            </a:r>
          </a:p>
          <a:p>
            <a:r>
              <a:rPr lang="tr-TR" dirty="0"/>
              <a:t>Öğretmen </a:t>
            </a:r>
            <a:r>
              <a:rPr lang="tr-TR" dirty="0" err="1"/>
              <a:t>yetiştirmeye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programlarda </a:t>
            </a:r>
            <a:r>
              <a:rPr lang="tr-TR" dirty="0" err="1"/>
              <a:t>eğitimleri</a:t>
            </a:r>
            <a:r>
              <a:rPr lang="tr-TR" dirty="0"/>
              <a:t> </a:t>
            </a:r>
            <a:r>
              <a:rPr lang="tr-TR" dirty="0" err="1"/>
              <a:t>iyileştirmek</a:t>
            </a:r>
            <a:r>
              <a:rPr lang="tr-TR" dirty="0"/>
              <a:t>, </a:t>
            </a:r>
          </a:p>
          <a:p>
            <a:r>
              <a:rPr lang="tr-TR" dirty="0" err="1"/>
              <a:t>Üniversite</a:t>
            </a:r>
            <a:r>
              <a:rPr lang="tr-TR" dirty="0"/>
              <a:t> mezunları arasından </a:t>
            </a:r>
            <a:r>
              <a:rPr lang="tr-TR" dirty="0" err="1"/>
              <a:t>öğretmenlik</a:t>
            </a:r>
            <a:r>
              <a:rPr lang="tr-TR" dirty="0"/>
              <a:t> </a:t>
            </a:r>
            <a:r>
              <a:rPr lang="tr-TR" dirty="0" err="1"/>
              <a:t>mesleğine</a:t>
            </a:r>
            <a:r>
              <a:rPr lang="tr-TR" dirty="0"/>
              <a:t> en uygun olanları </a:t>
            </a:r>
            <a:r>
              <a:rPr lang="tr-TR" dirty="0" err="1"/>
              <a:t>seçmek</a:t>
            </a:r>
            <a:r>
              <a:rPr lang="tr-TR" dirty="0"/>
              <a:t>, olarak </a:t>
            </a:r>
            <a:r>
              <a:rPr lang="tr-TR" dirty="0" err="1"/>
              <a:t>belirlenmiştir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9518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637D3E-2058-9B43-97B1-B890D3063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C70D93-0FC2-F149-A9D1-515260A6F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2. </a:t>
            </a:r>
            <a:r>
              <a:rPr lang="tr-TR" b="1" dirty="0" err="1"/>
              <a:t>Amac</a:t>
            </a:r>
            <a:r>
              <a:rPr lang="tr-TR" b="1" dirty="0"/>
              <a:t>̧ </a:t>
            </a:r>
          </a:p>
          <a:p>
            <a:r>
              <a:rPr lang="tr-TR" dirty="0" err="1"/>
              <a:t>Öğretmenlerin</a:t>
            </a:r>
            <a:r>
              <a:rPr lang="tr-TR" dirty="0"/>
              <a:t> </a:t>
            </a:r>
            <a:r>
              <a:rPr lang="tr-TR" dirty="0" err="1"/>
              <a:t>kişisel</a:t>
            </a:r>
            <a:r>
              <a:rPr lang="tr-TR" dirty="0"/>
              <a:t> ve mesleki </a:t>
            </a:r>
            <a:r>
              <a:rPr lang="tr-TR" dirty="0" err="1"/>
              <a:t>gelişimini</a:t>
            </a:r>
            <a:r>
              <a:rPr lang="tr-TR" dirty="0"/>
              <a:t> </a:t>
            </a:r>
            <a:r>
              <a:rPr lang="tr-TR" dirty="0" err="1"/>
              <a:t>sürekli</a:t>
            </a:r>
            <a:r>
              <a:rPr lang="tr-TR" dirty="0"/>
              <a:t> kılmak.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b="1" dirty="0"/>
              <a:t>Bu </a:t>
            </a:r>
            <a:r>
              <a:rPr lang="tr-TR" b="1" dirty="0" err="1"/>
              <a:t>amaçla</a:t>
            </a:r>
            <a:r>
              <a:rPr lang="tr-TR" b="1" dirty="0"/>
              <a:t> </a:t>
            </a:r>
            <a:r>
              <a:rPr lang="tr-TR" b="1" dirty="0" err="1"/>
              <a:t>ilişkili</a:t>
            </a:r>
            <a:r>
              <a:rPr lang="tr-TR" b="1" dirty="0"/>
              <a:t> hedefler </a:t>
            </a:r>
          </a:p>
          <a:p>
            <a:r>
              <a:rPr lang="tr-TR" dirty="0" err="1"/>
              <a:t>Öğretmenlerin</a:t>
            </a:r>
            <a:r>
              <a:rPr lang="tr-TR" dirty="0"/>
              <a:t> </a:t>
            </a:r>
            <a:r>
              <a:rPr lang="tr-TR" dirty="0" err="1"/>
              <a:t>gelişim</a:t>
            </a:r>
            <a:r>
              <a:rPr lang="tr-TR" dirty="0"/>
              <a:t> ihtiyacını tespit </a:t>
            </a:r>
            <a:r>
              <a:rPr lang="tr-TR" dirty="0" err="1"/>
              <a:t>için</a:t>
            </a:r>
            <a:r>
              <a:rPr lang="tr-TR" dirty="0"/>
              <a:t> periyodik olarak yapılacak bir performans </a:t>
            </a:r>
            <a:r>
              <a:rPr lang="tr-TR" dirty="0" err="1"/>
              <a:t>değerlendirme</a:t>
            </a:r>
            <a:r>
              <a:rPr lang="tr-TR" dirty="0"/>
              <a:t> sistemini hayata </a:t>
            </a:r>
            <a:r>
              <a:rPr lang="tr-TR" dirty="0" err="1"/>
              <a:t>geçirmek</a:t>
            </a:r>
            <a:r>
              <a:rPr lang="tr-TR" dirty="0"/>
              <a:t>, </a:t>
            </a:r>
          </a:p>
          <a:p>
            <a:r>
              <a:rPr lang="tr-TR" dirty="0"/>
              <a:t>Adaylık </a:t>
            </a:r>
            <a:r>
              <a:rPr lang="tr-TR" dirty="0" err="1"/>
              <a:t>sürecinden</a:t>
            </a:r>
            <a:r>
              <a:rPr lang="tr-TR" dirty="0"/>
              <a:t> itibaren </a:t>
            </a:r>
            <a:r>
              <a:rPr lang="tr-TR" dirty="0" err="1"/>
              <a:t>öğretmenlerin</a:t>
            </a:r>
            <a:r>
              <a:rPr lang="tr-TR" dirty="0"/>
              <a:t> </a:t>
            </a:r>
            <a:r>
              <a:rPr lang="tr-TR" dirty="0" err="1"/>
              <a:t>kişisel</a:t>
            </a:r>
            <a:r>
              <a:rPr lang="tr-TR" dirty="0"/>
              <a:t> ve mesleki </a:t>
            </a:r>
            <a:r>
              <a:rPr lang="tr-TR" dirty="0" err="1"/>
              <a:t>gelişim</a:t>
            </a:r>
            <a:r>
              <a:rPr lang="tr-TR" dirty="0"/>
              <a:t> faaliyetlerinin </a:t>
            </a:r>
            <a:r>
              <a:rPr lang="tr-TR" dirty="0" err="1"/>
              <a:t>niteliğini</a:t>
            </a:r>
            <a:r>
              <a:rPr lang="tr-TR" dirty="0"/>
              <a:t> arttırmak, olarak </a:t>
            </a:r>
            <a:r>
              <a:rPr lang="tr-TR" dirty="0" err="1"/>
              <a:t>belirlenmiştir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5818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581897-2D95-594B-BA1A-6DD6F7695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6A0D95-3841-954E-B330-70E7C317B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3. </a:t>
            </a:r>
            <a:r>
              <a:rPr lang="tr-TR" b="1" dirty="0" err="1"/>
              <a:t>Amac</a:t>
            </a:r>
            <a:r>
              <a:rPr lang="tr-TR" b="1" dirty="0"/>
              <a:t>̧ </a:t>
            </a:r>
          </a:p>
          <a:p>
            <a:r>
              <a:rPr lang="tr-TR" dirty="0" err="1"/>
              <a:t>Öğretmenlik</a:t>
            </a:r>
            <a:r>
              <a:rPr lang="tr-TR" dirty="0"/>
              <a:t> </a:t>
            </a:r>
            <a:r>
              <a:rPr lang="tr-TR" dirty="0" err="1"/>
              <a:t>mesleğine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algıyı </a:t>
            </a:r>
            <a:r>
              <a:rPr lang="tr-TR" dirty="0" err="1"/>
              <a:t>iyileştirmek</a:t>
            </a:r>
            <a:r>
              <a:rPr lang="tr-TR" dirty="0"/>
              <a:t> ve </a:t>
            </a:r>
            <a:r>
              <a:rPr lang="tr-TR" dirty="0" err="1"/>
              <a:t>mesleğin</a:t>
            </a:r>
            <a:r>
              <a:rPr lang="tr-TR" dirty="0"/>
              <a:t> </a:t>
            </a:r>
            <a:r>
              <a:rPr lang="tr-TR" dirty="0" err="1"/>
              <a:t>statüsünu</a:t>
            </a:r>
            <a:r>
              <a:rPr lang="tr-TR" dirty="0"/>
              <a:t>̈ </a:t>
            </a:r>
            <a:r>
              <a:rPr lang="tr-TR" dirty="0" err="1"/>
              <a:t>güçlendirmek</a:t>
            </a:r>
            <a:r>
              <a:rPr lang="tr-TR" dirty="0"/>
              <a:t>.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b="1" dirty="0"/>
              <a:t>Bu </a:t>
            </a:r>
            <a:r>
              <a:rPr lang="tr-TR" b="1" dirty="0" err="1"/>
              <a:t>amaçla</a:t>
            </a:r>
            <a:r>
              <a:rPr lang="tr-TR" b="1" dirty="0"/>
              <a:t> </a:t>
            </a:r>
            <a:r>
              <a:rPr lang="tr-TR" b="1" dirty="0" err="1"/>
              <a:t>ilişkili</a:t>
            </a:r>
            <a:r>
              <a:rPr lang="tr-TR" b="1" dirty="0"/>
              <a:t> hedefler</a:t>
            </a:r>
          </a:p>
          <a:p>
            <a:r>
              <a:rPr lang="tr-TR" dirty="0" err="1"/>
              <a:t>Öğretmenlik</a:t>
            </a:r>
            <a:r>
              <a:rPr lang="tr-TR" dirty="0"/>
              <a:t> </a:t>
            </a:r>
            <a:r>
              <a:rPr lang="tr-TR" dirty="0" err="1"/>
              <a:t>mesleğinin</a:t>
            </a:r>
            <a:r>
              <a:rPr lang="tr-TR" dirty="0"/>
              <a:t> </a:t>
            </a:r>
            <a:r>
              <a:rPr lang="tr-TR" dirty="0" err="1"/>
              <a:t>statüsünu</a:t>
            </a:r>
            <a:r>
              <a:rPr lang="tr-TR" dirty="0"/>
              <a:t>̈ </a:t>
            </a:r>
            <a:r>
              <a:rPr lang="tr-TR" dirty="0" err="1"/>
              <a:t>güçlendirmek</a:t>
            </a:r>
            <a:r>
              <a:rPr lang="tr-TR" dirty="0"/>
              <a:t>,</a:t>
            </a:r>
          </a:p>
          <a:p>
            <a:r>
              <a:rPr lang="tr-TR" dirty="0" err="1"/>
              <a:t>Öğretmenlerin</a:t>
            </a:r>
            <a:r>
              <a:rPr lang="tr-TR" dirty="0"/>
              <a:t> </a:t>
            </a:r>
            <a:r>
              <a:rPr lang="tr-TR" dirty="0" err="1"/>
              <a:t>çalışma</a:t>
            </a:r>
            <a:r>
              <a:rPr lang="tr-TR" dirty="0"/>
              <a:t> </a:t>
            </a:r>
            <a:r>
              <a:rPr lang="tr-TR" dirty="0" err="1"/>
              <a:t>şartlarını</a:t>
            </a:r>
            <a:r>
              <a:rPr lang="tr-TR" dirty="0"/>
              <a:t> </a:t>
            </a:r>
            <a:r>
              <a:rPr lang="tr-TR" dirty="0" err="1"/>
              <a:t>iyileştirmek</a:t>
            </a:r>
            <a:r>
              <a:rPr lang="tr-TR" dirty="0"/>
              <a:t>,</a:t>
            </a:r>
          </a:p>
          <a:p>
            <a:r>
              <a:rPr lang="tr-TR" dirty="0"/>
              <a:t>Kurumlar ve </a:t>
            </a:r>
            <a:r>
              <a:rPr lang="tr-TR" dirty="0" err="1"/>
              <a:t>bölgeler</a:t>
            </a:r>
            <a:r>
              <a:rPr lang="tr-TR" dirty="0"/>
              <a:t> arası farklılıklara </a:t>
            </a:r>
            <a:r>
              <a:rPr lang="tr-TR" dirty="0" err="1"/>
              <a:t>göre</a:t>
            </a:r>
            <a:r>
              <a:rPr lang="tr-TR" dirty="0"/>
              <a:t> </a:t>
            </a:r>
            <a:r>
              <a:rPr lang="tr-TR" dirty="0" err="1"/>
              <a:t>iyileştirici</a:t>
            </a:r>
            <a:r>
              <a:rPr lang="tr-TR" dirty="0"/>
              <a:t> tedbirler almak, </a:t>
            </a:r>
          </a:p>
          <a:p>
            <a:r>
              <a:rPr lang="tr-TR" dirty="0"/>
              <a:t>Kariyer ve </a:t>
            </a:r>
            <a:r>
              <a:rPr lang="tr-TR" dirty="0" err="1"/>
              <a:t>ödüllendirme</a:t>
            </a:r>
            <a:r>
              <a:rPr lang="tr-TR" dirty="0"/>
              <a:t> sistemini </a:t>
            </a:r>
            <a:r>
              <a:rPr lang="tr-TR" dirty="0" err="1"/>
              <a:t>geliştirmek</a:t>
            </a:r>
            <a:r>
              <a:rPr lang="tr-TR" dirty="0"/>
              <a:t>, olarak </a:t>
            </a:r>
            <a:r>
              <a:rPr lang="tr-TR" dirty="0" err="1"/>
              <a:t>belirlenmiştir</a:t>
            </a:r>
            <a:r>
              <a:rPr lang="tr-TR" dirty="0"/>
              <a:t> (MEB, 2017).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2258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EDF467-2418-784D-99F7-4F087CF06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B34A6E-3E86-504E-999B-C619582E1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MEB (2017). Öğretmenlik Mesleği </a:t>
            </a:r>
            <a:r>
              <a:rPr lang="tr-TR"/>
              <a:t>Genel Yeterlikleri.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934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403A76-1AD5-DE42-B882-F4D515ECC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Öğretmen</a:t>
            </a:r>
            <a:r>
              <a:rPr lang="tr-TR" dirty="0"/>
              <a:t> Yeterlikleri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Öğretmenlik</a:t>
            </a:r>
            <a:r>
              <a:rPr lang="tr-TR" dirty="0"/>
              <a:t> </a:t>
            </a:r>
            <a:r>
              <a:rPr lang="tr-TR" dirty="0" err="1"/>
              <a:t>Mesleği</a:t>
            </a:r>
            <a:r>
              <a:rPr lang="tr-TR" dirty="0"/>
              <a:t> Genel Yeterlikleri (2017)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0C39F7-01C6-E343-A684-219718EBD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Yeterlik </a:t>
            </a:r>
            <a:r>
              <a:rPr lang="tr-TR" dirty="0" err="1"/>
              <a:t>güncelleme</a:t>
            </a:r>
            <a:r>
              <a:rPr lang="tr-TR" dirty="0"/>
              <a:t> </a:t>
            </a:r>
            <a:r>
              <a:rPr lang="tr-TR" dirty="0" err="1"/>
              <a:t>çalışmalarında</a:t>
            </a:r>
            <a:r>
              <a:rPr lang="tr-TR" dirty="0"/>
              <a:t> her </a:t>
            </a:r>
            <a:r>
              <a:rPr lang="tr-TR" dirty="0" err="1"/>
              <a:t>özel</a:t>
            </a:r>
            <a:r>
              <a:rPr lang="tr-TR" dirty="0"/>
              <a:t> alan </a:t>
            </a:r>
            <a:r>
              <a:rPr lang="tr-TR" dirty="0" err="1"/>
              <a:t>için</a:t>
            </a:r>
            <a:r>
              <a:rPr lang="tr-TR" dirty="0"/>
              <a:t> ayrı yeterlikler </a:t>
            </a:r>
            <a:r>
              <a:rPr lang="tr-TR" dirty="0" err="1"/>
              <a:t>geliştirilmemis</a:t>
            </a:r>
            <a:r>
              <a:rPr lang="tr-TR" dirty="0"/>
              <a:t>̧ bunun yerine genel yeterliklere alan bilgisi ve alan </a:t>
            </a:r>
            <a:r>
              <a:rPr lang="tr-TR" dirty="0" err="1"/>
              <a:t>eğitimi</a:t>
            </a:r>
            <a:r>
              <a:rPr lang="tr-TR" dirty="0"/>
              <a:t> bilgisi </a:t>
            </a:r>
            <a:r>
              <a:rPr lang="tr-TR" dirty="0" err="1"/>
              <a:t>eklenmiştir</a:t>
            </a:r>
            <a:r>
              <a:rPr lang="tr-TR" dirty="0"/>
              <a:t>. </a:t>
            </a:r>
          </a:p>
          <a:p>
            <a:r>
              <a:rPr lang="tr-TR" dirty="0"/>
              <a:t>Bu kapsamda </a:t>
            </a:r>
            <a:r>
              <a:rPr lang="tr-TR" dirty="0" err="1"/>
              <a:t>güncellenen</a:t>
            </a:r>
            <a:r>
              <a:rPr lang="tr-TR" dirty="0"/>
              <a:t> </a:t>
            </a:r>
            <a:r>
              <a:rPr lang="tr-TR" dirty="0" err="1"/>
              <a:t>Öğretmenlik</a:t>
            </a:r>
            <a:r>
              <a:rPr lang="tr-TR" dirty="0"/>
              <a:t> </a:t>
            </a:r>
            <a:r>
              <a:rPr lang="tr-TR" dirty="0" err="1"/>
              <a:t>Mesleği</a:t>
            </a:r>
            <a:r>
              <a:rPr lang="tr-TR" dirty="0"/>
              <a:t> Genel Yeterlikleri </a:t>
            </a:r>
          </a:p>
          <a:p>
            <a:pPr lvl="1"/>
            <a:r>
              <a:rPr lang="tr-TR" dirty="0"/>
              <a:t>mesleki bilgi, </a:t>
            </a:r>
          </a:p>
          <a:p>
            <a:pPr lvl="1"/>
            <a:r>
              <a:rPr lang="tr-TR" dirty="0"/>
              <a:t>mesleki beceri ve </a:t>
            </a:r>
          </a:p>
          <a:p>
            <a:pPr lvl="1"/>
            <a:r>
              <a:rPr lang="tr-TR" dirty="0"/>
              <a:t>tutum ve </a:t>
            </a:r>
            <a:r>
              <a:rPr lang="tr-TR" dirty="0" err="1"/>
              <a:t>değerler</a:t>
            </a:r>
            <a:r>
              <a:rPr lang="tr-TR" dirty="0"/>
              <a:t> olmak </a:t>
            </a:r>
            <a:r>
              <a:rPr lang="tr-TR" dirty="0" err="1"/>
              <a:t>üzere</a:t>
            </a:r>
            <a:r>
              <a:rPr lang="tr-TR" dirty="0"/>
              <a:t> </a:t>
            </a:r>
          </a:p>
          <a:p>
            <a:r>
              <a:rPr lang="tr-TR" dirty="0"/>
              <a:t>3 yeterlik alanı ile birlikte 11 alt yeterlik ve 65 performans </a:t>
            </a:r>
            <a:r>
              <a:rPr lang="tr-TR" dirty="0" err="1"/>
              <a:t>göstergesi</a:t>
            </a:r>
            <a:r>
              <a:rPr lang="tr-TR" dirty="0"/>
              <a:t> </a:t>
            </a:r>
            <a:r>
              <a:rPr lang="tr-TR" dirty="0" err="1"/>
              <a:t>belirlenmiştir</a:t>
            </a:r>
            <a:r>
              <a:rPr lang="tr-TR" dirty="0"/>
              <a:t> (MEB, 2017).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2490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0D2982-930F-E247-8148-616B61967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Öğretmen</a:t>
            </a:r>
            <a:r>
              <a:rPr lang="tr-TR" dirty="0"/>
              <a:t> Yeterlikleri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Öğretmenlik</a:t>
            </a:r>
            <a:r>
              <a:rPr lang="tr-TR" dirty="0"/>
              <a:t> </a:t>
            </a:r>
            <a:r>
              <a:rPr lang="tr-TR" dirty="0" err="1"/>
              <a:t>Mesleği</a:t>
            </a:r>
            <a:r>
              <a:rPr lang="tr-TR" dirty="0"/>
              <a:t> Genel Yeterlikleri (2017)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218470-31A4-D94E-8186-892FCF899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Öğretmenlere</a:t>
            </a:r>
            <a:r>
              <a:rPr lang="tr-TR" dirty="0"/>
              <a:t> sadece </a:t>
            </a:r>
            <a:r>
              <a:rPr lang="tr-TR" dirty="0" err="1"/>
              <a:t>öğretmen</a:t>
            </a:r>
            <a:r>
              <a:rPr lang="tr-TR" dirty="0"/>
              <a:t> yeterliklerinin bildirilmesinin yeterli </a:t>
            </a:r>
            <a:r>
              <a:rPr lang="tr-TR" dirty="0" err="1"/>
              <a:t>olmadığı</a:t>
            </a:r>
            <a:r>
              <a:rPr lang="tr-TR" dirty="0"/>
              <a:t> ve bu yeterliklerinin kullanım alanlarının da ifade edilmesi </a:t>
            </a:r>
            <a:r>
              <a:rPr lang="tr-TR" dirty="0" err="1"/>
              <a:t>gerektiği</a:t>
            </a:r>
            <a:r>
              <a:rPr lang="tr-TR" dirty="0"/>
              <a:t> </a:t>
            </a:r>
            <a:r>
              <a:rPr lang="tr-TR" dirty="0" err="1"/>
              <a:t>belirtilmiştir</a:t>
            </a:r>
            <a:r>
              <a:rPr lang="tr-TR" dirty="0"/>
              <a:t>. </a:t>
            </a:r>
          </a:p>
          <a:p>
            <a:r>
              <a:rPr lang="tr-TR" dirty="0" err="1"/>
              <a:t>Eğer</a:t>
            </a:r>
            <a:r>
              <a:rPr lang="tr-TR" dirty="0"/>
              <a:t> bir </a:t>
            </a:r>
            <a:r>
              <a:rPr lang="tr-TR" dirty="0" err="1"/>
              <a:t>öğretmen</a:t>
            </a:r>
            <a:r>
              <a:rPr lang="tr-TR" dirty="0"/>
              <a:t> hangi kullanım alanlarında bu yeterlikleri </a:t>
            </a:r>
            <a:r>
              <a:rPr lang="tr-TR" dirty="0" err="1"/>
              <a:t>göstermesi</a:t>
            </a:r>
            <a:r>
              <a:rPr lang="tr-TR" dirty="0"/>
              <a:t> </a:t>
            </a:r>
            <a:r>
              <a:rPr lang="tr-TR" dirty="0" err="1"/>
              <a:t>gerektiğini</a:t>
            </a:r>
            <a:r>
              <a:rPr lang="tr-TR" dirty="0"/>
              <a:t> bilirse hem </a:t>
            </a:r>
            <a:r>
              <a:rPr lang="tr-TR" dirty="0" err="1"/>
              <a:t>öğretmen</a:t>
            </a:r>
            <a:r>
              <a:rPr lang="tr-TR" dirty="0"/>
              <a:t> hem de </a:t>
            </a:r>
            <a:r>
              <a:rPr lang="tr-TR" dirty="0" err="1"/>
              <a:t>çocuklar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 daha </a:t>
            </a:r>
            <a:r>
              <a:rPr lang="tr-TR" dirty="0" err="1"/>
              <a:t>sağlıklı</a:t>
            </a:r>
            <a:r>
              <a:rPr lang="tr-TR" dirty="0"/>
              <a:t> bir </a:t>
            </a:r>
            <a:r>
              <a:rPr lang="tr-TR" dirty="0" err="1"/>
              <a:t>eğitim-öğretim</a:t>
            </a:r>
            <a:r>
              <a:rPr lang="tr-TR" dirty="0"/>
              <a:t> ortamı ve </a:t>
            </a:r>
            <a:r>
              <a:rPr lang="tr-TR" dirty="0" err="1"/>
              <a:t>süreci</a:t>
            </a:r>
            <a:r>
              <a:rPr lang="tr-TR" dirty="0"/>
              <a:t> </a:t>
            </a:r>
            <a:r>
              <a:rPr lang="tr-TR" dirty="0" err="1"/>
              <a:t>oluşturulur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9326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8D20B0-6880-A246-967C-746505D19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Öğretmen</a:t>
            </a:r>
            <a:r>
              <a:rPr lang="tr-TR" dirty="0"/>
              <a:t> Yeterlikleri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Öğretmenlik</a:t>
            </a:r>
            <a:r>
              <a:rPr lang="tr-TR" dirty="0"/>
              <a:t> </a:t>
            </a:r>
            <a:r>
              <a:rPr lang="tr-TR" dirty="0" err="1"/>
              <a:t>Mesleği</a:t>
            </a:r>
            <a:r>
              <a:rPr lang="tr-TR" dirty="0"/>
              <a:t> Genel Yeterlikleri (2017)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DB9FD6-146E-F642-BF0B-B07832524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Programda kullanım alanları </a:t>
            </a:r>
            <a:r>
              <a:rPr lang="tr-TR" dirty="0" err="1"/>
              <a:t>belirlenmis</a:t>
            </a:r>
            <a:r>
              <a:rPr lang="tr-TR" dirty="0"/>
              <a:t>̧ ve bunlar ayrı </a:t>
            </a:r>
            <a:r>
              <a:rPr lang="tr-TR" dirty="0" err="1"/>
              <a:t>başlıklar</a:t>
            </a:r>
            <a:r>
              <a:rPr lang="tr-TR" dirty="0"/>
              <a:t> altında </a:t>
            </a:r>
            <a:r>
              <a:rPr lang="tr-TR" dirty="0" err="1"/>
              <a:t>incelenmiştir</a:t>
            </a:r>
            <a:r>
              <a:rPr lang="tr-TR" dirty="0"/>
              <a:t>. Programda bu kullanım alanları; </a:t>
            </a:r>
          </a:p>
          <a:p>
            <a:pPr lvl="1"/>
            <a:r>
              <a:rPr lang="tr-TR" dirty="0"/>
              <a:t>Hizmet </a:t>
            </a:r>
            <a:r>
              <a:rPr lang="tr-TR" dirty="0" err="1"/>
              <a:t>öncesi</a:t>
            </a:r>
            <a:r>
              <a:rPr lang="tr-TR" dirty="0"/>
              <a:t> </a:t>
            </a:r>
            <a:r>
              <a:rPr lang="tr-TR" dirty="0" err="1"/>
              <a:t>öğretmen</a:t>
            </a:r>
            <a:r>
              <a:rPr lang="tr-TR" dirty="0"/>
              <a:t> </a:t>
            </a:r>
            <a:r>
              <a:rPr lang="tr-TR" dirty="0" err="1"/>
              <a:t>yetiştirme</a:t>
            </a:r>
            <a:r>
              <a:rPr lang="tr-TR" dirty="0"/>
              <a:t> (akademik derslerin </a:t>
            </a:r>
            <a:r>
              <a:rPr lang="tr-TR" dirty="0" err="1"/>
              <a:t>içerikleri</a:t>
            </a:r>
            <a:r>
              <a:rPr lang="tr-TR" dirty="0"/>
              <a:t> ve </a:t>
            </a:r>
            <a:r>
              <a:rPr lang="tr-TR" dirty="0" err="1"/>
              <a:t>öğretmenlik</a:t>
            </a:r>
            <a:r>
              <a:rPr lang="tr-TR" dirty="0"/>
              <a:t> uygulaması), </a:t>
            </a:r>
          </a:p>
          <a:p>
            <a:pPr lvl="1"/>
            <a:r>
              <a:rPr lang="tr-TR" dirty="0" err="1"/>
              <a:t>Sürekli</a:t>
            </a:r>
            <a:r>
              <a:rPr lang="tr-TR" dirty="0"/>
              <a:t> mesleki </a:t>
            </a:r>
            <a:r>
              <a:rPr lang="tr-TR" dirty="0" err="1"/>
              <a:t>gelişim</a:t>
            </a:r>
            <a:r>
              <a:rPr lang="tr-TR" dirty="0"/>
              <a:t>,</a:t>
            </a:r>
          </a:p>
          <a:p>
            <a:pPr lvl="1"/>
            <a:r>
              <a:rPr lang="tr-TR" dirty="0" err="1"/>
              <a:t>Öğretmenlik</a:t>
            </a:r>
            <a:r>
              <a:rPr lang="tr-TR" dirty="0"/>
              <a:t> istihdamı,</a:t>
            </a:r>
          </a:p>
          <a:p>
            <a:pPr lvl="1"/>
            <a:r>
              <a:rPr lang="tr-TR" dirty="0"/>
              <a:t>Kariyer </a:t>
            </a:r>
            <a:r>
              <a:rPr lang="tr-TR" dirty="0" err="1"/>
              <a:t>gelişimi</a:t>
            </a:r>
            <a:r>
              <a:rPr lang="tr-TR" dirty="0"/>
              <a:t> ve </a:t>
            </a:r>
            <a:r>
              <a:rPr lang="tr-TR" dirty="0" err="1"/>
              <a:t>ödüllendirme</a:t>
            </a:r>
            <a:r>
              <a:rPr lang="tr-TR" dirty="0"/>
              <a:t>,</a:t>
            </a:r>
          </a:p>
          <a:p>
            <a:pPr lvl="1"/>
            <a:r>
              <a:rPr lang="tr-TR" dirty="0"/>
              <a:t>Aday </a:t>
            </a:r>
            <a:r>
              <a:rPr lang="tr-TR" dirty="0" err="1"/>
              <a:t>öğretmen</a:t>
            </a:r>
            <a:r>
              <a:rPr lang="tr-TR" dirty="0"/>
              <a:t> </a:t>
            </a:r>
            <a:r>
              <a:rPr lang="tr-TR" dirty="0" err="1"/>
              <a:t>yetiştirme</a:t>
            </a:r>
            <a:r>
              <a:rPr lang="tr-TR" dirty="0"/>
              <a:t> </a:t>
            </a:r>
            <a:r>
              <a:rPr lang="tr-TR" dirty="0" err="1"/>
              <a:t>süreci</a:t>
            </a:r>
            <a:r>
              <a:rPr lang="tr-TR" dirty="0"/>
              <a:t>,</a:t>
            </a:r>
          </a:p>
          <a:p>
            <a:pPr lvl="1"/>
            <a:r>
              <a:rPr lang="tr-TR" dirty="0"/>
              <a:t>Performans </a:t>
            </a:r>
            <a:r>
              <a:rPr lang="tr-TR" dirty="0" err="1"/>
              <a:t>değerlendirme</a:t>
            </a:r>
            <a:r>
              <a:rPr lang="tr-TR" dirty="0"/>
              <a:t>,</a:t>
            </a:r>
          </a:p>
          <a:p>
            <a:pPr lvl="1"/>
            <a:r>
              <a:rPr lang="tr-TR" dirty="0" err="1"/>
              <a:t>Öz</a:t>
            </a:r>
            <a:r>
              <a:rPr lang="tr-TR" dirty="0"/>
              <a:t> </a:t>
            </a:r>
            <a:r>
              <a:rPr lang="tr-TR" dirty="0" err="1"/>
              <a:t>değerlendirme</a:t>
            </a:r>
            <a:r>
              <a:rPr lang="tr-TR" dirty="0"/>
              <a:t> (MEB, 2017).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4484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DE200B-3846-7A4B-92C0-5DBA5C2BC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Öğretmen</a:t>
            </a:r>
            <a:r>
              <a:rPr lang="tr-TR" dirty="0"/>
              <a:t> Yeterlikleri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Öğretmenlik</a:t>
            </a:r>
            <a:r>
              <a:rPr lang="tr-TR" dirty="0"/>
              <a:t> </a:t>
            </a:r>
            <a:r>
              <a:rPr lang="tr-TR" dirty="0" err="1"/>
              <a:t>Mesleği</a:t>
            </a:r>
            <a:r>
              <a:rPr lang="tr-TR" dirty="0"/>
              <a:t> Genel Yeterlikleri (2017)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B66541-1EAF-6744-B4EF-DBDD82463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A. Mesleki Bilgi</a:t>
            </a:r>
          </a:p>
          <a:p>
            <a:pPr marL="457200" lvl="1" indent="0">
              <a:buNone/>
            </a:pPr>
            <a:r>
              <a:rPr lang="tr-TR" dirty="0"/>
              <a:t>A.1. Alan Bilgisi</a:t>
            </a:r>
          </a:p>
          <a:p>
            <a:pPr marL="457200" lvl="1" indent="0">
              <a:buNone/>
            </a:pPr>
            <a:r>
              <a:rPr lang="tr-TR" dirty="0"/>
              <a:t>A.2. Alan Eğitimi Bilgisi</a:t>
            </a:r>
          </a:p>
          <a:p>
            <a:pPr marL="457200" lvl="1" indent="0">
              <a:buNone/>
            </a:pPr>
            <a:r>
              <a:rPr lang="tr-TR" dirty="0"/>
              <a:t>A.3. Mevzuat Bilgisi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8288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DE200B-3846-7A4B-92C0-5DBA5C2BC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Öğretmen</a:t>
            </a:r>
            <a:r>
              <a:rPr lang="tr-TR" dirty="0"/>
              <a:t> Yeterlikleri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Öğretmenlik</a:t>
            </a:r>
            <a:r>
              <a:rPr lang="tr-TR" dirty="0"/>
              <a:t> </a:t>
            </a:r>
            <a:r>
              <a:rPr lang="tr-TR" dirty="0" err="1"/>
              <a:t>Mesleği</a:t>
            </a:r>
            <a:r>
              <a:rPr lang="tr-TR" dirty="0"/>
              <a:t> Genel Yeterlikleri (2017)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B66541-1EAF-6744-B4EF-DBDD82463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tr-TR" b="1" dirty="0"/>
              <a:t>B. Mesleki Beceri</a:t>
            </a:r>
          </a:p>
          <a:p>
            <a:pPr marL="0" indent="0">
              <a:buNone/>
            </a:pPr>
            <a:r>
              <a:rPr lang="tr-TR" dirty="0"/>
              <a:t>	B.1. Eğitim Öğretimi Planlama</a:t>
            </a:r>
          </a:p>
          <a:p>
            <a:pPr marL="0" indent="0">
              <a:buNone/>
            </a:pPr>
            <a:r>
              <a:rPr lang="tr-TR" dirty="0"/>
              <a:t>	B.2. Öğrenme Ortamları Oluşturma</a:t>
            </a:r>
          </a:p>
          <a:p>
            <a:pPr marL="0" indent="0">
              <a:buNone/>
            </a:pPr>
            <a:r>
              <a:rPr lang="tr-TR" dirty="0"/>
              <a:t>	B.3. Öğretme ve Öğrenme Sürecini Yönetme</a:t>
            </a:r>
          </a:p>
          <a:p>
            <a:pPr marL="0" indent="0">
              <a:buNone/>
            </a:pPr>
            <a:r>
              <a:rPr lang="tr-TR" dirty="0"/>
              <a:t>	B.4. Ölçme ve Değerlendirme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8141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DE200B-3846-7A4B-92C0-5DBA5C2BC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Öğretmen</a:t>
            </a:r>
            <a:r>
              <a:rPr lang="tr-TR" dirty="0"/>
              <a:t> Yeterlikleri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Öğretmenlik</a:t>
            </a:r>
            <a:r>
              <a:rPr lang="tr-TR" dirty="0"/>
              <a:t> </a:t>
            </a:r>
            <a:r>
              <a:rPr lang="tr-TR" dirty="0" err="1"/>
              <a:t>Mesleği</a:t>
            </a:r>
            <a:r>
              <a:rPr lang="tr-TR" dirty="0"/>
              <a:t> Genel Yeterlikleri (2017)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B66541-1EAF-6744-B4EF-DBDD82463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tr-TR" b="1" dirty="0"/>
              <a:t>C. Tutum ve Değerler</a:t>
            </a:r>
          </a:p>
          <a:p>
            <a:pPr marL="0" indent="0">
              <a:buNone/>
            </a:pPr>
            <a:r>
              <a:rPr lang="tr-TR" dirty="0"/>
              <a:t>	C.1. Milli, Manevi ve Evrensel Değerler</a:t>
            </a:r>
          </a:p>
          <a:p>
            <a:pPr marL="0" indent="0">
              <a:buNone/>
            </a:pPr>
            <a:r>
              <a:rPr lang="tr-TR" dirty="0"/>
              <a:t>	C.2. Öğrenciye Yaklaşım</a:t>
            </a:r>
          </a:p>
          <a:p>
            <a:pPr marL="0" indent="0">
              <a:buNone/>
            </a:pPr>
            <a:r>
              <a:rPr lang="tr-TR" dirty="0"/>
              <a:t>	C.3. İletişim ve İş Birliği</a:t>
            </a:r>
          </a:p>
          <a:p>
            <a:pPr marL="0" indent="0">
              <a:buNone/>
            </a:pPr>
            <a:r>
              <a:rPr lang="tr-TR" dirty="0"/>
              <a:t>	C.4. Kişisel ve Mesleki Gelişim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5114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059EFB-8987-744E-A74C-A40398BEF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Öğretmen Rolleri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DE6935-101F-0541-AAD2-A2E6EB0A56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dirty="0"/>
              <a:t>Alan Uzmanı</a:t>
            </a:r>
          </a:p>
          <a:p>
            <a:pPr fontAlgn="base"/>
            <a:r>
              <a:rPr lang="tr-TR" dirty="0"/>
              <a:t>Öğretim Elemanı</a:t>
            </a:r>
          </a:p>
          <a:p>
            <a:pPr fontAlgn="base"/>
            <a:r>
              <a:rPr lang="tr-TR" dirty="0"/>
              <a:t>Örnek Vatandaş</a:t>
            </a:r>
          </a:p>
          <a:p>
            <a:pPr fontAlgn="base"/>
            <a:r>
              <a:rPr lang="tr-TR" dirty="0"/>
              <a:t>Eğitim-Öğretim Planlamacısı</a:t>
            </a:r>
          </a:p>
          <a:p>
            <a:pPr fontAlgn="base"/>
            <a:r>
              <a:rPr lang="tr-TR" dirty="0"/>
              <a:t>Öğretim Tasarımcısı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55FB6BB-9CB8-E54A-AD3B-3824F81CDD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fontAlgn="base"/>
            <a:r>
              <a:rPr lang="tr-TR" dirty="0"/>
              <a:t>Teknoloji Uzmanı</a:t>
            </a:r>
          </a:p>
          <a:p>
            <a:pPr fontAlgn="base"/>
            <a:r>
              <a:rPr lang="tr-TR" dirty="0"/>
              <a:t>Eğitim Lideri</a:t>
            </a:r>
          </a:p>
          <a:p>
            <a:pPr fontAlgn="base"/>
            <a:r>
              <a:rPr lang="tr-TR" dirty="0"/>
              <a:t>Ölçme ve Değerlendirme Uzmanı</a:t>
            </a:r>
          </a:p>
          <a:p>
            <a:pPr fontAlgn="base"/>
            <a:r>
              <a:rPr lang="tr-TR" dirty="0"/>
              <a:t>Rol-Model</a:t>
            </a:r>
          </a:p>
          <a:p>
            <a:pPr fontAlgn="base"/>
            <a:r>
              <a:rPr lang="tr-TR" dirty="0"/>
              <a:t>Takım Elemanı</a:t>
            </a:r>
          </a:p>
          <a:p>
            <a:pPr fontAlgn="base"/>
            <a:r>
              <a:rPr lang="tr-TR" dirty="0"/>
              <a:t>Değişimin Öncüsü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4929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6CBC04-17A5-B140-B438-24590CC55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Öğretmen</a:t>
            </a:r>
            <a:r>
              <a:rPr lang="tr-TR" dirty="0"/>
              <a:t> Yeterlikleri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Öğretmen</a:t>
            </a:r>
            <a:r>
              <a:rPr lang="tr-TR" dirty="0"/>
              <a:t> Strateji Belgesi (2017-2023)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2CE03D-ECF0-0246-BAC7-E12B91105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belge, </a:t>
            </a:r>
            <a:r>
              <a:rPr lang="tr-TR" dirty="0" err="1"/>
              <a:t>Mill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Bakanlığınca</a:t>
            </a:r>
            <a:r>
              <a:rPr lang="tr-TR" dirty="0"/>
              <a:t> </a:t>
            </a:r>
            <a:r>
              <a:rPr lang="tr-TR" dirty="0" err="1"/>
              <a:t>gerçekleştirilen</a:t>
            </a:r>
            <a:r>
              <a:rPr lang="tr-TR" dirty="0"/>
              <a:t> “Ulusal </a:t>
            </a:r>
            <a:r>
              <a:rPr lang="tr-TR" dirty="0" err="1"/>
              <a:t>Öğretmen</a:t>
            </a:r>
            <a:r>
              <a:rPr lang="tr-TR" dirty="0"/>
              <a:t> Stratejisi </a:t>
            </a:r>
            <a:r>
              <a:rPr lang="tr-TR" dirty="0" err="1"/>
              <a:t>Çalıştayı</a:t>
            </a:r>
            <a:r>
              <a:rPr lang="tr-TR" dirty="0"/>
              <a:t> </a:t>
            </a:r>
            <a:r>
              <a:rPr lang="tr-TR" dirty="0" err="1"/>
              <a:t>nda</a:t>
            </a:r>
            <a:r>
              <a:rPr lang="tr-TR" dirty="0"/>
              <a:t> ortaya konulan </a:t>
            </a:r>
            <a:r>
              <a:rPr lang="tr-TR" dirty="0" err="1"/>
              <a:t>görüşler</a:t>
            </a:r>
            <a:r>
              <a:rPr lang="tr-TR" dirty="0"/>
              <a:t> </a:t>
            </a:r>
            <a:r>
              <a:rPr lang="tr-TR" dirty="0" err="1"/>
              <a:t>doğrultusunda</a:t>
            </a:r>
            <a:r>
              <a:rPr lang="tr-TR" dirty="0"/>
              <a:t>, </a:t>
            </a:r>
            <a:r>
              <a:rPr lang="tr-TR" dirty="0" err="1"/>
              <a:t>Mill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Bakanlığı</a:t>
            </a:r>
            <a:r>
              <a:rPr lang="tr-TR" dirty="0"/>
              <a:t> yetkilileri, farklı bakanlıklardan </a:t>
            </a:r>
            <a:r>
              <a:rPr lang="tr-TR" dirty="0" err="1"/>
              <a:t>bürokratlar</a:t>
            </a:r>
            <a:r>
              <a:rPr lang="tr-TR" dirty="0"/>
              <a:t>, akademisyenler, milletvekilleri ve sivil toplum </a:t>
            </a:r>
            <a:r>
              <a:rPr lang="tr-TR" dirty="0" err="1"/>
              <a:t>kuruluşlarının</a:t>
            </a:r>
            <a:r>
              <a:rPr lang="tr-TR" dirty="0"/>
              <a:t> temsilcilerinin katılımıyla </a:t>
            </a:r>
            <a:r>
              <a:rPr lang="tr-TR" dirty="0" err="1"/>
              <a:t>gerçekleştirilen</a:t>
            </a:r>
            <a:r>
              <a:rPr lang="tr-TR" dirty="0"/>
              <a:t> </a:t>
            </a:r>
            <a:r>
              <a:rPr lang="tr-TR" dirty="0" err="1"/>
              <a:t>çalışma</a:t>
            </a:r>
            <a:r>
              <a:rPr lang="tr-TR" dirty="0"/>
              <a:t> toplantıları sonucunda </a:t>
            </a:r>
            <a:r>
              <a:rPr lang="tr-TR" dirty="0" err="1"/>
              <a:t>hazırlanmıştır</a:t>
            </a:r>
            <a:r>
              <a:rPr lang="tr-TR" dirty="0"/>
              <a:t> (MEB, 2017).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78618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{446960A5-1623-CF46-A7A4-809D00B0565D}tf10001119</Template>
  <TotalTime>41</TotalTime>
  <Words>1093</Words>
  <Application>Microsoft Macintosh PowerPoint</Application>
  <PresentationFormat>Geniş ekran</PresentationFormat>
  <Paragraphs>82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Galeri</vt:lpstr>
      <vt:lpstr>Öğretmen Yeterlikleri BT Öğretmen Yeterlikleri-2017</vt:lpstr>
      <vt:lpstr>Öğretmen Yeterlikleri Açısından Öğretmenlik Mesleği Genel Yeterlikleri (2017) </vt:lpstr>
      <vt:lpstr>Öğretmen Yeterlikleri Açısından Öğretmenlik Mesleği Genel Yeterlikleri (2017) </vt:lpstr>
      <vt:lpstr>Öğretmen Yeterlikleri Açısından Öğretmenlik Mesleği Genel Yeterlikleri (2017) </vt:lpstr>
      <vt:lpstr>Öğretmen Yeterlikleri Açısından Öğretmenlik Mesleği Genel Yeterlikleri (2017) </vt:lpstr>
      <vt:lpstr>Öğretmen Yeterlikleri Açısından Öğretmenlik Mesleği Genel Yeterlikleri (2017) </vt:lpstr>
      <vt:lpstr>Öğretmen Yeterlikleri Açısından Öğretmenlik Mesleği Genel Yeterlikleri (2017) </vt:lpstr>
      <vt:lpstr>Öğretmen Rolleri</vt:lpstr>
      <vt:lpstr>Öğretmen Yeterlikleri Açısından Öğretmen Strateji Belgesi (2017-2023) </vt:lpstr>
      <vt:lpstr>Öğretmen Yeterlikleri Açısından Öğretmen Strateji Belgesi (2017-2023)</vt:lpstr>
      <vt:lpstr>Öğretmen Yeterlikleri Açısından Öğretmen Strateji Belgesi (2017-2023)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Öğretmen Yeterlikleri BT Öğretmen Yeterlikleri</dc:title>
  <dc:creator>denizatall@hotmail.com</dc:creator>
  <cp:lastModifiedBy>Deniz.Atal</cp:lastModifiedBy>
  <cp:revision>10</cp:revision>
  <dcterms:created xsi:type="dcterms:W3CDTF">2020-12-21T18:07:22Z</dcterms:created>
  <dcterms:modified xsi:type="dcterms:W3CDTF">2021-07-07T12:56:57Z</dcterms:modified>
</cp:coreProperties>
</file>