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1" r:id="rId3"/>
    <p:sldMasterId id="2147483700" r:id="rId4"/>
    <p:sldMasterId id="2147483709" r:id="rId5"/>
    <p:sldMasterId id="2147483718" r:id="rId6"/>
    <p:sldMasterId id="2147483770" r:id="rId7"/>
    <p:sldMasterId id="2147483783" r:id="rId8"/>
    <p:sldMasterId id="2147483796" r:id="rId9"/>
    <p:sldMasterId id="2147483809" r:id="rId10"/>
    <p:sldMasterId id="2147483847" r:id="rId11"/>
  </p:sldMasterIdLst>
  <p:notesMasterIdLst>
    <p:notesMasterId r:id="rId75"/>
  </p:notesMasterIdLst>
  <p:sldIdLst>
    <p:sldId id="257" r:id="rId12"/>
    <p:sldId id="710" r:id="rId13"/>
    <p:sldId id="712" r:id="rId14"/>
    <p:sldId id="400" r:id="rId15"/>
    <p:sldId id="713" r:id="rId16"/>
    <p:sldId id="714" r:id="rId17"/>
    <p:sldId id="715" r:id="rId18"/>
    <p:sldId id="716" r:id="rId19"/>
    <p:sldId id="717" r:id="rId20"/>
    <p:sldId id="718" r:id="rId21"/>
    <p:sldId id="719" r:id="rId22"/>
    <p:sldId id="819" r:id="rId23"/>
    <p:sldId id="882" r:id="rId24"/>
    <p:sldId id="883" r:id="rId25"/>
    <p:sldId id="884" r:id="rId26"/>
    <p:sldId id="720" r:id="rId27"/>
    <p:sldId id="721" r:id="rId28"/>
    <p:sldId id="902" r:id="rId29"/>
    <p:sldId id="722" r:id="rId30"/>
    <p:sldId id="723" r:id="rId31"/>
    <p:sldId id="706" r:id="rId32"/>
    <p:sldId id="707" r:id="rId33"/>
    <p:sldId id="709" r:id="rId34"/>
    <p:sldId id="725" r:id="rId35"/>
    <p:sldId id="837" r:id="rId36"/>
    <p:sldId id="724" r:id="rId37"/>
    <p:sldId id="726" r:id="rId38"/>
    <p:sldId id="727" r:id="rId39"/>
    <p:sldId id="729" r:id="rId40"/>
    <p:sldId id="730" r:id="rId41"/>
    <p:sldId id="860" r:id="rId42"/>
    <p:sldId id="862" r:id="rId43"/>
    <p:sldId id="728" r:id="rId44"/>
    <p:sldId id="850" r:id="rId45"/>
    <p:sldId id="732" r:id="rId46"/>
    <p:sldId id="733" r:id="rId47"/>
    <p:sldId id="868" r:id="rId48"/>
    <p:sldId id="872" r:id="rId49"/>
    <p:sldId id="734" r:id="rId50"/>
    <p:sldId id="735" r:id="rId51"/>
    <p:sldId id="736" r:id="rId52"/>
    <p:sldId id="867" r:id="rId53"/>
    <p:sldId id="737" r:id="rId54"/>
    <p:sldId id="738" r:id="rId55"/>
    <p:sldId id="739" r:id="rId56"/>
    <p:sldId id="740" r:id="rId57"/>
    <p:sldId id="741" r:id="rId58"/>
    <p:sldId id="866" r:id="rId59"/>
    <p:sldId id="742" r:id="rId60"/>
    <p:sldId id="743" r:id="rId61"/>
    <p:sldId id="744" r:id="rId62"/>
    <p:sldId id="869" r:id="rId63"/>
    <p:sldId id="745" r:id="rId64"/>
    <p:sldId id="746" r:id="rId65"/>
    <p:sldId id="747" r:id="rId66"/>
    <p:sldId id="711" r:id="rId67"/>
    <p:sldId id="748" r:id="rId68"/>
    <p:sldId id="749" r:id="rId69"/>
    <p:sldId id="756" r:id="rId70"/>
    <p:sldId id="757" r:id="rId71"/>
    <p:sldId id="759" r:id="rId72"/>
    <p:sldId id="760" r:id="rId73"/>
    <p:sldId id="459" r:id="rId7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a" initials="t"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69" d="100"/>
          <a:sy n="69" d="100"/>
        </p:scale>
        <p:origin x="-1780" y="-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34D6E-9D74-42DB-8B50-D6AF1EE08316}" type="datetimeFigureOut">
              <a:rPr lang="tr-TR" smtClean="0"/>
              <a:pPr/>
              <a:t>18.3.2019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FD64B-B0C4-4EF7-B3CB-7BF01B1F43E7}" type="slidenum">
              <a:rPr lang="tr-TR" smtClean="0"/>
              <a:pPr/>
              <a:t>‹#›</a:t>
            </a:fld>
            <a:endParaRPr lang="tr-TR"/>
          </a:p>
        </p:txBody>
      </p:sp>
    </p:spTree>
    <p:extLst>
      <p:ext uri="{BB962C8B-B14F-4D97-AF65-F5344CB8AC3E}">
        <p14:creationId xmlns:p14="http://schemas.microsoft.com/office/powerpoint/2010/main" val="123227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18"/>
              </a:defRPr>
            </a:lvl1pPr>
            <a:lvl2pPr marL="742950" indent="-285750">
              <a:defRPr>
                <a:solidFill>
                  <a:schemeClr val="tx1"/>
                </a:solidFill>
                <a:latin typeface="Times New Roman" pitchFamily="18" charset="-18"/>
              </a:defRPr>
            </a:lvl2pPr>
            <a:lvl3pPr marL="1143000" indent="-228600">
              <a:defRPr>
                <a:solidFill>
                  <a:schemeClr val="tx1"/>
                </a:solidFill>
                <a:latin typeface="Times New Roman" pitchFamily="18" charset="-18"/>
              </a:defRPr>
            </a:lvl3pPr>
            <a:lvl4pPr marL="1600200" indent="-228600">
              <a:defRPr>
                <a:solidFill>
                  <a:schemeClr val="tx1"/>
                </a:solidFill>
                <a:latin typeface="Times New Roman" pitchFamily="18" charset="-18"/>
              </a:defRPr>
            </a:lvl4pPr>
            <a:lvl5pPr marL="2057400" indent="-228600">
              <a:defRPr>
                <a:solidFill>
                  <a:schemeClr val="tx1"/>
                </a:solidFill>
                <a:latin typeface="Times New Roman" pitchFamily="18" charset="-18"/>
              </a:defRPr>
            </a:lvl5pPr>
            <a:lvl6pPr marL="2514600" indent="-228600" eaLnBrk="0" fontAlgn="base" hangingPunct="0">
              <a:spcBef>
                <a:spcPct val="0"/>
              </a:spcBef>
              <a:spcAft>
                <a:spcPct val="0"/>
              </a:spcAft>
              <a:defRPr>
                <a:solidFill>
                  <a:schemeClr val="tx1"/>
                </a:solidFill>
                <a:latin typeface="Times New Roman" pitchFamily="18" charset="-18"/>
              </a:defRPr>
            </a:lvl6pPr>
            <a:lvl7pPr marL="2971800" indent="-228600" eaLnBrk="0" fontAlgn="base" hangingPunct="0">
              <a:spcBef>
                <a:spcPct val="0"/>
              </a:spcBef>
              <a:spcAft>
                <a:spcPct val="0"/>
              </a:spcAft>
              <a:defRPr>
                <a:solidFill>
                  <a:schemeClr val="tx1"/>
                </a:solidFill>
                <a:latin typeface="Times New Roman" pitchFamily="18" charset="-18"/>
              </a:defRPr>
            </a:lvl7pPr>
            <a:lvl8pPr marL="3429000" indent="-228600" eaLnBrk="0" fontAlgn="base" hangingPunct="0">
              <a:spcBef>
                <a:spcPct val="0"/>
              </a:spcBef>
              <a:spcAft>
                <a:spcPct val="0"/>
              </a:spcAft>
              <a:defRPr>
                <a:solidFill>
                  <a:schemeClr val="tx1"/>
                </a:solidFill>
                <a:latin typeface="Times New Roman" pitchFamily="18" charset="-18"/>
              </a:defRPr>
            </a:lvl8pPr>
            <a:lvl9pPr marL="3886200" indent="-228600" eaLnBrk="0" fontAlgn="base" hangingPunct="0">
              <a:spcBef>
                <a:spcPct val="0"/>
              </a:spcBef>
              <a:spcAft>
                <a:spcPct val="0"/>
              </a:spcAft>
              <a:defRPr>
                <a:solidFill>
                  <a:schemeClr val="tx1"/>
                </a:solidFill>
                <a:latin typeface="Times New Roman" pitchFamily="18" charset="-18"/>
              </a:defRPr>
            </a:lvl9pPr>
          </a:lstStyle>
          <a:p>
            <a:fld id="{D648AFC4-E042-4EB2-A9F8-E640205850FA}" type="slidenum">
              <a:rPr lang="en-US" altLang="tr-TR">
                <a:solidFill>
                  <a:prstClr val="black"/>
                </a:solidFill>
              </a:rPr>
              <a:pPr/>
              <a:t>38</a:t>
            </a:fld>
            <a:endParaRPr lang="en-US" altLang="tr-TR">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Times New Roman" pitchFamily="18" charset="-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90625" y="708025"/>
            <a:ext cx="4525963" cy="33940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7" name="Rectangle 3"/>
          <p:cNvSpPr>
            <a:spLocks noGrp="1" noChangeArrowheads="1"/>
          </p:cNvSpPr>
          <p:nvPr>
            <p:ph type="body" idx="1"/>
          </p:nvPr>
        </p:nvSpPr>
        <p:spPr bwMode="auto">
          <a:xfrm>
            <a:off x="931433" y="4314848"/>
            <a:ext cx="5045263" cy="417337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90625" y="708025"/>
            <a:ext cx="4525963" cy="33940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1" name="Rectangle 3"/>
          <p:cNvSpPr>
            <a:spLocks noGrp="1" noChangeArrowheads="1"/>
          </p:cNvSpPr>
          <p:nvPr>
            <p:ph type="body" idx="1"/>
          </p:nvPr>
        </p:nvSpPr>
        <p:spPr bwMode="auto">
          <a:xfrm>
            <a:off x="931433" y="4314848"/>
            <a:ext cx="5045263" cy="417337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90625" y="708025"/>
            <a:ext cx="4525963" cy="33940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5" name="Rectangle 3"/>
          <p:cNvSpPr>
            <a:spLocks noGrp="1" noChangeArrowheads="1"/>
          </p:cNvSpPr>
          <p:nvPr>
            <p:ph type="body" idx="1"/>
          </p:nvPr>
        </p:nvSpPr>
        <p:spPr bwMode="auto">
          <a:xfrm>
            <a:off x="931433" y="4314848"/>
            <a:ext cx="5045263" cy="417337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2EA25DD-EC3D-4148-81A1-95C5A1334030}" type="slidenum">
              <a:rPr lang="en-US" smtClean="0"/>
              <a:pPr/>
              <a:t>21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4F118EB-7EB8-4427-93F5-6C8729026C8B}" type="slidenum">
              <a:rPr lang="en-US" smtClean="0"/>
              <a:pPr/>
              <a:t>22</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p>
        </p:txBody>
      </p:sp>
      <p:sp>
        <p:nvSpPr>
          <p:cNvPr id="4" name="Slide Number Placeholder 3"/>
          <p:cNvSpPr>
            <a:spLocks noGrp="1"/>
          </p:cNvSpPr>
          <p:nvPr>
            <p:ph type="sldNum" sz="quarter" idx="5"/>
          </p:nvPr>
        </p:nvSpPr>
        <p:spPr/>
        <p:txBody>
          <a:bodyPr/>
          <a:lstStyle/>
          <a:p>
            <a:pPr>
              <a:defRPr/>
            </a:pPr>
            <a:fld id="{DD1F0AE0-94F7-49A0-8989-ED29E987F4F8}" type="slidenum">
              <a:rPr lang="en-US" smtClean="0"/>
              <a:pPr>
                <a:defRPr/>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p>
        </p:txBody>
      </p:sp>
      <p:sp>
        <p:nvSpPr>
          <p:cNvPr id="4" name="Slide Number Placeholder 3"/>
          <p:cNvSpPr>
            <a:spLocks noGrp="1"/>
          </p:cNvSpPr>
          <p:nvPr>
            <p:ph type="sldNum" sz="quarter" idx="5"/>
          </p:nvPr>
        </p:nvSpPr>
        <p:spPr/>
        <p:txBody>
          <a:bodyPr/>
          <a:lstStyle/>
          <a:p>
            <a:pPr>
              <a:defRPr/>
            </a:pPr>
            <a:fld id="{0457479B-C0CF-4917-A258-E3B2BDA87875}" type="slidenum">
              <a:rPr lang="en-US" smtClean="0"/>
              <a:pPr>
                <a:defRPr/>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Picture 66" descr="3127551-1-v10_blu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362200"/>
            <a:ext cx="91440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ctrTitle" sz="quarter"/>
          </p:nvPr>
        </p:nvSpPr>
        <p:spPr>
          <a:xfrm>
            <a:off x="228600" y="1143000"/>
            <a:ext cx="8782050" cy="1143000"/>
          </a:xfrm>
          <a:effectLst/>
        </p:spPr>
        <p:txBody>
          <a:bodyPr/>
          <a:lstStyle>
            <a:lvl1pPr>
              <a:defRPr/>
            </a:lvl1pPr>
          </a:lstStyle>
          <a:p>
            <a:r>
              <a:rPr lang="en-US" dirty="0"/>
              <a:t>Click to Edit Master Title Style</a:t>
            </a:r>
          </a:p>
        </p:txBody>
      </p:sp>
      <p:sp>
        <p:nvSpPr>
          <p:cNvPr id="107523" name="Rectangle 3"/>
          <p:cNvSpPr>
            <a:spLocks noGrp="1" noChangeArrowheads="1"/>
          </p:cNvSpPr>
          <p:nvPr>
            <p:ph type="subTitle" sz="quarter" idx="1"/>
          </p:nvPr>
        </p:nvSpPr>
        <p:spPr>
          <a:xfrm>
            <a:off x="1371600" y="4876800"/>
            <a:ext cx="6400800" cy="1752600"/>
          </a:xfrm>
          <a:effectLst/>
        </p:spPr>
        <p:txBody>
          <a:bodyPr/>
          <a:lstStyle>
            <a:lvl1pPr marL="0" indent="0" algn="ctr">
              <a:buFontTx/>
              <a:buNone/>
              <a:defRPr/>
            </a:lvl1pPr>
          </a:lstStyle>
          <a:p>
            <a:r>
              <a:rPr lang="en-US" dirty="0"/>
              <a:t>Click to edit Master subtitle style</a:t>
            </a:r>
          </a:p>
        </p:txBody>
      </p:sp>
    </p:spTree>
    <p:extLst>
      <p:ext uri="{BB962C8B-B14F-4D97-AF65-F5344CB8AC3E}">
        <p14:creationId xmlns:p14="http://schemas.microsoft.com/office/powerpoint/2010/main" val="111198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B8FD906-7E79-4109-AB51-FE4EFA7B1C64}"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917945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956AC3F-DFC9-4D9D-B6B9-38B3F4F64FF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22945949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3CFA5E8-FC1A-4587-A49D-019AB080956D}"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1800043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5B89C4AD-945D-40AE-AA4D-CF8CBE5FA59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50418836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2"/>
          <p:cNvSpPr>
            <a:spLocks noGrp="1"/>
          </p:cNvSpPr>
          <p:nvPr>
            <p:ph type="dt" sz="half" idx="10"/>
          </p:nvPr>
        </p:nvSpPr>
        <p:spPr>
          <a:xfrm>
            <a:off x="685800" y="6248400"/>
            <a:ext cx="1905000" cy="457200"/>
          </a:xfrm>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a:xfrm>
            <a:off x="3124200" y="6248400"/>
            <a:ext cx="2895600" cy="457200"/>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a:xfrm>
            <a:off x="6553200" y="6248400"/>
            <a:ext cx="1905000" cy="457200"/>
          </a:xfrm>
        </p:spPr>
        <p:txBody>
          <a:bodyPr/>
          <a:lstStyle>
            <a:lvl1pPr>
              <a:defRPr/>
            </a:lvl1pPr>
          </a:lstStyle>
          <a:p>
            <a:fld id="{7631A806-8F19-4F22-A4FD-9755C791F82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19555470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E01EFA-3217-49A0-95C3-B0EEE89904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37466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B34DD0-61A9-4272-BFC8-DCC28C36B02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033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02B00-CB74-4032-9BD3-99CC139158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20282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B7681-452A-48BF-9A57-C17BC3BAD6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9971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7ECCBED-4DC3-4FB9-ABA2-A78B97BF2A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49939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76C906-CDDE-43D0-8517-96B7CDA96A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9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28600"/>
            <a:ext cx="2286000" cy="57975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0" y="228600"/>
            <a:ext cx="6705600" cy="57975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73C6F014-EE1E-4FCE-8F13-CF159B32D9E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45973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63DD52F-B170-4710-96A3-A55E055292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3647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B7B341-9952-444A-9060-76D7E19A8A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8507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C69BC2-405A-4BEE-B124-EC7EAA1863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70562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B13A05-618E-4A40-AD19-DB9B9A6783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177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F9F764-5EEA-4CE4-AEED-D7D7EE75E7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848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80"/>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719835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20"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3867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264857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8"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4268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88"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5594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700678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9651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5"/>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45"/>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4" y="1914557"/>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4" y="4856704"/>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42030009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105092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7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3724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31" y="238155"/>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20"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120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64572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55"/>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1"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367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7"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31" y="238155"/>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0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32" y="238155"/>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95118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310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4" y="485670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43"/>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68" y="1894875"/>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729033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51"/>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81639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725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3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205A7DFA-D030-42D4-A85E-2F38ADBC69E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9535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14062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594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6"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69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3390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152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3" y="4856675"/>
            <a:ext cx="8462963"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16"/>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59" y="1894848"/>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217002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2953007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04"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69831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6989931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0842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7016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021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3D7B862-7319-4BC2-B960-4665FC0E5FBF}"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93347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238173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41644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43494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13"/>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235995122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14359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9332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41751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8279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604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34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8"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C06B4D8E-B94C-4AAF-BD4E-75875E8B3CD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9"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03019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57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7340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7803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8421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391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749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E2315F3-067B-42E7-AF67-ED8D0977A117}"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6197946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210903A5-087F-4D04-BC22-D7DB7F9546A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3294893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A3F2F5B-3C35-4395-B31B-252E8F648AC1}"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27486692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880CD166-2032-4076-AF0C-C154642FFF5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96390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4"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405EFEE-E81B-46C6-B419-10F74C243971}"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5"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99661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2C68C0DE-448D-42AE-9C96-AED9472715D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790362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F135AEFB-C450-4FBB-B862-8B470DE63EBB}"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06335959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CCFB22BD-2622-4C23-BB03-027F2477310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91244369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FC0DFD83-07D3-4EC3-A182-E8C4B846A27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5313448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956AC3F-DFC9-4D9D-B6B9-38B3F4F64FF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99697731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3CFA5E8-FC1A-4587-A49D-019AB080956D}"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36318088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5B89C4AD-945D-40AE-AA4D-CF8CBE5FA59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1803309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2"/>
          <p:cNvSpPr>
            <a:spLocks noGrp="1"/>
          </p:cNvSpPr>
          <p:nvPr>
            <p:ph type="dt" sz="half" idx="10"/>
          </p:nvPr>
        </p:nvSpPr>
        <p:spPr>
          <a:xfrm>
            <a:off x="685800" y="6248400"/>
            <a:ext cx="1905000" cy="457200"/>
          </a:xfrm>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a:xfrm>
            <a:off x="3124200" y="6248400"/>
            <a:ext cx="2895600" cy="457200"/>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a:xfrm>
            <a:off x="6553200" y="6248400"/>
            <a:ext cx="1905000" cy="457200"/>
          </a:xfrm>
        </p:spPr>
        <p:txBody>
          <a:bodyPr/>
          <a:lstStyle>
            <a:lvl1pPr>
              <a:defRPr/>
            </a:lvl1pPr>
          </a:lstStyle>
          <a:p>
            <a:fld id="{7631A806-8F19-4F22-A4FD-9755C791F82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07423004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E2315F3-067B-42E7-AF67-ED8D0977A117}"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3367279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210903A5-087F-4D04-BC22-D7DB7F9546A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1870164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3"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6D24159-193A-483F-97A5-59D38480129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067764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A3F2F5B-3C35-4395-B31B-252E8F648AC1}"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48874795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880CD166-2032-4076-AF0C-C154642FFF5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2097237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2C68C0DE-448D-42AE-9C96-AED9472715D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7807063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F135AEFB-C450-4FBB-B862-8B470DE63EBB}"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280015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CCFB22BD-2622-4C23-BB03-027F2477310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1429844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FC0DFD83-07D3-4EC3-A182-E8C4B846A27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99283923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956AC3F-DFC9-4D9D-B6B9-38B3F4F64FF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8312947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3CFA5E8-FC1A-4587-A49D-019AB080956D}"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85888159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5B89C4AD-945D-40AE-AA4D-CF8CBE5FA59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4829901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2"/>
          <p:cNvSpPr>
            <a:spLocks noGrp="1"/>
          </p:cNvSpPr>
          <p:nvPr>
            <p:ph type="dt" sz="half" idx="10"/>
          </p:nvPr>
        </p:nvSpPr>
        <p:spPr>
          <a:xfrm>
            <a:off x="685800" y="6248400"/>
            <a:ext cx="1905000" cy="457200"/>
          </a:xfrm>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a:xfrm>
            <a:off x="3124200" y="6248400"/>
            <a:ext cx="2895600" cy="457200"/>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a:xfrm>
            <a:off x="6553200" y="6248400"/>
            <a:ext cx="1905000" cy="457200"/>
          </a:xfrm>
        </p:spPr>
        <p:txBody>
          <a:bodyPr/>
          <a:lstStyle>
            <a:lvl1pPr>
              <a:defRPr/>
            </a:lvl1pPr>
          </a:lstStyle>
          <a:p>
            <a:fld id="{7631A806-8F19-4F22-A4FD-9755C791F82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512176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1"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DFE5232D-A119-4790-9E9A-05B6674377F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712168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E2315F3-067B-42E7-AF67-ED8D0977A117}"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5640789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210903A5-087F-4D04-BC22-D7DB7F9546A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62385322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A3F2F5B-3C35-4395-B31B-252E8F648AC1}"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01810882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880CD166-2032-4076-AF0C-C154642FFF5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6055547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2C68C0DE-448D-42AE-9C96-AED9472715D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96637148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F135AEFB-C450-4FBB-B862-8B470DE63EBB}"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71760295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CCFB22BD-2622-4C23-BB03-027F2477310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49949999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FC0DFD83-07D3-4EC3-A182-E8C4B846A27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80319003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956AC3F-DFC9-4D9D-B6B9-38B3F4F64FF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90829225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3CFA5E8-FC1A-4587-A49D-019AB080956D}"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3224438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DF39194-85F5-4A9F-BFDF-1B71EDB13EE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13371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5B89C4AD-945D-40AE-AA4D-CF8CBE5FA59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9241409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2"/>
          <p:cNvSpPr>
            <a:spLocks noGrp="1"/>
          </p:cNvSpPr>
          <p:nvPr>
            <p:ph type="dt" sz="half" idx="10"/>
          </p:nvPr>
        </p:nvSpPr>
        <p:spPr>
          <a:xfrm>
            <a:off x="685800" y="6248400"/>
            <a:ext cx="1905000" cy="457200"/>
          </a:xfrm>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a:xfrm>
            <a:off x="3124200" y="6248400"/>
            <a:ext cx="2895600" cy="457200"/>
          </a:xfrm>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a:xfrm>
            <a:off x="6553200" y="6248400"/>
            <a:ext cx="1905000" cy="457200"/>
          </a:xfrm>
        </p:spPr>
        <p:txBody>
          <a:bodyPr/>
          <a:lstStyle>
            <a:lvl1pPr>
              <a:defRPr/>
            </a:lvl1pPr>
          </a:lstStyle>
          <a:p>
            <a:fld id="{7631A806-8F19-4F22-A4FD-9755C791F82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3585162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E2315F3-067B-42E7-AF67-ED8D0977A117}"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9313717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210903A5-087F-4D04-BC22-D7DB7F9546A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2853551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A3F2F5B-3C35-4395-B31B-252E8F648AC1}"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11385332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880CD166-2032-4076-AF0C-C154642FFF5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8742417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2C68C0DE-448D-42AE-9C96-AED9472715D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02074796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F135AEFB-C450-4FBB-B862-8B470DE63EBB}"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401767321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CCFB22BD-2622-4C23-BB03-027F2477310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15467884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FC0DFD83-07D3-4EC3-A182-E8C4B846A27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5023224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F"/>
            </a:gs>
            <a:gs pos="50000">
              <a:srgbClr val="000099"/>
            </a:gs>
            <a:gs pos="100000">
              <a:srgbClr val="00001F"/>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tr-TR" smtClean="0"/>
              <a:t>Click to Edit Master Title Style</a:t>
            </a:r>
          </a:p>
        </p:txBody>
      </p:sp>
      <p:sp>
        <p:nvSpPr>
          <p:cNvPr id="106499" name="Rectangle 3"/>
          <p:cNvSpPr>
            <a:spLocks noGrp="1" noChangeArrowheads="1"/>
          </p:cNvSpPr>
          <p:nvPr>
            <p:ph type="body" idx="1"/>
          </p:nvPr>
        </p:nvSpPr>
        <p:spPr bwMode="auto">
          <a:xfrm>
            <a:off x="701675" y="1798638"/>
            <a:ext cx="7848600" cy="4227512"/>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54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800" b="1">
          <a:solidFill>
            <a:schemeClr val="bg1"/>
          </a:solidFill>
          <a:latin typeface="+mj-lt"/>
          <a:ea typeface="+mj-ea"/>
          <a:cs typeface="+mj-cs"/>
        </a:defRPr>
      </a:lvl1pPr>
      <a:lvl2pPr algn="ctr" rtl="0" eaLnBrk="0" fontAlgn="base" hangingPunct="0">
        <a:spcBef>
          <a:spcPct val="0"/>
        </a:spcBef>
        <a:spcAft>
          <a:spcPct val="0"/>
        </a:spcAft>
        <a:defRPr sz="4800" b="1">
          <a:solidFill>
            <a:schemeClr val="bg1"/>
          </a:solidFill>
          <a:latin typeface="Arial" pitchFamily="34" charset="0"/>
        </a:defRPr>
      </a:lvl2pPr>
      <a:lvl3pPr algn="ctr" rtl="0" eaLnBrk="0" fontAlgn="base" hangingPunct="0">
        <a:spcBef>
          <a:spcPct val="0"/>
        </a:spcBef>
        <a:spcAft>
          <a:spcPct val="0"/>
        </a:spcAft>
        <a:defRPr sz="4800" b="1">
          <a:solidFill>
            <a:schemeClr val="bg1"/>
          </a:solidFill>
          <a:latin typeface="Arial" pitchFamily="34" charset="0"/>
        </a:defRPr>
      </a:lvl3pPr>
      <a:lvl4pPr algn="ctr" rtl="0" eaLnBrk="0" fontAlgn="base" hangingPunct="0">
        <a:spcBef>
          <a:spcPct val="0"/>
        </a:spcBef>
        <a:spcAft>
          <a:spcPct val="0"/>
        </a:spcAft>
        <a:defRPr sz="4800" b="1">
          <a:solidFill>
            <a:schemeClr val="bg1"/>
          </a:solidFill>
          <a:latin typeface="Arial" pitchFamily="34" charset="0"/>
        </a:defRPr>
      </a:lvl4pPr>
      <a:lvl5pPr algn="ctr" rtl="0" eaLnBrk="0" fontAlgn="base" hangingPunct="0">
        <a:spcBef>
          <a:spcPct val="0"/>
        </a:spcBef>
        <a:spcAft>
          <a:spcPct val="0"/>
        </a:spcAft>
        <a:defRPr sz="4800" b="1">
          <a:solidFill>
            <a:schemeClr val="bg1"/>
          </a:solidFill>
          <a:latin typeface="Arial" pitchFamily="34" charset="0"/>
        </a:defRPr>
      </a:lvl5pPr>
      <a:lvl6pPr marL="457200" algn="ctr" rtl="0" fontAlgn="base">
        <a:spcBef>
          <a:spcPct val="0"/>
        </a:spcBef>
        <a:spcAft>
          <a:spcPct val="0"/>
        </a:spcAft>
        <a:defRPr sz="4800" b="1">
          <a:solidFill>
            <a:schemeClr val="bg1"/>
          </a:solidFill>
          <a:latin typeface="Arial" pitchFamily="34" charset="0"/>
        </a:defRPr>
      </a:lvl6pPr>
      <a:lvl7pPr marL="914400" algn="ctr" rtl="0" fontAlgn="base">
        <a:spcBef>
          <a:spcPct val="0"/>
        </a:spcBef>
        <a:spcAft>
          <a:spcPct val="0"/>
        </a:spcAft>
        <a:defRPr sz="4800" b="1">
          <a:solidFill>
            <a:schemeClr val="bg1"/>
          </a:solidFill>
          <a:latin typeface="Arial" pitchFamily="34" charset="0"/>
        </a:defRPr>
      </a:lvl7pPr>
      <a:lvl8pPr marL="1371600" algn="ctr" rtl="0" fontAlgn="base">
        <a:spcBef>
          <a:spcPct val="0"/>
        </a:spcBef>
        <a:spcAft>
          <a:spcPct val="0"/>
        </a:spcAft>
        <a:defRPr sz="4800" b="1">
          <a:solidFill>
            <a:schemeClr val="bg1"/>
          </a:solidFill>
          <a:latin typeface="Arial" pitchFamily="34" charset="0"/>
        </a:defRPr>
      </a:lvl8pPr>
      <a:lvl9pPr marL="1828800" algn="ctr" rtl="0" fontAlgn="base">
        <a:spcBef>
          <a:spcPct val="0"/>
        </a:spcBef>
        <a:spcAft>
          <a:spcPct val="0"/>
        </a:spcAft>
        <a:defRPr sz="4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Char char="•"/>
        <a:defRPr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5000"/>
        <a:buChar char="•"/>
        <a:defRPr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tr-TR"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tr-TR"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9CA8A82-5D98-46BF-AAAF-DB06B992F29F}" type="slidenum">
              <a:rPr lang="en-US" altLang="tr-TR" smtClean="0">
                <a:solidFill>
                  <a:srgbClr val="000000"/>
                </a:solidFill>
              </a:rPr>
              <a:pPr eaLnBrk="0" fontAlgn="base" hangingPunct="0">
                <a:spcBef>
                  <a:spcPct val="0"/>
                </a:spcBef>
                <a:spcAft>
                  <a:spcPct val="0"/>
                </a:spcAft>
              </a:pPr>
              <a:t>‹#›</a:t>
            </a:fld>
            <a:endParaRPr lang="en-US" altLang="tr-TR" smtClean="0">
              <a:solidFill>
                <a:srgbClr val="000000"/>
              </a:solidFill>
            </a:endParaRPr>
          </a:p>
        </p:txBody>
      </p:sp>
    </p:spTree>
    <p:extLst>
      <p:ext uri="{BB962C8B-B14F-4D97-AF65-F5344CB8AC3E}">
        <p14:creationId xmlns:p14="http://schemas.microsoft.com/office/powerpoint/2010/main" val="106596776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18"/>
        </a:defRPr>
      </a:lvl2pPr>
      <a:lvl3pPr algn="ctr" rtl="0" eaLnBrk="0" fontAlgn="base" hangingPunct="0">
        <a:spcBef>
          <a:spcPct val="0"/>
        </a:spcBef>
        <a:spcAft>
          <a:spcPct val="0"/>
        </a:spcAft>
        <a:defRPr sz="4400">
          <a:solidFill>
            <a:schemeClr val="tx2"/>
          </a:solidFill>
          <a:latin typeface="Times New Roman" pitchFamily="18" charset="-18"/>
        </a:defRPr>
      </a:lvl3pPr>
      <a:lvl4pPr algn="ctr" rtl="0" eaLnBrk="0" fontAlgn="base" hangingPunct="0">
        <a:spcBef>
          <a:spcPct val="0"/>
        </a:spcBef>
        <a:spcAft>
          <a:spcPct val="0"/>
        </a:spcAft>
        <a:defRPr sz="4400">
          <a:solidFill>
            <a:schemeClr val="tx2"/>
          </a:solidFill>
          <a:latin typeface="Times New Roman" pitchFamily="18" charset="-18"/>
        </a:defRPr>
      </a:lvl4pPr>
      <a:lvl5pPr algn="ctr" rtl="0" eaLnBrk="0" fontAlgn="base" hangingPunct="0">
        <a:spcBef>
          <a:spcPct val="0"/>
        </a:spcBef>
        <a:spcAft>
          <a:spcPct val="0"/>
        </a:spcAft>
        <a:defRPr sz="4400">
          <a:solidFill>
            <a:schemeClr val="tx2"/>
          </a:solidFill>
          <a:latin typeface="Times New Roman" pitchFamily="18" charset="-18"/>
        </a:defRPr>
      </a:lvl5pPr>
      <a:lvl6pPr marL="457200" algn="ctr" rtl="0" eaLnBrk="0" fontAlgn="base" hangingPunct="0">
        <a:spcBef>
          <a:spcPct val="0"/>
        </a:spcBef>
        <a:spcAft>
          <a:spcPct val="0"/>
        </a:spcAft>
        <a:defRPr sz="4400">
          <a:solidFill>
            <a:schemeClr val="tx2"/>
          </a:solidFill>
          <a:latin typeface="Times New Roman" pitchFamily="18" charset="-18"/>
        </a:defRPr>
      </a:lvl6pPr>
      <a:lvl7pPr marL="914400" algn="ctr" rtl="0" eaLnBrk="0" fontAlgn="base" hangingPunct="0">
        <a:spcBef>
          <a:spcPct val="0"/>
        </a:spcBef>
        <a:spcAft>
          <a:spcPct val="0"/>
        </a:spcAft>
        <a:defRPr sz="4400">
          <a:solidFill>
            <a:schemeClr val="tx2"/>
          </a:solidFill>
          <a:latin typeface="Times New Roman" pitchFamily="18" charset="-18"/>
        </a:defRPr>
      </a:lvl7pPr>
      <a:lvl8pPr marL="1371600" algn="ctr" rtl="0" eaLnBrk="0" fontAlgn="base" hangingPunct="0">
        <a:spcBef>
          <a:spcPct val="0"/>
        </a:spcBef>
        <a:spcAft>
          <a:spcPct val="0"/>
        </a:spcAft>
        <a:defRPr sz="4400">
          <a:solidFill>
            <a:schemeClr val="tx2"/>
          </a:solidFill>
          <a:latin typeface="Times New Roman" pitchFamily="18" charset="-18"/>
        </a:defRPr>
      </a:lvl8pPr>
      <a:lvl9pPr marL="1828800" algn="ctr" rtl="0" eaLnBrk="0" fontAlgn="base" hangingPunct="0">
        <a:spcBef>
          <a:spcPct val="0"/>
        </a:spcBef>
        <a:spcAft>
          <a:spcPct val="0"/>
        </a:spcAft>
        <a:defRPr sz="4400">
          <a:solidFill>
            <a:schemeClr val="tx2"/>
          </a:solidFill>
          <a:latin typeface="Times New Roman" pitchFamily="18" charset="-1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defRPr>
            </a:lvl1pPr>
          </a:lstStyle>
          <a:p>
            <a:pPr eaLnBrk="0" fontAlgn="base" hangingPunct="0">
              <a:spcBef>
                <a:spcPct val="0"/>
              </a:spcBef>
              <a:spcAft>
                <a:spcPct val="0"/>
              </a:spcAft>
              <a:defRPr/>
            </a:pPr>
            <a:fld id="{B7627FA5-9E4E-4BDB-A8EF-557BAE7679D0}" type="slidenum">
              <a:rPr lang="en-US">
                <a:solidFill>
                  <a:prstClr val="black">
                    <a:tint val="75000"/>
                  </a:prstClr>
                </a:solidFill>
              </a:rPr>
              <a:pPr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902340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205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70187618"/>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8494577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6146"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1112432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2845086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ransition/>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Tree>
    <p:extLst>
      <p:ext uri="{BB962C8B-B14F-4D97-AF65-F5344CB8AC3E}">
        <p14:creationId xmlns:p14="http://schemas.microsoft.com/office/powerpoint/2010/main" val="130607713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2800">
          <a:solidFill>
            <a:schemeClr val="tx2"/>
          </a:solidFill>
          <a:latin typeface="Arial"/>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2800">
          <a:solidFill>
            <a:schemeClr val="tx2"/>
          </a:solidFill>
          <a:latin typeface="Helvetica" pitchFamily="-107" charset="0"/>
        </a:defRPr>
      </a:lvl6pPr>
      <a:lvl7pPr marL="914400" algn="ctr" rtl="0" eaLnBrk="0" fontAlgn="base" hangingPunct="0">
        <a:spcBef>
          <a:spcPct val="0"/>
        </a:spcBef>
        <a:spcAft>
          <a:spcPct val="0"/>
        </a:spcAft>
        <a:defRPr sz="2800">
          <a:solidFill>
            <a:schemeClr val="tx2"/>
          </a:solidFill>
          <a:latin typeface="Helvetica" pitchFamily="-107" charset="0"/>
        </a:defRPr>
      </a:lvl7pPr>
      <a:lvl8pPr marL="1371600" algn="ctr" rtl="0" eaLnBrk="0" fontAlgn="base" hangingPunct="0">
        <a:spcBef>
          <a:spcPct val="0"/>
        </a:spcBef>
        <a:spcAft>
          <a:spcPct val="0"/>
        </a:spcAft>
        <a:defRPr sz="2800">
          <a:solidFill>
            <a:schemeClr val="tx2"/>
          </a:solidFill>
          <a:latin typeface="Helvetica" pitchFamily="-107" charset="0"/>
        </a:defRPr>
      </a:lvl8pPr>
      <a:lvl9pPr marL="1828800" algn="ctr" rtl="0" eaLnBrk="0" fontAlgn="base" hangingPunct="0">
        <a:spcBef>
          <a:spcPct val="0"/>
        </a:spcBef>
        <a:spcAft>
          <a:spcPct val="0"/>
        </a:spcAft>
        <a:defRPr sz="2800">
          <a:solidFill>
            <a:schemeClr val="tx2"/>
          </a:solidFill>
          <a:latin typeface="Helvetica" pitchFamily="-107"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tr-TR"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tr-TR"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9CA8A82-5D98-46BF-AAAF-DB06B992F29F}" type="slidenum">
              <a:rPr lang="en-US" altLang="tr-TR" smtClean="0">
                <a:solidFill>
                  <a:srgbClr val="000000"/>
                </a:solidFill>
              </a:rPr>
              <a:pPr eaLnBrk="0" fontAlgn="base" hangingPunct="0">
                <a:spcBef>
                  <a:spcPct val="0"/>
                </a:spcBef>
                <a:spcAft>
                  <a:spcPct val="0"/>
                </a:spcAft>
              </a:pPr>
              <a:t>‹#›</a:t>
            </a:fld>
            <a:endParaRPr lang="en-US" altLang="tr-TR" smtClean="0">
              <a:solidFill>
                <a:srgbClr val="000000"/>
              </a:solidFill>
            </a:endParaRPr>
          </a:p>
        </p:txBody>
      </p:sp>
    </p:spTree>
    <p:extLst>
      <p:ext uri="{BB962C8B-B14F-4D97-AF65-F5344CB8AC3E}">
        <p14:creationId xmlns:p14="http://schemas.microsoft.com/office/powerpoint/2010/main" val="270303276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18"/>
        </a:defRPr>
      </a:lvl2pPr>
      <a:lvl3pPr algn="ctr" rtl="0" eaLnBrk="0" fontAlgn="base" hangingPunct="0">
        <a:spcBef>
          <a:spcPct val="0"/>
        </a:spcBef>
        <a:spcAft>
          <a:spcPct val="0"/>
        </a:spcAft>
        <a:defRPr sz="4400">
          <a:solidFill>
            <a:schemeClr val="tx2"/>
          </a:solidFill>
          <a:latin typeface="Times New Roman" pitchFamily="18" charset="-18"/>
        </a:defRPr>
      </a:lvl3pPr>
      <a:lvl4pPr algn="ctr" rtl="0" eaLnBrk="0" fontAlgn="base" hangingPunct="0">
        <a:spcBef>
          <a:spcPct val="0"/>
        </a:spcBef>
        <a:spcAft>
          <a:spcPct val="0"/>
        </a:spcAft>
        <a:defRPr sz="4400">
          <a:solidFill>
            <a:schemeClr val="tx2"/>
          </a:solidFill>
          <a:latin typeface="Times New Roman" pitchFamily="18" charset="-18"/>
        </a:defRPr>
      </a:lvl4pPr>
      <a:lvl5pPr algn="ctr" rtl="0" eaLnBrk="0" fontAlgn="base" hangingPunct="0">
        <a:spcBef>
          <a:spcPct val="0"/>
        </a:spcBef>
        <a:spcAft>
          <a:spcPct val="0"/>
        </a:spcAft>
        <a:defRPr sz="4400">
          <a:solidFill>
            <a:schemeClr val="tx2"/>
          </a:solidFill>
          <a:latin typeface="Times New Roman" pitchFamily="18" charset="-18"/>
        </a:defRPr>
      </a:lvl5pPr>
      <a:lvl6pPr marL="457200" algn="ctr" rtl="0" eaLnBrk="0" fontAlgn="base" hangingPunct="0">
        <a:spcBef>
          <a:spcPct val="0"/>
        </a:spcBef>
        <a:spcAft>
          <a:spcPct val="0"/>
        </a:spcAft>
        <a:defRPr sz="4400">
          <a:solidFill>
            <a:schemeClr val="tx2"/>
          </a:solidFill>
          <a:latin typeface="Times New Roman" pitchFamily="18" charset="-18"/>
        </a:defRPr>
      </a:lvl6pPr>
      <a:lvl7pPr marL="914400" algn="ctr" rtl="0" eaLnBrk="0" fontAlgn="base" hangingPunct="0">
        <a:spcBef>
          <a:spcPct val="0"/>
        </a:spcBef>
        <a:spcAft>
          <a:spcPct val="0"/>
        </a:spcAft>
        <a:defRPr sz="4400">
          <a:solidFill>
            <a:schemeClr val="tx2"/>
          </a:solidFill>
          <a:latin typeface="Times New Roman" pitchFamily="18" charset="-18"/>
        </a:defRPr>
      </a:lvl7pPr>
      <a:lvl8pPr marL="1371600" algn="ctr" rtl="0" eaLnBrk="0" fontAlgn="base" hangingPunct="0">
        <a:spcBef>
          <a:spcPct val="0"/>
        </a:spcBef>
        <a:spcAft>
          <a:spcPct val="0"/>
        </a:spcAft>
        <a:defRPr sz="4400">
          <a:solidFill>
            <a:schemeClr val="tx2"/>
          </a:solidFill>
          <a:latin typeface="Times New Roman" pitchFamily="18" charset="-18"/>
        </a:defRPr>
      </a:lvl8pPr>
      <a:lvl9pPr marL="1828800" algn="ctr" rtl="0" eaLnBrk="0" fontAlgn="base" hangingPunct="0">
        <a:spcBef>
          <a:spcPct val="0"/>
        </a:spcBef>
        <a:spcAft>
          <a:spcPct val="0"/>
        </a:spcAft>
        <a:defRPr sz="4400">
          <a:solidFill>
            <a:schemeClr val="tx2"/>
          </a:solidFill>
          <a:latin typeface="Times New Roman" pitchFamily="18" charset="-1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tr-TR"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tr-TR"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9CA8A82-5D98-46BF-AAAF-DB06B992F29F}" type="slidenum">
              <a:rPr lang="en-US" altLang="tr-TR" smtClean="0">
                <a:solidFill>
                  <a:srgbClr val="000000"/>
                </a:solidFill>
              </a:rPr>
              <a:pPr eaLnBrk="0" fontAlgn="base" hangingPunct="0">
                <a:spcBef>
                  <a:spcPct val="0"/>
                </a:spcBef>
                <a:spcAft>
                  <a:spcPct val="0"/>
                </a:spcAft>
              </a:pPr>
              <a:t>‹#›</a:t>
            </a:fld>
            <a:endParaRPr lang="en-US" altLang="tr-TR" smtClean="0">
              <a:solidFill>
                <a:srgbClr val="000000"/>
              </a:solidFill>
            </a:endParaRPr>
          </a:p>
        </p:txBody>
      </p:sp>
    </p:spTree>
    <p:extLst>
      <p:ext uri="{BB962C8B-B14F-4D97-AF65-F5344CB8AC3E}">
        <p14:creationId xmlns:p14="http://schemas.microsoft.com/office/powerpoint/2010/main" val="115277752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18"/>
        </a:defRPr>
      </a:lvl2pPr>
      <a:lvl3pPr algn="ctr" rtl="0" eaLnBrk="0" fontAlgn="base" hangingPunct="0">
        <a:spcBef>
          <a:spcPct val="0"/>
        </a:spcBef>
        <a:spcAft>
          <a:spcPct val="0"/>
        </a:spcAft>
        <a:defRPr sz="4400">
          <a:solidFill>
            <a:schemeClr val="tx2"/>
          </a:solidFill>
          <a:latin typeface="Times New Roman" pitchFamily="18" charset="-18"/>
        </a:defRPr>
      </a:lvl3pPr>
      <a:lvl4pPr algn="ctr" rtl="0" eaLnBrk="0" fontAlgn="base" hangingPunct="0">
        <a:spcBef>
          <a:spcPct val="0"/>
        </a:spcBef>
        <a:spcAft>
          <a:spcPct val="0"/>
        </a:spcAft>
        <a:defRPr sz="4400">
          <a:solidFill>
            <a:schemeClr val="tx2"/>
          </a:solidFill>
          <a:latin typeface="Times New Roman" pitchFamily="18" charset="-18"/>
        </a:defRPr>
      </a:lvl4pPr>
      <a:lvl5pPr algn="ctr" rtl="0" eaLnBrk="0" fontAlgn="base" hangingPunct="0">
        <a:spcBef>
          <a:spcPct val="0"/>
        </a:spcBef>
        <a:spcAft>
          <a:spcPct val="0"/>
        </a:spcAft>
        <a:defRPr sz="4400">
          <a:solidFill>
            <a:schemeClr val="tx2"/>
          </a:solidFill>
          <a:latin typeface="Times New Roman" pitchFamily="18" charset="-18"/>
        </a:defRPr>
      </a:lvl5pPr>
      <a:lvl6pPr marL="457200" algn="ctr" rtl="0" eaLnBrk="0" fontAlgn="base" hangingPunct="0">
        <a:spcBef>
          <a:spcPct val="0"/>
        </a:spcBef>
        <a:spcAft>
          <a:spcPct val="0"/>
        </a:spcAft>
        <a:defRPr sz="4400">
          <a:solidFill>
            <a:schemeClr val="tx2"/>
          </a:solidFill>
          <a:latin typeface="Times New Roman" pitchFamily="18" charset="-18"/>
        </a:defRPr>
      </a:lvl6pPr>
      <a:lvl7pPr marL="914400" algn="ctr" rtl="0" eaLnBrk="0" fontAlgn="base" hangingPunct="0">
        <a:spcBef>
          <a:spcPct val="0"/>
        </a:spcBef>
        <a:spcAft>
          <a:spcPct val="0"/>
        </a:spcAft>
        <a:defRPr sz="4400">
          <a:solidFill>
            <a:schemeClr val="tx2"/>
          </a:solidFill>
          <a:latin typeface="Times New Roman" pitchFamily="18" charset="-18"/>
        </a:defRPr>
      </a:lvl7pPr>
      <a:lvl8pPr marL="1371600" algn="ctr" rtl="0" eaLnBrk="0" fontAlgn="base" hangingPunct="0">
        <a:spcBef>
          <a:spcPct val="0"/>
        </a:spcBef>
        <a:spcAft>
          <a:spcPct val="0"/>
        </a:spcAft>
        <a:defRPr sz="4400">
          <a:solidFill>
            <a:schemeClr val="tx2"/>
          </a:solidFill>
          <a:latin typeface="Times New Roman" pitchFamily="18" charset="-18"/>
        </a:defRPr>
      </a:lvl8pPr>
      <a:lvl9pPr marL="1828800" algn="ctr" rtl="0" eaLnBrk="0" fontAlgn="base" hangingPunct="0">
        <a:spcBef>
          <a:spcPct val="0"/>
        </a:spcBef>
        <a:spcAft>
          <a:spcPct val="0"/>
        </a:spcAft>
        <a:defRPr sz="4400">
          <a:solidFill>
            <a:schemeClr val="tx2"/>
          </a:solidFill>
          <a:latin typeface="Times New Roman" pitchFamily="18" charset="-1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tr-TR"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tr-TR"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9CA8A82-5D98-46BF-AAAF-DB06B992F29F}" type="slidenum">
              <a:rPr lang="en-US" altLang="tr-TR" smtClean="0">
                <a:solidFill>
                  <a:srgbClr val="000000"/>
                </a:solidFill>
              </a:rPr>
              <a:pPr eaLnBrk="0" fontAlgn="base" hangingPunct="0">
                <a:spcBef>
                  <a:spcPct val="0"/>
                </a:spcBef>
                <a:spcAft>
                  <a:spcPct val="0"/>
                </a:spcAft>
              </a:pPr>
              <a:t>‹#›</a:t>
            </a:fld>
            <a:endParaRPr lang="en-US" altLang="tr-TR" smtClean="0">
              <a:solidFill>
                <a:srgbClr val="000000"/>
              </a:solidFill>
            </a:endParaRPr>
          </a:p>
        </p:txBody>
      </p:sp>
    </p:spTree>
    <p:extLst>
      <p:ext uri="{BB962C8B-B14F-4D97-AF65-F5344CB8AC3E}">
        <p14:creationId xmlns:p14="http://schemas.microsoft.com/office/powerpoint/2010/main" val="388125102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18"/>
        </a:defRPr>
      </a:lvl2pPr>
      <a:lvl3pPr algn="ctr" rtl="0" eaLnBrk="0" fontAlgn="base" hangingPunct="0">
        <a:spcBef>
          <a:spcPct val="0"/>
        </a:spcBef>
        <a:spcAft>
          <a:spcPct val="0"/>
        </a:spcAft>
        <a:defRPr sz="4400">
          <a:solidFill>
            <a:schemeClr val="tx2"/>
          </a:solidFill>
          <a:latin typeface="Times New Roman" pitchFamily="18" charset="-18"/>
        </a:defRPr>
      </a:lvl3pPr>
      <a:lvl4pPr algn="ctr" rtl="0" eaLnBrk="0" fontAlgn="base" hangingPunct="0">
        <a:spcBef>
          <a:spcPct val="0"/>
        </a:spcBef>
        <a:spcAft>
          <a:spcPct val="0"/>
        </a:spcAft>
        <a:defRPr sz="4400">
          <a:solidFill>
            <a:schemeClr val="tx2"/>
          </a:solidFill>
          <a:latin typeface="Times New Roman" pitchFamily="18" charset="-18"/>
        </a:defRPr>
      </a:lvl4pPr>
      <a:lvl5pPr algn="ctr" rtl="0" eaLnBrk="0" fontAlgn="base" hangingPunct="0">
        <a:spcBef>
          <a:spcPct val="0"/>
        </a:spcBef>
        <a:spcAft>
          <a:spcPct val="0"/>
        </a:spcAft>
        <a:defRPr sz="4400">
          <a:solidFill>
            <a:schemeClr val="tx2"/>
          </a:solidFill>
          <a:latin typeface="Times New Roman" pitchFamily="18" charset="-18"/>
        </a:defRPr>
      </a:lvl5pPr>
      <a:lvl6pPr marL="457200" algn="ctr" rtl="0" eaLnBrk="0" fontAlgn="base" hangingPunct="0">
        <a:spcBef>
          <a:spcPct val="0"/>
        </a:spcBef>
        <a:spcAft>
          <a:spcPct val="0"/>
        </a:spcAft>
        <a:defRPr sz="4400">
          <a:solidFill>
            <a:schemeClr val="tx2"/>
          </a:solidFill>
          <a:latin typeface="Times New Roman" pitchFamily="18" charset="-18"/>
        </a:defRPr>
      </a:lvl6pPr>
      <a:lvl7pPr marL="914400" algn="ctr" rtl="0" eaLnBrk="0" fontAlgn="base" hangingPunct="0">
        <a:spcBef>
          <a:spcPct val="0"/>
        </a:spcBef>
        <a:spcAft>
          <a:spcPct val="0"/>
        </a:spcAft>
        <a:defRPr sz="4400">
          <a:solidFill>
            <a:schemeClr val="tx2"/>
          </a:solidFill>
          <a:latin typeface="Times New Roman" pitchFamily="18" charset="-18"/>
        </a:defRPr>
      </a:lvl7pPr>
      <a:lvl8pPr marL="1371600" algn="ctr" rtl="0" eaLnBrk="0" fontAlgn="base" hangingPunct="0">
        <a:spcBef>
          <a:spcPct val="0"/>
        </a:spcBef>
        <a:spcAft>
          <a:spcPct val="0"/>
        </a:spcAft>
        <a:defRPr sz="4400">
          <a:solidFill>
            <a:schemeClr val="tx2"/>
          </a:solidFill>
          <a:latin typeface="Times New Roman" pitchFamily="18" charset="-18"/>
        </a:defRPr>
      </a:lvl8pPr>
      <a:lvl9pPr marL="1828800" algn="ctr" rtl="0" eaLnBrk="0" fontAlgn="base" hangingPunct="0">
        <a:spcBef>
          <a:spcPct val="0"/>
        </a:spcBef>
        <a:spcAft>
          <a:spcPct val="0"/>
        </a:spcAft>
        <a:defRPr sz="4400">
          <a:solidFill>
            <a:schemeClr val="tx2"/>
          </a:solidFill>
          <a:latin typeface="Times New Roman" pitchFamily="18" charset="-1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0.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0.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49.xml"/><Relationship Id="rId6" Type="http://schemas.openxmlformats.org/officeDocument/2006/relationships/hyperlink" Target="http://www.acromegaly.org.uk/" TargetMode="External"/><Relationship Id="rId5" Type="http://schemas.openxmlformats.org/officeDocument/2006/relationships/image" Target="../media/image41.png"/><Relationship Id="rId4" Type="http://schemas.openxmlformats.org/officeDocument/2006/relationships/hyperlink" Target="http://www.flickr.com/photos/ekavet/209396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6.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gentili.net/" TargetMode="External"/><Relationship Id="rId2" Type="http://schemas.openxmlformats.org/officeDocument/2006/relationships/image" Target="../media/image53.png"/><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hyperlink" Target="http://www.dermnetnz.org" TargetMode="External"/><Relationship Id="rId2" Type="http://schemas.openxmlformats.org/officeDocument/2006/relationships/image" Target="../media/image59.jpeg"/><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9.xml"/><Relationship Id="rId5" Type="http://schemas.openxmlformats.org/officeDocument/2006/relationships/hyperlink" Target="http://www.hsc.missouri.edu" TargetMode="Externa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2.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3.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hyperlink" Target="http://www.flickr.com/photos/scriptingnews/2542066071/" TargetMode="External"/><Relationship Id="rId2" Type="http://schemas.openxmlformats.org/officeDocument/2006/relationships/image" Target="../media/image78.jpeg"/><Relationship Id="rId1" Type="http://schemas.openxmlformats.org/officeDocument/2006/relationships/slideLayout" Target="../slideLayouts/slideLayout49.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commons.wikimedia.org/wiki/File:Marshal_Tito_Greeting_President_John_Kennedy.jpg" TargetMode="External"/><Relationship Id="rId2" Type="http://schemas.openxmlformats.org/officeDocument/2006/relationships/image" Target="../media/image79.jpeg"/><Relationship Id="rId1" Type="http://schemas.openxmlformats.org/officeDocument/2006/relationships/slideLayout" Target="../slideLayouts/slideLayout49.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49.xml"/><Relationship Id="rId4" Type="http://schemas.openxmlformats.org/officeDocument/2006/relationships/hyperlink" Target="http://commons.wikimedia.org/wiki/File:US_Navy_090108-N-7656T-023_Former_president_George_H.W._Bush_and_his_wife,_Barbara_Bush,_walk_across_the_hanger_bay_of_the_aircraft_carrier_Pre-commissioning_Unit_George_H.W._Bush_(CVN_77)_at_Naval_Station_Norfo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2.jpeg"/><Relationship Id="rId1" Type="http://schemas.openxmlformats.org/officeDocument/2006/relationships/slideLayout" Target="../slideLayouts/slideLayout49.xml"/><Relationship Id="rId5" Type="http://schemas.openxmlformats.org/officeDocument/2006/relationships/image" Target="../media/image76.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4"/>
          <p:cNvSpPr>
            <a:spLocks noGrp="1" noChangeArrowheads="1"/>
          </p:cNvSpPr>
          <p:nvPr>
            <p:ph type="subTitle" idx="1"/>
          </p:nvPr>
        </p:nvSpPr>
        <p:spPr>
          <a:xfrm>
            <a:off x="304800" y="4876800"/>
            <a:ext cx="8240713" cy="1460500"/>
          </a:xfrm>
          <a:effectLst>
            <a:outerShdw dist="35921" dir="2700000" algn="ctr" rotWithShape="0">
              <a:schemeClr val="bg2"/>
            </a:outerShdw>
          </a:effectLst>
        </p:spPr>
        <p:txBody>
          <a:bodyPr/>
          <a:lstStyle/>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Dr. Mustafa Sahin </a:t>
            </a:r>
          </a:p>
          <a:p>
            <a:pPr marL="469900" indent="-469900" eaLnBrk="1" hangingPunct="1">
              <a:buClr>
                <a:schemeClr val="accent2"/>
              </a:buClr>
              <a:defRPr/>
            </a:pPr>
            <a:r>
              <a:rPr lang="en-GB" sz="2400" b="1" dirty="0" smtClean="0">
                <a:effectLst>
                  <a:outerShdw blurRad="38100" dist="38100" dir="2700000" algn="tl">
                    <a:srgbClr val="000000">
                      <a:alpha val="43137"/>
                    </a:srgbClr>
                  </a:outerShdw>
                </a:effectLst>
              </a:rPr>
              <a:t>Ankara </a:t>
            </a:r>
            <a:r>
              <a:rPr lang="en-GB" sz="2400" b="1" dirty="0" err="1" smtClean="0">
                <a:effectLst>
                  <a:outerShdw blurRad="38100" dist="38100" dir="2700000" algn="tl">
                    <a:srgbClr val="000000">
                      <a:alpha val="43137"/>
                    </a:srgbClr>
                  </a:outerShdw>
                </a:effectLst>
              </a:rPr>
              <a:t>Universit</a:t>
            </a:r>
            <a:r>
              <a:rPr lang="tr-TR" sz="2400" b="1" dirty="0" smtClean="0">
                <a:effectLst>
                  <a:outerShdw blurRad="38100" dist="38100" dir="2700000" algn="tl">
                    <a:srgbClr val="000000">
                      <a:alpha val="43137"/>
                    </a:srgbClr>
                  </a:outerShdw>
                </a:effectLst>
              </a:rPr>
              <a:t>esi Tıp Fakültesi </a:t>
            </a:r>
          </a:p>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Endokrinoloji ve Metabolizma Hastalıkları Bilim Dalı </a:t>
            </a:r>
            <a:endParaRPr lang="tr-TR" sz="2400" b="1" dirty="0">
              <a:effectLst>
                <a:outerShdw blurRad="38100" dist="38100" dir="2700000" algn="tl">
                  <a:srgbClr val="000000">
                    <a:alpha val="43137"/>
                  </a:srgbClr>
                </a:outerShdw>
              </a:effectLst>
            </a:endParaRPr>
          </a:p>
        </p:txBody>
      </p:sp>
      <p:sp>
        <p:nvSpPr>
          <p:cNvPr id="47107" name="Rectangle 5"/>
          <p:cNvSpPr>
            <a:spLocks noChangeArrowheads="1"/>
          </p:cNvSpPr>
          <p:nvPr/>
        </p:nvSpPr>
        <p:spPr bwMode="auto">
          <a:xfrm>
            <a:off x="9525" y="1676400"/>
            <a:ext cx="9134475"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algn="ctr" eaLnBrk="1" fontAlgn="base" hangingPunct="1">
              <a:lnSpc>
                <a:spcPct val="90000"/>
              </a:lnSpc>
              <a:spcBef>
                <a:spcPct val="0"/>
              </a:spcBef>
              <a:spcAft>
                <a:spcPct val="0"/>
              </a:spcAft>
              <a:buClrTx/>
              <a:buFontTx/>
              <a:buNone/>
            </a:pPr>
            <a:r>
              <a:rPr lang="tr-TR" altLang="tr-TR" sz="4000" b="1" dirty="0" smtClean="0">
                <a:solidFill>
                  <a:srgbClr val="FFFF00"/>
                </a:solidFill>
              </a:rPr>
              <a:t>Endokrinoloji </a:t>
            </a:r>
            <a:r>
              <a:rPr lang="tr-TR" altLang="tr-TR" sz="4000" b="1" dirty="0" smtClean="0">
                <a:solidFill>
                  <a:srgbClr val="FFFF00"/>
                </a:solidFill>
              </a:rPr>
              <a:t>– </a:t>
            </a:r>
            <a:r>
              <a:rPr lang="tr-TR" altLang="tr-TR" sz="4000" b="1" dirty="0" err="1" smtClean="0">
                <a:solidFill>
                  <a:srgbClr val="FFFF00"/>
                </a:solidFill>
              </a:rPr>
              <a:t>Anamnez</a:t>
            </a:r>
            <a:r>
              <a:rPr lang="tr-TR" altLang="tr-TR" sz="4000" b="1" dirty="0" smtClean="0">
                <a:solidFill>
                  <a:srgbClr val="FFFF00"/>
                </a:solidFill>
              </a:rPr>
              <a:t> / FM </a:t>
            </a:r>
            <a:endParaRPr lang="en-US" altLang="tr-TR" sz="4000" b="1" dirty="0">
              <a:solidFill>
                <a:srgbClr val="FFFF00"/>
              </a:solidFill>
            </a:endParaRPr>
          </a:p>
        </p:txBody>
      </p:sp>
      <p:pic>
        <p:nvPicPr>
          <p:cNvPr id="47108"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71600" cy="1295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691661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sz="2400" dirty="0" err="1" smtClean="0"/>
              <a:t>Tiroid</a:t>
            </a:r>
            <a:r>
              <a:rPr lang="tr-TR" sz="2400" dirty="0" smtClean="0"/>
              <a:t> bezi muayenesi hasta </a:t>
            </a:r>
            <a:r>
              <a:rPr lang="tr-TR" sz="2400" dirty="0"/>
              <a:t>ile </a:t>
            </a:r>
            <a:r>
              <a:rPr lang="tr-TR" sz="2400" dirty="0" smtClean="0"/>
              <a:t>aynı seviyede </a:t>
            </a:r>
            <a:r>
              <a:rPr lang="tr-TR" sz="2400" dirty="0"/>
              <a:t>ve </a:t>
            </a:r>
            <a:r>
              <a:rPr lang="tr-TR" sz="2400" dirty="0" smtClean="0"/>
              <a:t>hastanın boynu hafif </a:t>
            </a:r>
            <a:r>
              <a:rPr lang="tr-TR" sz="2400" dirty="0" err="1" smtClean="0"/>
              <a:t>fleksiyon</a:t>
            </a:r>
            <a:r>
              <a:rPr lang="tr-TR" sz="2400" dirty="0" smtClean="0"/>
              <a:t> halindeyken yapılır</a:t>
            </a:r>
            <a:r>
              <a:rPr lang="tr-TR" sz="2400" dirty="0"/>
              <a:t>. </a:t>
            </a:r>
            <a:r>
              <a:rPr lang="tr-TR" sz="2400" dirty="0" smtClean="0"/>
              <a:t>Hasta yutkunurken </a:t>
            </a:r>
            <a:r>
              <a:rPr lang="tr-TR" sz="2400" dirty="0"/>
              <a:t>ve </a:t>
            </a:r>
            <a:r>
              <a:rPr lang="tr-TR" sz="2400" dirty="0" smtClean="0"/>
              <a:t>normal pozisyonda </a:t>
            </a:r>
            <a:r>
              <a:rPr lang="tr-TR" sz="2400" dirty="0"/>
              <a:t>iken </a:t>
            </a:r>
            <a:r>
              <a:rPr lang="tr-TR" sz="2400" dirty="0" smtClean="0"/>
              <a:t>boyundaki </a:t>
            </a:r>
            <a:r>
              <a:rPr lang="tr-TR" sz="2400" dirty="0" err="1" smtClean="0"/>
              <a:t>görülebi</a:t>
            </a:r>
            <a:r>
              <a:rPr lang="fr-FR" sz="2400" dirty="0" err="1" smtClean="0"/>
              <a:t>lir</a:t>
            </a:r>
            <a:r>
              <a:rPr lang="fr-FR" sz="2400" dirty="0" smtClean="0"/>
              <a:t> </a:t>
            </a:r>
            <a:r>
              <a:rPr lang="fr-FR" sz="2400" dirty="0" err="1" smtClean="0"/>
              <a:t>kitle</a:t>
            </a:r>
            <a:r>
              <a:rPr lang="fr-FR" sz="2400" dirty="0" smtClean="0"/>
              <a:t> </a:t>
            </a:r>
            <a:r>
              <a:rPr lang="fr-FR" sz="2400" dirty="0" err="1"/>
              <a:t>ve</a:t>
            </a:r>
            <a:r>
              <a:rPr lang="fr-FR" sz="2400" dirty="0"/>
              <a:t> </a:t>
            </a:r>
            <a:r>
              <a:rPr lang="fr-FR" sz="2400" dirty="0" err="1" smtClean="0"/>
              <a:t>guatr</a:t>
            </a:r>
            <a:r>
              <a:rPr lang="fr-FR" sz="2400" dirty="0" smtClean="0"/>
              <a:t> </a:t>
            </a:r>
            <a:r>
              <a:rPr lang="fr-FR" sz="2400" dirty="0" err="1"/>
              <a:t>için</a:t>
            </a:r>
            <a:r>
              <a:rPr lang="fr-FR" sz="2400" dirty="0"/>
              <a:t> </a:t>
            </a:r>
            <a:r>
              <a:rPr lang="fr-FR" sz="2400" dirty="0" err="1"/>
              <a:t>ins</a:t>
            </a:r>
            <a:r>
              <a:rPr lang="fr-FR" sz="2400" dirty="0"/>
              <a:t> </a:t>
            </a:r>
            <a:r>
              <a:rPr lang="fr-FR" sz="2400" dirty="0" err="1" smtClean="0"/>
              <a:t>pekte</a:t>
            </a:r>
            <a:r>
              <a:rPr lang="fr-FR" sz="2400" dirty="0" smtClean="0"/>
              <a:t> </a:t>
            </a:r>
            <a:r>
              <a:rPr lang="fr-FR" sz="2400" dirty="0" err="1" smtClean="0"/>
              <a:t>edilir</a:t>
            </a:r>
            <a:r>
              <a:rPr lang="fr-FR" dirty="0"/>
              <a:t>. </a:t>
            </a:r>
            <a:r>
              <a:rPr lang="fr-FR" sz="2400" dirty="0" err="1" smtClean="0"/>
              <a:t>Tiroid</a:t>
            </a:r>
            <a:r>
              <a:rPr lang="fr-FR" sz="2400" dirty="0" smtClean="0"/>
              <a:t> </a:t>
            </a:r>
            <a:r>
              <a:rPr lang="fr-FR" sz="2400" dirty="0" err="1" smtClean="0"/>
              <a:t>dışı</a:t>
            </a:r>
            <a:r>
              <a:rPr lang="fr-FR" sz="2400" dirty="0" smtClean="0"/>
              <a:t> </a:t>
            </a:r>
            <a:r>
              <a:rPr lang="fr-FR" sz="2400" dirty="0" err="1" smtClean="0"/>
              <a:t>kitleler</a:t>
            </a:r>
            <a:endParaRPr lang="fr-FR" sz="2400" dirty="0"/>
          </a:p>
          <a:p>
            <a:r>
              <a:rPr lang="tr-TR" sz="2400" dirty="0" smtClean="0"/>
              <a:t>yutkunmakla </a:t>
            </a:r>
            <a:r>
              <a:rPr lang="tr-TR" sz="2400" dirty="0" err="1" smtClean="0"/>
              <a:t>yerdeğiştirmezler</a:t>
            </a:r>
            <a:r>
              <a:rPr lang="tr-TR" sz="2400" dirty="0" smtClean="0"/>
              <a:t>,</a:t>
            </a:r>
          </a:p>
          <a:p>
            <a:r>
              <a:rPr lang="nb-NO" sz="2400" dirty="0" smtClean="0"/>
              <a:t>Tiroglossal kistler orta </a:t>
            </a:r>
            <a:r>
              <a:rPr lang="nb-NO" sz="2400" dirty="0"/>
              <a:t>hat</a:t>
            </a:r>
          </a:p>
          <a:p>
            <a:r>
              <a:rPr lang="tr-TR" sz="2400" dirty="0" smtClean="0"/>
              <a:t>kitleler </a:t>
            </a:r>
            <a:r>
              <a:rPr lang="tr-TR" sz="2400" dirty="0"/>
              <a:t>olup </a:t>
            </a:r>
            <a:r>
              <a:rPr lang="tr-TR" sz="2400" dirty="0" smtClean="0"/>
              <a:t>dilin </a:t>
            </a:r>
            <a:r>
              <a:rPr lang="tr-TR" sz="2400" dirty="0"/>
              <a:t>öne </a:t>
            </a:r>
            <a:r>
              <a:rPr lang="tr-TR" sz="2400" dirty="0" smtClean="0"/>
              <a:t>çekilmesi </a:t>
            </a:r>
            <a:r>
              <a:rPr lang="tr-TR" sz="2400" dirty="0"/>
              <a:t>ile yer </a:t>
            </a:r>
            <a:r>
              <a:rPr lang="tr-TR" sz="2400" dirty="0" smtClean="0"/>
              <a:t>değiştirirler</a:t>
            </a:r>
            <a:r>
              <a:rPr lang="tr-TR" sz="2400" dirty="0"/>
              <a:t>. </a:t>
            </a:r>
            <a:r>
              <a:rPr lang="es-ES" sz="2400" dirty="0" smtClean="0"/>
              <a:t>Tiroid palpasyonu önden </a:t>
            </a:r>
            <a:r>
              <a:rPr lang="es-ES" sz="2400" dirty="0"/>
              <a:t>ve ya </a:t>
            </a:r>
            <a:r>
              <a:rPr lang="es-ES" sz="2400" dirty="0" smtClean="0"/>
              <a:t>arkadan yapılabilir</a:t>
            </a:r>
            <a:r>
              <a:rPr lang="es-ES" sz="2400" dirty="0"/>
              <a:t>.</a:t>
            </a:r>
          </a:p>
          <a:p>
            <a:endParaRPr lang="tr-TR" dirty="0" smtClean="0"/>
          </a:p>
        </p:txBody>
      </p:sp>
    </p:spTree>
    <p:extLst>
      <p:ext uri="{BB962C8B-B14F-4D97-AF65-F5344CB8AC3E}">
        <p14:creationId xmlns:p14="http://schemas.microsoft.com/office/powerpoint/2010/main" val="3079833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683568" y="1484784"/>
            <a:ext cx="7848600" cy="4227512"/>
          </a:xfrm>
        </p:spPr>
        <p:txBody>
          <a:bodyPr/>
          <a:lstStyle/>
          <a:p>
            <a:r>
              <a:rPr lang="tr-TR" dirty="0"/>
              <a:t>Önden muayenede hastanın </a:t>
            </a:r>
            <a:r>
              <a:rPr lang="tr-TR" dirty="0" err="1"/>
              <a:t>başıı</a:t>
            </a:r>
            <a:r>
              <a:rPr lang="tr-TR" dirty="0"/>
              <a:t> ha </a:t>
            </a:r>
            <a:r>
              <a:rPr lang="tr-TR" dirty="0" err="1"/>
              <a:t>if</a:t>
            </a:r>
            <a:r>
              <a:rPr lang="tr-TR" dirty="0"/>
              <a:t> </a:t>
            </a:r>
            <a:r>
              <a:rPr lang="tr-TR" dirty="0" err="1"/>
              <a:t>fleksiyonda</a:t>
            </a:r>
            <a:r>
              <a:rPr lang="tr-TR" dirty="0"/>
              <a:t> iken </a:t>
            </a:r>
            <a:r>
              <a:rPr lang="es-ES" dirty="0"/>
              <a:t>bir elin baş parmağı ile bir loba hafifçe bastırılarak karşı</a:t>
            </a:r>
            <a:r>
              <a:rPr lang="tr-TR" dirty="0"/>
              <a:t> </a:t>
            </a:r>
            <a:r>
              <a:rPr lang="it-IT" dirty="0"/>
              <a:t>lobun öne doğru belirginleşmesi sağla nır ve diğer elin</a:t>
            </a:r>
            <a:r>
              <a:rPr lang="tr-TR" dirty="0"/>
              <a:t> başparmağı ile öne çıkan lob </a:t>
            </a:r>
            <a:r>
              <a:rPr lang="tr-TR" dirty="0" err="1"/>
              <a:t>palpe</a:t>
            </a:r>
            <a:r>
              <a:rPr lang="tr-TR" dirty="0"/>
              <a:t> edilir. </a:t>
            </a:r>
          </a:p>
          <a:p>
            <a:r>
              <a:rPr lang="tr-TR" dirty="0"/>
              <a:t>Arkadan muayenede hasta oturur </a:t>
            </a:r>
            <a:r>
              <a:rPr lang="tr-TR" dirty="0" err="1"/>
              <a:t>pozis</a:t>
            </a:r>
            <a:r>
              <a:rPr lang="tr-TR" dirty="0"/>
              <a:t> yon da iken arkasına yerleşilir,</a:t>
            </a:r>
          </a:p>
          <a:p>
            <a:r>
              <a:rPr lang="es-ES" dirty="0"/>
              <a:t>2, 3 ve 4. parmakların uçları ile tiroid lob </a:t>
            </a:r>
            <a:r>
              <a:rPr lang="tr-TR" dirty="0" err="1"/>
              <a:t>larıpalpe</a:t>
            </a:r>
            <a:r>
              <a:rPr lang="tr-TR" dirty="0"/>
              <a:t> edilir.</a:t>
            </a:r>
          </a:p>
          <a:p>
            <a:endParaRPr lang="tr-TR" dirty="0"/>
          </a:p>
        </p:txBody>
      </p:sp>
    </p:spTree>
    <p:extLst>
      <p:ext uri="{BB962C8B-B14F-4D97-AF65-F5344CB8AC3E}">
        <p14:creationId xmlns:p14="http://schemas.microsoft.com/office/powerpoint/2010/main" val="126253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idx="4294967295"/>
          </p:nvPr>
        </p:nvSpPr>
        <p:spPr>
          <a:xfrm>
            <a:off x="457200" y="381000"/>
            <a:ext cx="8226425" cy="685800"/>
          </a:xfrm>
        </p:spPr>
        <p:txBody>
          <a:bodyPr/>
          <a:lstStyle/>
          <a:p>
            <a:pPr eaLnBrk="1" hangingPunct="1"/>
            <a:endParaRPr lang="en-US" altLang="tr-TR" sz="1600" b="1" dirty="0" smtClean="0">
              <a:solidFill>
                <a:schemeClr val="tx1"/>
              </a:solidFill>
            </a:endParaRPr>
          </a:p>
        </p:txBody>
      </p:sp>
      <p:pic>
        <p:nvPicPr>
          <p:cNvPr id="30723" name="Picture 3" descr="AAHBXR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066800"/>
            <a:ext cx="4432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a:defRPr/>
            </a:pPr>
            <a:fld id="{F199CC5B-0BC2-4D32-AE42-0220AB88CD82}" type="slidenum">
              <a:rPr lang="en-US" smtClean="0"/>
              <a:pPr>
                <a:defRPr/>
              </a:pPr>
              <a:t>12</a:t>
            </a:fld>
            <a:endParaRPr lang="en-US"/>
          </a:p>
        </p:txBody>
      </p:sp>
    </p:spTree>
    <p:extLst>
      <p:ext uri="{BB962C8B-B14F-4D97-AF65-F5344CB8AC3E}">
        <p14:creationId xmlns:p14="http://schemas.microsoft.com/office/powerpoint/2010/main" val="4273504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12725" y="136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tr-TR" altLang="tr-TR" sz="2400" b="0"/>
          </a:p>
        </p:txBody>
      </p:sp>
      <p:sp>
        <p:nvSpPr>
          <p:cNvPr id="14339" name="Rectangle 3"/>
          <p:cNvSpPr>
            <a:spLocks noChangeArrowheads="1"/>
          </p:cNvSpPr>
          <p:nvPr/>
        </p:nvSpPr>
        <p:spPr bwMode="auto">
          <a:xfrm>
            <a:off x="746125" y="288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tr-TR" altLang="tr-TR" sz="2400" b="0"/>
          </a:p>
        </p:txBody>
      </p:sp>
      <p:sp>
        <p:nvSpPr>
          <p:cNvPr id="14340" name="Rectangle 4"/>
          <p:cNvSpPr>
            <a:spLocks noChangeArrowheads="1"/>
          </p:cNvSpPr>
          <p:nvPr/>
        </p:nvSpPr>
        <p:spPr bwMode="auto">
          <a:xfrm>
            <a:off x="1409700" y="98425"/>
            <a:ext cx="6324600" cy="898525"/>
          </a:xfrm>
          <a:prstGeom prst="rect">
            <a:avLst/>
          </a:prstGeom>
          <a:solidFill>
            <a:srgbClr val="FF6633"/>
          </a:solidFill>
          <a:ln w="76200">
            <a:solidFill>
              <a:srgbClr val="FF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tr-TR" sz="2400">
                <a:solidFill>
                  <a:srgbClr val="FFFF00"/>
                </a:solidFill>
              </a:rPr>
              <a:t>ANATOMIC RELATIONSHIPS OF THE THYROID</a:t>
            </a:r>
          </a:p>
        </p:txBody>
      </p:sp>
      <p:sp>
        <p:nvSpPr>
          <p:cNvPr id="14341" name="Rectangle 5"/>
          <p:cNvSpPr>
            <a:spLocks noChangeArrowheads="1"/>
          </p:cNvSpPr>
          <p:nvPr/>
        </p:nvSpPr>
        <p:spPr bwMode="auto">
          <a:xfrm>
            <a:off x="822325" y="1584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tr-TR" altLang="tr-TR" sz="2400" b="0"/>
          </a:p>
        </p:txBody>
      </p:sp>
      <p:graphicFrame>
        <p:nvGraphicFramePr>
          <p:cNvPr id="14342" name="Object 6"/>
          <p:cNvGraphicFramePr>
            <a:graphicFrameLocks/>
          </p:cNvGraphicFramePr>
          <p:nvPr/>
        </p:nvGraphicFramePr>
        <p:xfrm>
          <a:off x="609600" y="1066800"/>
          <a:ext cx="8153400" cy="5410200"/>
        </p:xfrm>
        <a:graphic>
          <a:graphicData uri="http://schemas.openxmlformats.org/presentationml/2006/ole">
            <mc:AlternateContent xmlns:mc="http://schemas.openxmlformats.org/markup-compatibility/2006">
              <mc:Choice xmlns:v="urn:schemas-microsoft-com:vml" Requires="v">
                <p:oleObj spid="_x0000_s2055" name="Imagem de Bitmap" r:id="rId4" imgW="4504834" imgH="2791000" progId="Paint.Picture">
                  <p:embed/>
                </p:oleObj>
              </mc:Choice>
              <mc:Fallback>
                <p:oleObj name="Imagem de Bitmap" r:id="rId4" imgW="4504834" imgH="2791000" progId="Paint.Picture">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66800"/>
                        <a:ext cx="815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5182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409700" y="250825"/>
            <a:ext cx="6324600" cy="898525"/>
          </a:xfrm>
          <a:prstGeom prst="rect">
            <a:avLst/>
          </a:prstGeom>
          <a:solidFill>
            <a:srgbClr val="FF6633"/>
          </a:solidFill>
          <a:ln w="76200">
            <a:solidFill>
              <a:srgbClr val="FF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tr-TR" sz="2400">
                <a:solidFill>
                  <a:srgbClr val="FFFF00"/>
                </a:solidFill>
              </a:rPr>
              <a:t>ANATOMIC RELATIONSHIPS OF THE THYROID</a:t>
            </a:r>
          </a:p>
        </p:txBody>
      </p:sp>
      <p:sp>
        <p:nvSpPr>
          <p:cNvPr id="15363" name="Rectangle 3"/>
          <p:cNvSpPr>
            <a:spLocks noChangeArrowheads="1"/>
          </p:cNvSpPr>
          <p:nvPr/>
        </p:nvSpPr>
        <p:spPr bwMode="auto">
          <a:xfrm>
            <a:off x="669925" y="1431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Times New Roman" pitchFamily="18" charset="0"/>
              </a:defRPr>
            </a:lvl1pPr>
            <a:lvl2pPr marL="571500" indent="-285750" defTabSz="762000">
              <a:spcBef>
                <a:spcPct val="20000"/>
              </a:spcBef>
              <a:buChar char="–"/>
              <a:defRPr sz="2800">
                <a:solidFill>
                  <a:schemeClr val="tx1"/>
                </a:solidFill>
                <a:latin typeface="Times New Roman" pitchFamily="18" charset="0"/>
              </a:defRPr>
            </a:lvl2pPr>
            <a:lvl3pPr marL="1143000" indent="-228600" defTabSz="762000">
              <a:spcBef>
                <a:spcPct val="20000"/>
              </a:spcBef>
              <a:buChar char="•"/>
              <a:defRPr sz="2400">
                <a:solidFill>
                  <a:schemeClr val="tx1"/>
                </a:solidFill>
                <a:latin typeface="Times New Roman" pitchFamily="18" charset="0"/>
              </a:defRPr>
            </a:lvl3pPr>
            <a:lvl4pPr marL="1714500" indent="-228600" defTabSz="762000">
              <a:spcBef>
                <a:spcPct val="20000"/>
              </a:spcBef>
              <a:buChar char="–"/>
              <a:defRPr sz="2000">
                <a:solidFill>
                  <a:schemeClr val="tx1"/>
                </a:solidFill>
                <a:latin typeface="Times New Roman" pitchFamily="18" charset="0"/>
              </a:defRPr>
            </a:lvl4pPr>
            <a:lvl5pPr marL="2286000" indent="-228600" defTabSz="762000">
              <a:spcBef>
                <a:spcPct val="20000"/>
              </a:spcBef>
              <a:buChar char="•"/>
              <a:defRPr sz="2000">
                <a:solidFill>
                  <a:schemeClr val="tx1"/>
                </a:solidFill>
                <a:latin typeface="Times New Roman" pitchFamily="18" charset="0"/>
              </a:defRPr>
            </a:lvl5pPr>
            <a:lvl6pPr marL="27432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32004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6576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41148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tr-TR" altLang="tr-TR" sz="2400" b="0"/>
          </a:p>
        </p:txBody>
      </p:sp>
      <p:graphicFrame>
        <p:nvGraphicFramePr>
          <p:cNvPr id="15364" name="Object 4"/>
          <p:cNvGraphicFramePr>
            <a:graphicFrameLocks/>
          </p:cNvGraphicFramePr>
          <p:nvPr/>
        </p:nvGraphicFramePr>
        <p:xfrm>
          <a:off x="303213" y="1217613"/>
          <a:ext cx="8839200" cy="5638800"/>
        </p:xfrm>
        <a:graphic>
          <a:graphicData uri="http://schemas.openxmlformats.org/presentationml/2006/ole">
            <mc:AlternateContent xmlns:mc="http://schemas.openxmlformats.org/markup-compatibility/2006">
              <mc:Choice xmlns:v="urn:schemas-microsoft-com:vml" Requires="v">
                <p:oleObj spid="_x0000_s3079" name="Imagem de Bitmap" r:id="rId4" imgW="4391188" imgH="3028401" progId="Paint.Picture">
                  <p:embed/>
                </p:oleObj>
              </mc:Choice>
              <mc:Fallback>
                <p:oleObj name="Imagem de Bitmap" r:id="rId4" imgW="4391188" imgH="3028401" progId="Paint.Picture">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1217613"/>
                        <a:ext cx="8839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3583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00100" y="419100"/>
            <a:ext cx="7696200" cy="1066800"/>
          </a:xfrm>
          <a:solidFill>
            <a:srgbClr val="000066"/>
          </a:solidFill>
          <a:ln w="76200" cap="flat">
            <a:solidFill>
              <a:srgbClr val="FF3300"/>
            </a:solidFill>
            <a:miter lim="800000"/>
            <a:headEnd/>
            <a:tailEnd/>
          </a:ln>
        </p:spPr>
        <p:txBody>
          <a:bodyPr/>
          <a:lstStyle/>
          <a:p>
            <a:r>
              <a:rPr lang="en-US" altLang="tr-TR" b="1" dirty="0" smtClean="0">
                <a:solidFill>
                  <a:schemeClr val="bg2"/>
                </a:solidFill>
              </a:rPr>
              <a:t>Classical Goiter Classification</a:t>
            </a:r>
          </a:p>
        </p:txBody>
      </p:sp>
      <p:sp>
        <p:nvSpPr>
          <p:cNvPr id="16387" name="Rectangle 3"/>
          <p:cNvSpPr>
            <a:spLocks noGrp="1" noChangeArrowheads="1"/>
          </p:cNvSpPr>
          <p:nvPr>
            <p:ph type="body" idx="1"/>
          </p:nvPr>
        </p:nvSpPr>
        <p:spPr>
          <a:xfrm>
            <a:off x="723900" y="2019300"/>
            <a:ext cx="7696200" cy="4038600"/>
          </a:xfrm>
          <a:solidFill>
            <a:srgbClr val="006600"/>
          </a:solidFill>
          <a:ln w="76200" cap="flat">
            <a:solidFill>
              <a:srgbClr val="FF3300"/>
            </a:solidFill>
            <a:miter lim="800000"/>
            <a:headEnd/>
            <a:tailEnd/>
          </a:ln>
        </p:spPr>
        <p:txBody>
          <a:bodyPr/>
          <a:lstStyle/>
          <a:p>
            <a:r>
              <a:rPr lang="en-US" altLang="tr-TR" b="1" dirty="0" err="1" smtClean="0">
                <a:solidFill>
                  <a:schemeClr val="bg2"/>
                </a:solidFill>
              </a:rPr>
              <a:t>Ia</a:t>
            </a:r>
            <a:r>
              <a:rPr lang="en-US" altLang="tr-TR" dirty="0" smtClean="0">
                <a:solidFill>
                  <a:schemeClr val="bg2"/>
                </a:solidFill>
              </a:rPr>
              <a:t> -thyroid not visible, lateral lobes smaller than the distal phalanx of the thumb</a:t>
            </a:r>
          </a:p>
          <a:p>
            <a:r>
              <a:rPr lang="en-US" altLang="tr-TR" b="1" dirty="0" err="1" smtClean="0">
                <a:solidFill>
                  <a:schemeClr val="bg2"/>
                </a:solidFill>
              </a:rPr>
              <a:t>Ib</a:t>
            </a:r>
            <a:r>
              <a:rPr lang="en-US" altLang="tr-TR" dirty="0" smtClean="0">
                <a:solidFill>
                  <a:schemeClr val="bg2"/>
                </a:solidFill>
              </a:rPr>
              <a:t> - thyroid visible with neck in extended position</a:t>
            </a:r>
          </a:p>
          <a:p>
            <a:r>
              <a:rPr lang="en-US" altLang="tr-TR" b="1" dirty="0" smtClean="0">
                <a:solidFill>
                  <a:schemeClr val="bg2"/>
                </a:solidFill>
              </a:rPr>
              <a:t>II </a:t>
            </a:r>
            <a:r>
              <a:rPr lang="en-US" altLang="tr-TR" dirty="0" smtClean="0">
                <a:solidFill>
                  <a:schemeClr val="bg2"/>
                </a:solidFill>
              </a:rPr>
              <a:t>- thyroid visible with the neck in normal position</a:t>
            </a:r>
          </a:p>
          <a:p>
            <a:r>
              <a:rPr lang="en-US" altLang="tr-TR" b="1" dirty="0" smtClean="0">
                <a:solidFill>
                  <a:schemeClr val="bg2"/>
                </a:solidFill>
              </a:rPr>
              <a:t>III</a:t>
            </a:r>
            <a:r>
              <a:rPr lang="en-US" altLang="tr-TR" dirty="0" smtClean="0">
                <a:solidFill>
                  <a:schemeClr val="bg2"/>
                </a:solidFill>
              </a:rPr>
              <a:t> - thyroid visible at distance</a:t>
            </a:r>
          </a:p>
        </p:txBody>
      </p:sp>
    </p:spTree>
    <p:extLst>
      <p:ext uri="{BB962C8B-B14F-4D97-AF65-F5344CB8AC3E}">
        <p14:creationId xmlns:p14="http://schemas.microsoft.com/office/powerpoint/2010/main" val="114104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smtClean="0"/>
              <a:t>Palpasyonda</a:t>
            </a:r>
            <a:r>
              <a:rPr lang="tr-TR" dirty="0" smtClean="0"/>
              <a:t> </a:t>
            </a:r>
            <a:r>
              <a:rPr lang="tr-TR" dirty="0"/>
              <a:t>ele </a:t>
            </a:r>
            <a:r>
              <a:rPr lang="tr-TR" dirty="0" smtClean="0"/>
              <a:t>gelen nodüllerin yeri</a:t>
            </a:r>
            <a:r>
              <a:rPr lang="tr-TR" dirty="0"/>
              <a:t>, </a:t>
            </a:r>
            <a:r>
              <a:rPr lang="tr-TR" dirty="0" smtClean="0"/>
              <a:t>boyutları</a:t>
            </a:r>
            <a:r>
              <a:rPr lang="tr-TR" dirty="0"/>
              <a:t>,</a:t>
            </a:r>
          </a:p>
          <a:p>
            <a:r>
              <a:rPr lang="tr-TR" dirty="0" smtClean="0"/>
              <a:t>kıvamı</a:t>
            </a:r>
            <a:r>
              <a:rPr lang="tr-TR" dirty="0"/>
              <a:t>, </a:t>
            </a:r>
            <a:r>
              <a:rPr lang="tr-TR" dirty="0" err="1" smtClean="0"/>
              <a:t>fikse</a:t>
            </a:r>
            <a:r>
              <a:rPr lang="tr-TR" dirty="0" smtClean="0"/>
              <a:t> </a:t>
            </a:r>
            <a:r>
              <a:rPr lang="tr-TR" dirty="0"/>
              <a:t>ve </a:t>
            </a:r>
            <a:r>
              <a:rPr lang="tr-TR" dirty="0" smtClean="0"/>
              <a:t>ağrılı </a:t>
            </a:r>
            <a:r>
              <a:rPr lang="tr-TR" dirty="0"/>
              <a:t>olup </a:t>
            </a:r>
            <a:r>
              <a:rPr lang="tr-TR" dirty="0" smtClean="0"/>
              <a:t>olmadığı </a:t>
            </a:r>
            <a:r>
              <a:rPr lang="tr-TR" dirty="0"/>
              <a:t>be </a:t>
            </a:r>
            <a:r>
              <a:rPr lang="tr-TR" dirty="0" err="1" smtClean="0"/>
              <a:t>lirlenir</a:t>
            </a:r>
            <a:r>
              <a:rPr lang="tr-TR" dirty="0"/>
              <a:t>. </a:t>
            </a:r>
            <a:endParaRPr lang="tr-TR" dirty="0" smtClean="0"/>
          </a:p>
          <a:p>
            <a:r>
              <a:rPr lang="tr-TR" dirty="0" smtClean="0"/>
              <a:t>Ağrılı : </a:t>
            </a:r>
            <a:r>
              <a:rPr lang="tr-TR" dirty="0" err="1" smtClean="0"/>
              <a:t>subakut</a:t>
            </a:r>
            <a:r>
              <a:rPr lang="tr-TR" dirty="0" smtClean="0"/>
              <a:t> </a:t>
            </a:r>
            <a:r>
              <a:rPr lang="tr-TR" dirty="0" err="1" smtClean="0"/>
              <a:t>tiroidit</a:t>
            </a:r>
            <a:r>
              <a:rPr lang="tr-TR" dirty="0" smtClean="0"/>
              <a:t>, nodül içine kanama, akut </a:t>
            </a:r>
            <a:r>
              <a:rPr lang="tr-TR" dirty="0" err="1" smtClean="0"/>
              <a:t>süppüratif</a:t>
            </a:r>
            <a:r>
              <a:rPr lang="tr-TR" dirty="0" smtClean="0"/>
              <a:t> </a:t>
            </a:r>
            <a:r>
              <a:rPr lang="tr-TR" dirty="0" err="1" smtClean="0"/>
              <a:t>tiroidit</a:t>
            </a:r>
            <a:r>
              <a:rPr lang="tr-TR" dirty="0" smtClean="0"/>
              <a:t>, </a:t>
            </a:r>
            <a:r>
              <a:rPr lang="tr-TR" dirty="0" err="1" smtClean="0"/>
              <a:t>tiroid</a:t>
            </a:r>
            <a:r>
              <a:rPr lang="tr-TR" dirty="0" smtClean="0"/>
              <a:t> kanserleri </a:t>
            </a:r>
          </a:p>
          <a:p>
            <a:r>
              <a:rPr lang="it-IT" dirty="0" smtClean="0"/>
              <a:t>Boyunda lenfadenopati muayenesi</a:t>
            </a:r>
            <a:endParaRPr lang="tr-TR" dirty="0" smtClean="0"/>
          </a:p>
        </p:txBody>
      </p:sp>
    </p:spTree>
    <p:extLst>
      <p:ext uri="{BB962C8B-B14F-4D97-AF65-F5344CB8AC3E}">
        <p14:creationId xmlns:p14="http://schemas.microsoft.com/office/powerpoint/2010/main" val="153967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smtClean="0"/>
              <a:t>Plonjan</a:t>
            </a:r>
            <a:r>
              <a:rPr lang="tr-TR" dirty="0" smtClean="0"/>
              <a:t> guatr</a:t>
            </a:r>
            <a:r>
              <a:rPr lang="tr-TR" dirty="0"/>
              <a:t>: </a:t>
            </a:r>
            <a:r>
              <a:rPr lang="it-IT" dirty="0" smtClean="0"/>
              <a:t>Semptomatik</a:t>
            </a:r>
            <a:endParaRPr lang="it-IT" dirty="0"/>
          </a:p>
          <a:p>
            <a:r>
              <a:rPr lang="it-IT" dirty="0" smtClean="0"/>
              <a:t>olgularda dispne </a:t>
            </a:r>
            <a:r>
              <a:rPr lang="it-IT" dirty="0"/>
              <a:t>ve </a:t>
            </a:r>
            <a:r>
              <a:rPr lang="it-IT" dirty="0" smtClean="0"/>
              <a:t>disfaji </a:t>
            </a:r>
            <a:r>
              <a:rPr lang="it-IT" dirty="0"/>
              <a:t>olur. </a:t>
            </a:r>
          </a:p>
          <a:p>
            <a:r>
              <a:rPr lang="tr-TR" dirty="0" err="1" smtClean="0"/>
              <a:t>Plonjan</a:t>
            </a:r>
            <a:r>
              <a:rPr lang="tr-TR" dirty="0" smtClean="0"/>
              <a:t> guatrı olanlarda kolların yukarı kaldırılması ile yüzde </a:t>
            </a:r>
            <a:r>
              <a:rPr lang="tr-TR" dirty="0" err="1" smtClean="0"/>
              <a:t>pletore</a:t>
            </a:r>
            <a:r>
              <a:rPr lang="tr-TR" dirty="0" smtClean="0"/>
              <a:t> gelişir </a:t>
            </a:r>
            <a:r>
              <a:rPr lang="tr-TR" dirty="0"/>
              <a:t>(</a:t>
            </a:r>
            <a:r>
              <a:rPr lang="tr-TR" dirty="0" err="1" smtClean="0"/>
              <a:t>Pemberton</a:t>
            </a:r>
            <a:r>
              <a:rPr lang="tr-TR" dirty="0" smtClean="0"/>
              <a:t> belirtisi</a:t>
            </a:r>
            <a:r>
              <a:rPr lang="tr-TR" dirty="0"/>
              <a:t>)</a:t>
            </a:r>
          </a:p>
        </p:txBody>
      </p:sp>
    </p:spTree>
    <p:extLst>
      <p:ext uri="{BB962C8B-B14F-4D97-AF65-F5344CB8AC3E}">
        <p14:creationId xmlns:p14="http://schemas.microsoft.com/office/powerpoint/2010/main" val="388627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sz="1400" b="1" dirty="0" err="1">
                <a:effectLst/>
              </a:rPr>
              <a:t>Thyroid</a:t>
            </a:r>
            <a:r>
              <a:rPr lang="tr-TR" sz="1400" b="1" dirty="0">
                <a:effectLst/>
              </a:rPr>
              <a:t> </a:t>
            </a:r>
            <a:r>
              <a:rPr lang="tr-TR" sz="1400" b="1" dirty="0" err="1">
                <a:effectLst/>
              </a:rPr>
              <a:t>Enlargement</a:t>
            </a:r>
            <a:endParaRPr lang="tr-TR" sz="1400" b="1" dirty="0">
              <a:effectLst/>
            </a:endParaRPr>
          </a:p>
          <a:p>
            <a:r>
              <a:rPr lang="tr-TR" sz="1400" b="1" dirty="0" err="1">
                <a:effectLst/>
              </a:rPr>
              <a:t>Diffuse</a:t>
            </a:r>
            <a:r>
              <a:rPr lang="tr-TR" sz="1400" b="1" dirty="0">
                <a:effectLst/>
              </a:rPr>
              <a:t> </a:t>
            </a:r>
            <a:r>
              <a:rPr lang="tr-TR" sz="1400" b="1" dirty="0" err="1">
                <a:effectLst/>
              </a:rPr>
              <a:t>Enlargement</a:t>
            </a:r>
            <a:r>
              <a:rPr lang="tr-TR" sz="1400" dirty="0">
                <a:effectLst/>
              </a:rPr>
              <a:t>: </a:t>
            </a:r>
            <a:r>
              <a:rPr lang="tr-TR" sz="1400" dirty="0" err="1">
                <a:effectLst/>
              </a:rPr>
              <a:t>isthmus</a:t>
            </a:r>
            <a:r>
              <a:rPr lang="tr-TR" sz="1400" dirty="0">
                <a:effectLst/>
              </a:rPr>
              <a:t> </a:t>
            </a:r>
            <a:r>
              <a:rPr lang="tr-TR" sz="1400" dirty="0" err="1">
                <a:effectLst/>
              </a:rPr>
              <a:t>and</a:t>
            </a:r>
            <a:r>
              <a:rPr lang="tr-TR" sz="1400" dirty="0">
                <a:effectLst/>
              </a:rPr>
              <a:t> </a:t>
            </a:r>
            <a:r>
              <a:rPr lang="tr-TR" sz="1400" dirty="0" err="1">
                <a:effectLst/>
              </a:rPr>
              <a:t>lateral</a:t>
            </a:r>
            <a:r>
              <a:rPr lang="tr-TR" sz="1400" dirty="0">
                <a:effectLst/>
              </a:rPr>
              <a:t> </a:t>
            </a:r>
            <a:r>
              <a:rPr lang="tr-TR" sz="1400" dirty="0" err="1">
                <a:effectLst/>
              </a:rPr>
              <a:t>lobes</a:t>
            </a:r>
            <a:r>
              <a:rPr lang="tr-TR" sz="1400" dirty="0">
                <a:effectLst/>
              </a:rPr>
              <a:t>, </a:t>
            </a:r>
            <a:r>
              <a:rPr lang="tr-TR" sz="1400" dirty="0" err="1">
                <a:effectLst/>
              </a:rPr>
              <a:t>no</a:t>
            </a:r>
            <a:r>
              <a:rPr lang="tr-TR" sz="1400" dirty="0">
                <a:effectLst/>
              </a:rPr>
              <a:t> </a:t>
            </a:r>
            <a:r>
              <a:rPr lang="tr-TR" sz="1400" dirty="0" err="1">
                <a:effectLst/>
              </a:rPr>
              <a:t>nodules</a:t>
            </a:r>
            <a:r>
              <a:rPr lang="tr-TR" sz="1400" dirty="0">
                <a:effectLst/>
              </a:rPr>
              <a:t>. </a:t>
            </a:r>
            <a:r>
              <a:rPr lang="tr-TR" sz="1400" dirty="0" err="1">
                <a:effectLst/>
              </a:rPr>
              <a:t>Grave’s</a:t>
            </a:r>
            <a:r>
              <a:rPr lang="tr-TR" sz="1400" dirty="0">
                <a:effectLst/>
              </a:rPr>
              <a:t> </a:t>
            </a:r>
            <a:r>
              <a:rPr lang="tr-TR" sz="1400" dirty="0" err="1">
                <a:effectLst/>
              </a:rPr>
              <a:t>disease</a:t>
            </a:r>
            <a:r>
              <a:rPr lang="tr-TR" sz="1400" dirty="0">
                <a:effectLst/>
              </a:rPr>
              <a:t>, </a:t>
            </a:r>
            <a:r>
              <a:rPr lang="tr-TR" sz="1400" dirty="0" err="1">
                <a:effectLst/>
              </a:rPr>
              <a:t>Hashimoto’s</a:t>
            </a:r>
            <a:r>
              <a:rPr lang="tr-TR" sz="1400" dirty="0">
                <a:effectLst/>
              </a:rPr>
              <a:t> </a:t>
            </a:r>
            <a:r>
              <a:rPr lang="tr-TR" sz="1400" dirty="0" err="1">
                <a:effectLst/>
              </a:rPr>
              <a:t>thyroiditis</a:t>
            </a:r>
            <a:r>
              <a:rPr lang="tr-TR" sz="1400" dirty="0">
                <a:effectLst/>
              </a:rPr>
              <a:t>, </a:t>
            </a:r>
            <a:r>
              <a:rPr lang="tr-TR" sz="1400" dirty="0" err="1">
                <a:effectLst/>
              </a:rPr>
              <a:t>endemic</a:t>
            </a:r>
            <a:r>
              <a:rPr lang="tr-TR" sz="1400" dirty="0">
                <a:effectLst/>
              </a:rPr>
              <a:t> </a:t>
            </a:r>
            <a:r>
              <a:rPr lang="tr-TR" sz="1400" dirty="0" err="1">
                <a:effectLst/>
              </a:rPr>
              <a:t>goiter</a:t>
            </a:r>
            <a:endParaRPr lang="tr-TR" sz="1400" dirty="0">
              <a:effectLst/>
            </a:endParaRPr>
          </a:p>
          <a:p>
            <a:r>
              <a:rPr lang="tr-TR" sz="1400" b="1" dirty="0" err="1">
                <a:effectLst/>
              </a:rPr>
              <a:t>Single</a:t>
            </a:r>
            <a:r>
              <a:rPr lang="tr-TR" sz="1400" b="1" dirty="0">
                <a:effectLst/>
              </a:rPr>
              <a:t> </a:t>
            </a:r>
            <a:r>
              <a:rPr lang="tr-TR" sz="1400" b="1" dirty="0" err="1">
                <a:effectLst/>
              </a:rPr>
              <a:t>node</a:t>
            </a:r>
            <a:r>
              <a:rPr lang="tr-TR" sz="1400" dirty="0">
                <a:effectLst/>
              </a:rPr>
              <a:t>: </a:t>
            </a:r>
            <a:r>
              <a:rPr lang="tr-TR" sz="1400" dirty="0" err="1">
                <a:effectLst/>
              </a:rPr>
              <a:t>Cyst</a:t>
            </a:r>
            <a:r>
              <a:rPr lang="tr-TR" sz="1400" dirty="0">
                <a:effectLst/>
              </a:rPr>
              <a:t>, </a:t>
            </a:r>
            <a:r>
              <a:rPr lang="tr-TR" sz="1400" dirty="0" err="1">
                <a:effectLst/>
              </a:rPr>
              <a:t>benign</a:t>
            </a:r>
            <a:r>
              <a:rPr lang="tr-TR" sz="1400" dirty="0">
                <a:effectLst/>
              </a:rPr>
              <a:t> </a:t>
            </a:r>
            <a:r>
              <a:rPr lang="tr-TR" sz="1400" dirty="0" err="1">
                <a:effectLst/>
              </a:rPr>
              <a:t>tumor</a:t>
            </a:r>
            <a:r>
              <a:rPr lang="tr-TR" sz="1400" dirty="0">
                <a:effectLst/>
              </a:rPr>
              <a:t>, </a:t>
            </a:r>
            <a:r>
              <a:rPr lang="tr-TR" sz="1400" dirty="0" err="1">
                <a:effectLst/>
              </a:rPr>
              <a:t>false</a:t>
            </a:r>
            <a:r>
              <a:rPr lang="tr-TR" sz="1400" dirty="0">
                <a:effectLst/>
              </a:rPr>
              <a:t> </a:t>
            </a:r>
            <a:r>
              <a:rPr lang="tr-TR" sz="1400" dirty="0" err="1">
                <a:effectLst/>
              </a:rPr>
              <a:t>positive</a:t>
            </a:r>
            <a:r>
              <a:rPr lang="tr-TR" sz="1400" dirty="0">
                <a:effectLst/>
              </a:rPr>
              <a:t> (</a:t>
            </a:r>
            <a:r>
              <a:rPr lang="tr-TR" sz="1400" dirty="0" err="1">
                <a:effectLst/>
              </a:rPr>
              <a:t>only</a:t>
            </a:r>
            <a:r>
              <a:rPr lang="tr-TR" sz="1400" dirty="0">
                <a:effectLst/>
              </a:rPr>
              <a:t> </a:t>
            </a:r>
            <a:r>
              <a:rPr lang="tr-TR" sz="1400" dirty="0" err="1">
                <a:effectLst/>
              </a:rPr>
              <a:t>one</a:t>
            </a:r>
            <a:r>
              <a:rPr lang="tr-TR" sz="1400" dirty="0">
                <a:effectLst/>
              </a:rPr>
              <a:t> </a:t>
            </a:r>
            <a:r>
              <a:rPr lang="tr-TR" sz="1400" dirty="0" err="1">
                <a:effectLst/>
              </a:rPr>
              <a:t>nodule</a:t>
            </a:r>
            <a:r>
              <a:rPr lang="tr-TR" sz="1400" dirty="0">
                <a:effectLst/>
              </a:rPr>
              <a:t> of </a:t>
            </a:r>
            <a:r>
              <a:rPr lang="tr-TR" sz="1400" dirty="0" err="1">
                <a:effectLst/>
              </a:rPr>
              <a:t>multinodular</a:t>
            </a:r>
            <a:r>
              <a:rPr lang="tr-TR" dirty="0">
                <a:effectLst/>
              </a:rPr>
              <a:t> </a:t>
            </a:r>
            <a:r>
              <a:rPr lang="tr-TR" sz="1400" dirty="0" err="1">
                <a:effectLst/>
              </a:rPr>
              <a:t>goiter</a:t>
            </a:r>
            <a:r>
              <a:rPr lang="tr-TR" sz="1400" dirty="0">
                <a:effectLst/>
              </a:rPr>
              <a:t> </a:t>
            </a:r>
            <a:r>
              <a:rPr lang="tr-TR" sz="1400" dirty="0" err="1">
                <a:effectLst/>
              </a:rPr>
              <a:t>detected</a:t>
            </a:r>
            <a:r>
              <a:rPr lang="tr-TR" sz="1400" dirty="0">
                <a:effectLst/>
              </a:rPr>
              <a:t>). </a:t>
            </a:r>
            <a:r>
              <a:rPr lang="tr-TR" sz="1400" dirty="0" err="1">
                <a:effectLst/>
              </a:rPr>
              <a:t>Elevates</a:t>
            </a:r>
            <a:r>
              <a:rPr lang="tr-TR" sz="1400" dirty="0">
                <a:effectLst/>
              </a:rPr>
              <a:t> </a:t>
            </a:r>
            <a:r>
              <a:rPr lang="tr-TR" sz="1400" dirty="0" err="1">
                <a:effectLst/>
              </a:rPr>
              <a:t>index</a:t>
            </a:r>
            <a:r>
              <a:rPr lang="tr-TR" sz="1400" dirty="0">
                <a:effectLst/>
              </a:rPr>
              <a:t> of </a:t>
            </a:r>
            <a:r>
              <a:rPr lang="tr-TR" sz="1400" dirty="0" err="1">
                <a:effectLst/>
              </a:rPr>
              <a:t>suspicion</a:t>
            </a:r>
            <a:r>
              <a:rPr lang="tr-TR" sz="1400" dirty="0">
                <a:effectLst/>
              </a:rPr>
              <a:t> </a:t>
            </a:r>
            <a:r>
              <a:rPr lang="tr-TR" sz="1400" dirty="0" err="1">
                <a:effectLst/>
              </a:rPr>
              <a:t>for</a:t>
            </a:r>
            <a:r>
              <a:rPr lang="tr-TR" sz="1400" dirty="0">
                <a:effectLst/>
              </a:rPr>
              <a:t> </a:t>
            </a:r>
            <a:r>
              <a:rPr lang="tr-TR" sz="1400" dirty="0" err="1">
                <a:effectLst/>
              </a:rPr>
              <a:t>malignancy</a:t>
            </a:r>
            <a:r>
              <a:rPr lang="tr-TR" sz="1400" dirty="0">
                <a:effectLst/>
              </a:rPr>
              <a:t>.</a:t>
            </a:r>
          </a:p>
          <a:p>
            <a:pPr lvl="1"/>
            <a:r>
              <a:rPr lang="tr-TR" sz="1400" dirty="0" err="1">
                <a:effectLst/>
              </a:rPr>
              <a:t>Assess</a:t>
            </a:r>
            <a:r>
              <a:rPr lang="tr-TR" sz="1400" dirty="0">
                <a:effectLst/>
              </a:rPr>
              <a:t> </a:t>
            </a:r>
            <a:r>
              <a:rPr lang="tr-TR" sz="1400" dirty="0" err="1">
                <a:effectLst/>
              </a:rPr>
              <a:t>for</a:t>
            </a:r>
            <a:r>
              <a:rPr lang="tr-TR" sz="1400" dirty="0">
                <a:effectLst/>
              </a:rPr>
              <a:t> risk </a:t>
            </a:r>
            <a:r>
              <a:rPr lang="tr-TR" sz="1400" dirty="0" err="1">
                <a:effectLst/>
              </a:rPr>
              <a:t>factors</a:t>
            </a:r>
            <a:r>
              <a:rPr lang="tr-TR" sz="1400" dirty="0">
                <a:effectLst/>
              </a:rPr>
              <a:t>: </a:t>
            </a:r>
            <a:r>
              <a:rPr lang="tr-TR" sz="1400" dirty="0" err="1">
                <a:effectLst/>
              </a:rPr>
              <a:t>radiation</a:t>
            </a:r>
            <a:r>
              <a:rPr lang="tr-TR" sz="1400" dirty="0">
                <a:effectLst/>
              </a:rPr>
              <a:t> </a:t>
            </a:r>
            <a:r>
              <a:rPr lang="tr-TR" sz="1400" dirty="0" err="1">
                <a:effectLst/>
              </a:rPr>
              <a:t>exposure</a:t>
            </a:r>
            <a:r>
              <a:rPr lang="tr-TR" sz="1400" dirty="0">
                <a:effectLst/>
              </a:rPr>
              <a:t>, </a:t>
            </a:r>
            <a:r>
              <a:rPr lang="tr-TR" sz="1400" dirty="0" err="1">
                <a:effectLst/>
              </a:rPr>
              <a:t>hardness</a:t>
            </a:r>
            <a:r>
              <a:rPr lang="tr-TR" sz="1400" dirty="0">
                <a:effectLst/>
              </a:rPr>
              <a:t>, </a:t>
            </a:r>
            <a:r>
              <a:rPr lang="tr-TR" sz="1400" dirty="0" err="1">
                <a:effectLst/>
              </a:rPr>
              <a:t>rapid</a:t>
            </a:r>
            <a:r>
              <a:rPr lang="tr-TR" sz="1400" dirty="0">
                <a:effectLst/>
              </a:rPr>
              <a:t> </a:t>
            </a:r>
            <a:r>
              <a:rPr lang="tr-TR" sz="1400" dirty="0" err="1">
                <a:effectLst/>
              </a:rPr>
              <a:t>growth</a:t>
            </a:r>
            <a:r>
              <a:rPr lang="tr-TR" sz="1400" dirty="0">
                <a:effectLst/>
              </a:rPr>
              <a:t>, </a:t>
            </a:r>
            <a:r>
              <a:rPr lang="tr-TR" sz="1400" dirty="0" err="1">
                <a:effectLst/>
              </a:rPr>
              <a:t>fixation</a:t>
            </a:r>
            <a:r>
              <a:rPr lang="tr-TR" sz="1400" dirty="0">
                <a:effectLst/>
              </a:rPr>
              <a:t> </a:t>
            </a:r>
            <a:r>
              <a:rPr lang="tr-TR" sz="1400" dirty="0" err="1">
                <a:effectLst/>
              </a:rPr>
              <a:t>to</a:t>
            </a:r>
            <a:r>
              <a:rPr lang="tr-TR" sz="1400" dirty="0">
                <a:effectLst/>
              </a:rPr>
              <a:t> </a:t>
            </a:r>
            <a:r>
              <a:rPr lang="tr-TR" sz="1400" dirty="0" err="1">
                <a:effectLst/>
              </a:rPr>
              <a:t>surrounding</a:t>
            </a:r>
            <a:r>
              <a:rPr lang="tr-TR" sz="1400" dirty="0">
                <a:effectLst/>
              </a:rPr>
              <a:t> </a:t>
            </a:r>
            <a:r>
              <a:rPr lang="tr-TR" sz="1400" dirty="0" err="1">
                <a:effectLst/>
              </a:rPr>
              <a:t>tissue</a:t>
            </a:r>
            <a:r>
              <a:rPr lang="tr-TR" sz="1400" dirty="0">
                <a:effectLst/>
              </a:rPr>
              <a:t>, </a:t>
            </a:r>
            <a:r>
              <a:rPr lang="tr-TR" sz="1400" dirty="0" err="1">
                <a:effectLst/>
              </a:rPr>
              <a:t>cervical</a:t>
            </a:r>
            <a:r>
              <a:rPr lang="tr-TR" sz="1400" dirty="0">
                <a:effectLst/>
              </a:rPr>
              <a:t> LAD, </a:t>
            </a:r>
            <a:r>
              <a:rPr lang="tr-TR" sz="1400" dirty="0" err="1">
                <a:effectLst/>
              </a:rPr>
              <a:t>male</a:t>
            </a:r>
            <a:r>
              <a:rPr lang="tr-TR" sz="1400" dirty="0">
                <a:effectLst/>
              </a:rPr>
              <a:t>, </a:t>
            </a:r>
            <a:r>
              <a:rPr lang="tr-TR" sz="1400" dirty="0" err="1">
                <a:effectLst/>
              </a:rPr>
              <a:t>others</a:t>
            </a:r>
            <a:r>
              <a:rPr lang="tr-TR" sz="1400" dirty="0">
                <a:effectLst/>
              </a:rPr>
              <a:t>.</a:t>
            </a:r>
          </a:p>
          <a:p>
            <a:r>
              <a:rPr lang="tr-TR" sz="1400" b="1" dirty="0" err="1">
                <a:effectLst/>
              </a:rPr>
              <a:t>Multinodular</a:t>
            </a:r>
            <a:r>
              <a:rPr lang="tr-TR" sz="1400" b="1" dirty="0">
                <a:effectLst/>
              </a:rPr>
              <a:t> </a:t>
            </a:r>
            <a:r>
              <a:rPr lang="tr-TR" sz="1400" b="1" dirty="0" err="1">
                <a:effectLst/>
              </a:rPr>
              <a:t>Goiter</a:t>
            </a:r>
            <a:r>
              <a:rPr lang="tr-TR" sz="1400" dirty="0">
                <a:effectLst/>
              </a:rPr>
              <a:t> (</a:t>
            </a:r>
            <a:r>
              <a:rPr lang="tr-TR" sz="1400" dirty="0" err="1">
                <a:effectLst/>
              </a:rPr>
              <a:t>iodine</a:t>
            </a:r>
            <a:r>
              <a:rPr lang="tr-TR" sz="1400" dirty="0">
                <a:effectLst/>
              </a:rPr>
              <a:t> </a:t>
            </a:r>
            <a:r>
              <a:rPr lang="tr-TR" sz="1400" dirty="0" err="1">
                <a:effectLst/>
              </a:rPr>
              <a:t>deficiency</a:t>
            </a:r>
            <a:r>
              <a:rPr lang="tr-TR" sz="1400" dirty="0">
                <a:effectLst/>
              </a:rPr>
              <a:t>)</a:t>
            </a:r>
          </a:p>
          <a:p>
            <a:r>
              <a:rPr lang="tr-TR" sz="1400" b="1" dirty="0">
                <a:effectLst/>
              </a:rPr>
              <a:t/>
            </a:r>
            <a:br>
              <a:rPr lang="tr-TR" sz="1400" b="1" dirty="0">
                <a:effectLst/>
              </a:rPr>
            </a:br>
            <a:r>
              <a:rPr lang="tr-TR" sz="1400" b="1" dirty="0" err="1">
                <a:effectLst/>
              </a:rPr>
              <a:t>Soft</a:t>
            </a:r>
            <a:r>
              <a:rPr lang="tr-TR" sz="1400" dirty="0">
                <a:effectLst/>
              </a:rPr>
              <a:t> in </a:t>
            </a:r>
            <a:r>
              <a:rPr lang="tr-TR" sz="1400" dirty="0" err="1">
                <a:effectLst/>
              </a:rPr>
              <a:t>Graves</a:t>
            </a:r>
            <a:r>
              <a:rPr lang="tr-TR" sz="1400" dirty="0">
                <a:effectLst/>
              </a:rPr>
              <a:t> </a:t>
            </a:r>
            <a:r>
              <a:rPr lang="tr-TR" sz="1400" dirty="0" err="1">
                <a:effectLst/>
              </a:rPr>
              <a:t>Disease</a:t>
            </a:r>
            <a:r>
              <a:rPr lang="tr-TR" sz="1400" dirty="0">
                <a:effectLst/>
              </a:rPr>
              <a:t> </a:t>
            </a:r>
            <a:r>
              <a:rPr lang="tr-TR" sz="1400" dirty="0" err="1">
                <a:effectLst/>
              </a:rPr>
              <a:t>and</a:t>
            </a:r>
            <a:r>
              <a:rPr lang="tr-TR" sz="1400" dirty="0">
                <a:effectLst/>
              </a:rPr>
              <a:t> </a:t>
            </a:r>
            <a:r>
              <a:rPr lang="tr-TR" sz="1400" dirty="0" err="1">
                <a:effectLst/>
              </a:rPr>
              <a:t>may</a:t>
            </a:r>
            <a:r>
              <a:rPr lang="tr-TR" sz="1400" dirty="0">
                <a:effectLst/>
              </a:rPr>
              <a:t> </a:t>
            </a:r>
            <a:r>
              <a:rPr lang="tr-TR" sz="1400" dirty="0" err="1">
                <a:effectLst/>
              </a:rPr>
              <a:t>have</a:t>
            </a:r>
            <a:r>
              <a:rPr lang="tr-TR" sz="1400" dirty="0">
                <a:effectLst/>
              </a:rPr>
              <a:t> </a:t>
            </a:r>
            <a:r>
              <a:rPr lang="tr-TR" sz="1400" dirty="0" err="1">
                <a:effectLst/>
              </a:rPr>
              <a:t>bruit</a:t>
            </a:r>
            <a:r>
              <a:rPr lang="tr-TR" sz="1400" dirty="0">
                <a:effectLst/>
              </a:rPr>
              <a:t>.</a:t>
            </a:r>
          </a:p>
          <a:p>
            <a:r>
              <a:rPr lang="tr-TR" sz="1400" b="1" dirty="0" err="1">
                <a:effectLst/>
              </a:rPr>
              <a:t>Firm</a:t>
            </a:r>
            <a:r>
              <a:rPr lang="tr-TR" sz="1400" dirty="0">
                <a:effectLst/>
              </a:rPr>
              <a:t> in </a:t>
            </a:r>
            <a:r>
              <a:rPr lang="tr-TR" sz="1400" dirty="0" err="1">
                <a:effectLst/>
              </a:rPr>
              <a:t>Hashimoto’s</a:t>
            </a:r>
            <a:r>
              <a:rPr lang="tr-TR" sz="1400" dirty="0">
                <a:effectLst/>
              </a:rPr>
              <a:t> </a:t>
            </a:r>
            <a:r>
              <a:rPr lang="tr-TR" sz="1400" dirty="0" err="1">
                <a:effectLst/>
              </a:rPr>
              <a:t>thyroiditis</a:t>
            </a:r>
            <a:r>
              <a:rPr lang="tr-TR" sz="1400" dirty="0">
                <a:effectLst/>
              </a:rPr>
              <a:t>, </a:t>
            </a:r>
            <a:r>
              <a:rPr lang="tr-TR" sz="1400" dirty="0" err="1">
                <a:effectLst/>
              </a:rPr>
              <a:t>malignancy</a:t>
            </a:r>
            <a:r>
              <a:rPr lang="tr-TR" sz="1400" dirty="0">
                <a:effectLst/>
              </a:rPr>
              <a:t>, &amp; </a:t>
            </a:r>
            <a:r>
              <a:rPr lang="tr-TR" sz="1400" dirty="0" err="1">
                <a:effectLst/>
              </a:rPr>
              <a:t>benign</a:t>
            </a:r>
            <a:r>
              <a:rPr lang="tr-TR" sz="1400" dirty="0">
                <a:effectLst/>
              </a:rPr>
              <a:t> </a:t>
            </a:r>
            <a:r>
              <a:rPr lang="tr-TR" sz="1400" dirty="0" err="1">
                <a:effectLst/>
              </a:rPr>
              <a:t>and</a:t>
            </a:r>
            <a:r>
              <a:rPr lang="tr-TR" sz="1400" dirty="0">
                <a:effectLst/>
              </a:rPr>
              <a:t> </a:t>
            </a:r>
            <a:r>
              <a:rPr lang="tr-TR" sz="1400" dirty="0" err="1">
                <a:effectLst/>
              </a:rPr>
              <a:t>malignant</a:t>
            </a:r>
            <a:r>
              <a:rPr lang="tr-TR" sz="1400" dirty="0">
                <a:effectLst/>
              </a:rPr>
              <a:t> </a:t>
            </a:r>
            <a:r>
              <a:rPr lang="tr-TR" sz="1400" dirty="0" err="1">
                <a:effectLst/>
              </a:rPr>
              <a:t>nodules</a:t>
            </a:r>
            <a:r>
              <a:rPr lang="tr-TR" sz="1400" dirty="0">
                <a:effectLst/>
              </a:rPr>
              <a:t>.</a:t>
            </a:r>
          </a:p>
          <a:p>
            <a:r>
              <a:rPr lang="tr-TR" sz="1400" b="1" dirty="0">
                <a:effectLst/>
              </a:rPr>
              <a:t>Tender</a:t>
            </a:r>
            <a:r>
              <a:rPr lang="tr-TR" sz="1400" dirty="0">
                <a:effectLst/>
              </a:rPr>
              <a:t> in </a:t>
            </a:r>
            <a:r>
              <a:rPr lang="tr-TR" sz="1400" dirty="0" err="1">
                <a:effectLst/>
              </a:rPr>
              <a:t>thyroiditis</a:t>
            </a:r>
            <a:r>
              <a:rPr lang="tr-TR" sz="1400" dirty="0">
                <a:effectLst/>
              </a:rPr>
              <a:t>.</a:t>
            </a:r>
          </a:p>
          <a:p>
            <a:r>
              <a:rPr lang="tr-TR" sz="1400" b="1" dirty="0" err="1">
                <a:effectLst/>
              </a:rPr>
              <a:t>Systolic</a:t>
            </a:r>
            <a:r>
              <a:rPr lang="tr-TR" sz="1400" b="1" dirty="0">
                <a:effectLst/>
              </a:rPr>
              <a:t> </a:t>
            </a:r>
            <a:r>
              <a:rPr lang="tr-TR" sz="1400" b="1" dirty="0" err="1">
                <a:effectLst/>
              </a:rPr>
              <a:t>or</a:t>
            </a:r>
            <a:r>
              <a:rPr lang="tr-TR" sz="1400" b="1" dirty="0">
                <a:effectLst/>
              </a:rPr>
              <a:t> </a:t>
            </a:r>
            <a:r>
              <a:rPr lang="tr-TR" sz="1400" b="1" dirty="0" err="1">
                <a:effectLst/>
              </a:rPr>
              <a:t>continuous</a:t>
            </a:r>
            <a:r>
              <a:rPr lang="tr-TR" sz="1400" b="1" dirty="0">
                <a:effectLst/>
              </a:rPr>
              <a:t> </a:t>
            </a:r>
            <a:r>
              <a:rPr lang="tr-TR" sz="1400" b="1" dirty="0" err="1">
                <a:effectLst/>
              </a:rPr>
              <a:t>bruit</a:t>
            </a:r>
            <a:r>
              <a:rPr lang="tr-TR" sz="1400" dirty="0">
                <a:effectLst/>
              </a:rPr>
              <a:t> </a:t>
            </a:r>
            <a:r>
              <a:rPr lang="tr-TR" sz="1400" dirty="0" err="1">
                <a:effectLst/>
              </a:rPr>
              <a:t>may</a:t>
            </a:r>
            <a:r>
              <a:rPr lang="tr-TR" sz="1400" dirty="0">
                <a:effectLst/>
              </a:rPr>
              <a:t> be </a:t>
            </a:r>
            <a:r>
              <a:rPr lang="tr-TR" sz="1400" dirty="0" err="1">
                <a:effectLst/>
              </a:rPr>
              <a:t>heard</a:t>
            </a:r>
            <a:r>
              <a:rPr lang="tr-TR" sz="1400" dirty="0">
                <a:effectLst/>
              </a:rPr>
              <a:t> </a:t>
            </a:r>
            <a:r>
              <a:rPr lang="tr-TR" sz="1400" dirty="0" err="1">
                <a:effectLst/>
              </a:rPr>
              <a:t>over</a:t>
            </a:r>
            <a:r>
              <a:rPr lang="tr-TR" sz="1400" dirty="0">
                <a:effectLst/>
              </a:rPr>
              <a:t> </a:t>
            </a:r>
            <a:r>
              <a:rPr lang="tr-TR" sz="1400" dirty="0" err="1">
                <a:effectLst/>
              </a:rPr>
              <a:t>lateral</a:t>
            </a:r>
            <a:r>
              <a:rPr lang="tr-TR" sz="1400" dirty="0">
                <a:effectLst/>
              </a:rPr>
              <a:t> </a:t>
            </a:r>
            <a:r>
              <a:rPr lang="tr-TR" sz="1400" dirty="0" err="1">
                <a:effectLst/>
              </a:rPr>
              <a:t>lobes</a:t>
            </a:r>
            <a:r>
              <a:rPr lang="tr-TR" sz="1400" dirty="0">
                <a:effectLst/>
              </a:rPr>
              <a:t> in </a:t>
            </a:r>
            <a:r>
              <a:rPr lang="tr-TR" sz="1400" dirty="0" err="1">
                <a:effectLst/>
              </a:rPr>
              <a:t>hyperthyroidism</a:t>
            </a:r>
            <a:r>
              <a:rPr lang="tr-TR" sz="1400" dirty="0">
                <a:effectLst/>
              </a:rPr>
              <a:t>.</a:t>
            </a:r>
          </a:p>
          <a:p>
            <a:endParaRPr lang="tr-TR" dirty="0"/>
          </a:p>
        </p:txBody>
      </p:sp>
    </p:spTree>
    <p:extLst>
      <p:ext uri="{BB962C8B-B14F-4D97-AF65-F5344CB8AC3E}">
        <p14:creationId xmlns:p14="http://schemas.microsoft.com/office/powerpoint/2010/main" val="188197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8892480" cy="496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54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026" name="Picture 2"/>
          <p:cNvPicPr>
            <a:picLocks noChangeAspect="1" noChangeArrowheads="1"/>
          </p:cNvPicPr>
          <p:nvPr/>
        </p:nvPicPr>
        <p:blipFill>
          <a:blip r:embed="rId2" cstate="print"/>
          <a:srcRect/>
          <a:stretch>
            <a:fillRect/>
          </a:stretch>
        </p:blipFill>
        <p:spPr bwMode="auto">
          <a:xfrm>
            <a:off x="1259632" y="385763"/>
            <a:ext cx="6480720" cy="628359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352928"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36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dirty="0" err="1" smtClean="0">
                <a:solidFill>
                  <a:srgbClr val="FFFF00"/>
                </a:solidFill>
              </a:rPr>
              <a:t>Metaboli</a:t>
            </a:r>
            <a:r>
              <a:rPr lang="tr-TR" dirty="0" smtClean="0">
                <a:solidFill>
                  <a:srgbClr val="FFFF00"/>
                </a:solidFill>
              </a:rPr>
              <a:t>k</a:t>
            </a:r>
            <a:r>
              <a:rPr lang="en-US" dirty="0" smtClean="0">
                <a:solidFill>
                  <a:srgbClr val="FFFF00"/>
                </a:solidFill>
              </a:rPr>
              <a:t> S</a:t>
            </a:r>
            <a:r>
              <a:rPr lang="tr-TR" dirty="0" smtClean="0">
                <a:solidFill>
                  <a:srgbClr val="FFFF00"/>
                </a:solidFill>
              </a:rPr>
              <a:t>e</a:t>
            </a:r>
            <a:r>
              <a:rPr lang="en-US" dirty="0" err="1" smtClean="0">
                <a:solidFill>
                  <a:srgbClr val="FFFF00"/>
                </a:solidFill>
              </a:rPr>
              <a:t>ndrom</a:t>
            </a:r>
            <a:endParaRPr lang="en-US" dirty="0" smtClean="0">
              <a:solidFill>
                <a:srgbClr val="FFFF00"/>
              </a:solidFill>
            </a:endParaRPr>
          </a:p>
        </p:txBody>
      </p:sp>
      <p:sp>
        <p:nvSpPr>
          <p:cNvPr id="31747" name="Text Box 5"/>
          <p:cNvSpPr txBox="1">
            <a:spLocks noChangeArrowheads="1"/>
          </p:cNvSpPr>
          <p:nvPr/>
        </p:nvSpPr>
        <p:spPr bwMode="auto">
          <a:xfrm>
            <a:off x="6172200" y="1676400"/>
            <a:ext cx="1774845" cy="646331"/>
          </a:xfrm>
          <a:prstGeom prst="rect">
            <a:avLst/>
          </a:prstGeom>
          <a:noFill/>
          <a:ln w="9525">
            <a:noFill/>
            <a:miter lim="800000"/>
            <a:headEnd/>
            <a:tailEnd/>
          </a:ln>
        </p:spPr>
        <p:txBody>
          <a:bodyPr wrap="none">
            <a:spAutoFit/>
          </a:bodyPr>
          <a:lstStyle/>
          <a:p>
            <a:r>
              <a:rPr lang="en-US" sz="3600" dirty="0" err="1" smtClean="0">
                <a:solidFill>
                  <a:schemeClr val="bg1"/>
                </a:solidFill>
              </a:rPr>
              <a:t>Obe</a:t>
            </a:r>
            <a:r>
              <a:rPr lang="tr-TR" sz="3600" dirty="0" err="1" smtClean="0">
                <a:solidFill>
                  <a:schemeClr val="bg1"/>
                </a:solidFill>
              </a:rPr>
              <a:t>zite</a:t>
            </a:r>
            <a:endParaRPr lang="en-US" sz="3600" dirty="0">
              <a:solidFill>
                <a:schemeClr val="bg1"/>
              </a:solidFill>
            </a:endParaRPr>
          </a:p>
        </p:txBody>
      </p:sp>
      <p:sp>
        <p:nvSpPr>
          <p:cNvPr id="31748" name="Text Box 6"/>
          <p:cNvSpPr txBox="1">
            <a:spLocks noChangeArrowheads="1"/>
          </p:cNvSpPr>
          <p:nvPr/>
        </p:nvSpPr>
        <p:spPr bwMode="auto">
          <a:xfrm>
            <a:off x="1143000" y="4598988"/>
            <a:ext cx="1749197" cy="646331"/>
          </a:xfrm>
          <a:prstGeom prst="rect">
            <a:avLst/>
          </a:prstGeom>
          <a:noFill/>
          <a:ln w="9525">
            <a:noFill/>
            <a:miter lim="800000"/>
            <a:headEnd/>
            <a:tailEnd/>
          </a:ln>
        </p:spPr>
        <p:txBody>
          <a:bodyPr wrap="none">
            <a:spAutoFit/>
          </a:bodyPr>
          <a:lstStyle/>
          <a:p>
            <a:r>
              <a:rPr lang="en-US" sz="3600" dirty="0" smtClean="0">
                <a:solidFill>
                  <a:schemeClr val="bg1"/>
                </a:solidFill>
              </a:rPr>
              <a:t>Di</a:t>
            </a:r>
            <a:r>
              <a:rPr lang="tr-TR" sz="3600" dirty="0" smtClean="0">
                <a:solidFill>
                  <a:schemeClr val="bg1"/>
                </a:solidFill>
              </a:rPr>
              <a:t>y</a:t>
            </a:r>
            <a:r>
              <a:rPr lang="en-US" sz="3600" dirty="0" smtClean="0">
                <a:solidFill>
                  <a:schemeClr val="bg1"/>
                </a:solidFill>
              </a:rPr>
              <a:t>abet</a:t>
            </a:r>
            <a:endParaRPr lang="en-US" sz="3600" dirty="0">
              <a:solidFill>
                <a:schemeClr val="bg1"/>
              </a:solidFill>
            </a:endParaRPr>
          </a:p>
        </p:txBody>
      </p:sp>
      <p:sp>
        <p:nvSpPr>
          <p:cNvPr id="31749" name="Text Box 7"/>
          <p:cNvSpPr txBox="1">
            <a:spLocks noChangeArrowheads="1"/>
          </p:cNvSpPr>
          <p:nvPr/>
        </p:nvSpPr>
        <p:spPr bwMode="auto">
          <a:xfrm>
            <a:off x="5775325" y="4538663"/>
            <a:ext cx="3005951" cy="646331"/>
          </a:xfrm>
          <a:prstGeom prst="rect">
            <a:avLst/>
          </a:prstGeom>
          <a:noFill/>
          <a:ln w="9525">
            <a:noFill/>
            <a:miter lim="800000"/>
            <a:headEnd/>
            <a:tailEnd/>
          </a:ln>
        </p:spPr>
        <p:txBody>
          <a:bodyPr wrap="none">
            <a:spAutoFit/>
          </a:bodyPr>
          <a:lstStyle/>
          <a:p>
            <a:r>
              <a:rPr lang="en-US" sz="3600" dirty="0" smtClean="0">
                <a:solidFill>
                  <a:schemeClr val="bg1"/>
                </a:solidFill>
              </a:rPr>
              <a:t>H</a:t>
            </a:r>
            <a:r>
              <a:rPr lang="tr-TR" sz="3600" dirty="0" smtClean="0">
                <a:solidFill>
                  <a:schemeClr val="bg1"/>
                </a:solidFill>
              </a:rPr>
              <a:t>i</a:t>
            </a:r>
            <a:r>
              <a:rPr lang="en-US" sz="3600" dirty="0" smtClean="0">
                <a:solidFill>
                  <a:schemeClr val="bg1"/>
                </a:solidFill>
              </a:rPr>
              <a:t>pert</a:t>
            </a:r>
            <a:r>
              <a:rPr lang="tr-TR" sz="3600" dirty="0" smtClean="0">
                <a:solidFill>
                  <a:schemeClr val="bg1"/>
                </a:solidFill>
              </a:rPr>
              <a:t>a</a:t>
            </a:r>
            <a:r>
              <a:rPr lang="en-US" sz="3600" dirty="0" err="1" smtClean="0">
                <a:solidFill>
                  <a:schemeClr val="bg1"/>
                </a:solidFill>
              </a:rPr>
              <a:t>nsi</a:t>
            </a:r>
            <a:r>
              <a:rPr lang="tr-TR" sz="3600" dirty="0" smtClean="0">
                <a:solidFill>
                  <a:schemeClr val="bg1"/>
                </a:solidFill>
              </a:rPr>
              <a:t>y</a:t>
            </a:r>
            <a:r>
              <a:rPr lang="en-US" sz="3600" dirty="0" smtClean="0">
                <a:solidFill>
                  <a:schemeClr val="bg1"/>
                </a:solidFill>
              </a:rPr>
              <a:t>on</a:t>
            </a:r>
            <a:endParaRPr lang="en-US" sz="3600" dirty="0">
              <a:solidFill>
                <a:schemeClr val="bg1"/>
              </a:solidFill>
            </a:endParaRPr>
          </a:p>
        </p:txBody>
      </p:sp>
      <p:sp>
        <p:nvSpPr>
          <p:cNvPr id="31750" name="Line 8"/>
          <p:cNvSpPr>
            <a:spLocks noChangeShapeType="1"/>
          </p:cNvSpPr>
          <p:nvPr/>
        </p:nvSpPr>
        <p:spPr bwMode="auto">
          <a:xfrm flipH="1">
            <a:off x="6705600" y="2286000"/>
            <a:ext cx="0" cy="2362200"/>
          </a:xfrm>
          <a:prstGeom prst="line">
            <a:avLst/>
          </a:prstGeom>
          <a:noFill/>
          <a:ln w="9525">
            <a:solidFill>
              <a:schemeClr val="bg1"/>
            </a:solidFill>
            <a:round/>
            <a:headEnd/>
            <a:tailEnd/>
          </a:ln>
        </p:spPr>
        <p:txBody>
          <a:bodyPr/>
          <a:lstStyle/>
          <a:p>
            <a:endParaRPr lang="tr-TR"/>
          </a:p>
        </p:txBody>
      </p:sp>
      <p:sp>
        <p:nvSpPr>
          <p:cNvPr id="31751" name="Line 9"/>
          <p:cNvSpPr>
            <a:spLocks noChangeShapeType="1"/>
          </p:cNvSpPr>
          <p:nvPr/>
        </p:nvSpPr>
        <p:spPr bwMode="auto">
          <a:xfrm>
            <a:off x="2362200" y="2362200"/>
            <a:ext cx="0" cy="2362200"/>
          </a:xfrm>
          <a:prstGeom prst="line">
            <a:avLst/>
          </a:prstGeom>
          <a:noFill/>
          <a:ln w="9525">
            <a:solidFill>
              <a:schemeClr val="bg1"/>
            </a:solidFill>
            <a:round/>
            <a:headEnd/>
            <a:tailEnd/>
          </a:ln>
        </p:spPr>
        <p:txBody>
          <a:bodyPr/>
          <a:lstStyle/>
          <a:p>
            <a:endParaRPr lang="tr-TR"/>
          </a:p>
        </p:txBody>
      </p:sp>
      <p:sp>
        <p:nvSpPr>
          <p:cNvPr id="31752" name="Line 10"/>
          <p:cNvSpPr>
            <a:spLocks noChangeShapeType="1"/>
          </p:cNvSpPr>
          <p:nvPr/>
        </p:nvSpPr>
        <p:spPr bwMode="auto">
          <a:xfrm>
            <a:off x="6096000" y="4724400"/>
            <a:ext cx="0" cy="0"/>
          </a:xfrm>
          <a:prstGeom prst="line">
            <a:avLst/>
          </a:prstGeom>
          <a:noFill/>
          <a:ln w="9525">
            <a:solidFill>
              <a:schemeClr val="tx1"/>
            </a:solidFill>
            <a:round/>
            <a:headEnd/>
            <a:tailEnd/>
          </a:ln>
        </p:spPr>
        <p:txBody>
          <a:bodyPr/>
          <a:lstStyle/>
          <a:p>
            <a:endParaRPr lang="tr-TR"/>
          </a:p>
        </p:txBody>
      </p:sp>
      <p:sp>
        <p:nvSpPr>
          <p:cNvPr id="31753" name="Line 11"/>
          <p:cNvSpPr>
            <a:spLocks noChangeShapeType="1"/>
          </p:cNvSpPr>
          <p:nvPr/>
        </p:nvSpPr>
        <p:spPr bwMode="auto">
          <a:xfrm>
            <a:off x="2971800" y="4876800"/>
            <a:ext cx="2819400" cy="0"/>
          </a:xfrm>
          <a:prstGeom prst="line">
            <a:avLst/>
          </a:prstGeom>
          <a:noFill/>
          <a:ln w="9525">
            <a:solidFill>
              <a:schemeClr val="bg1"/>
            </a:solidFill>
            <a:round/>
            <a:headEnd/>
            <a:tailEnd/>
          </a:ln>
        </p:spPr>
        <p:txBody>
          <a:bodyPr/>
          <a:lstStyle/>
          <a:p>
            <a:endParaRPr lang="tr-TR"/>
          </a:p>
        </p:txBody>
      </p:sp>
      <p:sp>
        <p:nvSpPr>
          <p:cNvPr id="31754" name="Text Box 12"/>
          <p:cNvSpPr txBox="1">
            <a:spLocks noChangeArrowheads="1"/>
          </p:cNvSpPr>
          <p:nvPr/>
        </p:nvSpPr>
        <p:spPr bwMode="auto">
          <a:xfrm>
            <a:off x="3657600" y="3124200"/>
            <a:ext cx="1682750" cy="641350"/>
          </a:xfrm>
          <a:prstGeom prst="rect">
            <a:avLst/>
          </a:prstGeom>
          <a:noFill/>
          <a:ln w="9525">
            <a:noFill/>
            <a:miter lim="800000"/>
            <a:headEnd/>
            <a:tailEnd/>
          </a:ln>
        </p:spPr>
        <p:txBody>
          <a:bodyPr wrap="none">
            <a:spAutoFit/>
          </a:bodyPr>
          <a:lstStyle/>
          <a:p>
            <a:r>
              <a:rPr lang="en-US" sz="3600" dirty="0">
                <a:solidFill>
                  <a:srgbClr val="FFC000"/>
                </a:solidFill>
              </a:rPr>
              <a:t>NAFLD</a:t>
            </a:r>
          </a:p>
        </p:txBody>
      </p:sp>
      <p:sp>
        <p:nvSpPr>
          <p:cNvPr id="31755" name="Line 13"/>
          <p:cNvSpPr>
            <a:spLocks noChangeShapeType="1"/>
          </p:cNvSpPr>
          <p:nvPr/>
        </p:nvSpPr>
        <p:spPr bwMode="auto">
          <a:xfrm flipV="1">
            <a:off x="2819400" y="3810000"/>
            <a:ext cx="914400" cy="762000"/>
          </a:xfrm>
          <a:prstGeom prst="line">
            <a:avLst/>
          </a:prstGeom>
          <a:noFill/>
          <a:ln w="57150">
            <a:solidFill>
              <a:schemeClr val="bg1"/>
            </a:solidFill>
            <a:round/>
            <a:headEnd/>
            <a:tailEnd type="triangle" w="med" len="med"/>
          </a:ln>
        </p:spPr>
        <p:txBody>
          <a:bodyPr/>
          <a:lstStyle/>
          <a:p>
            <a:endParaRPr lang="tr-TR"/>
          </a:p>
        </p:txBody>
      </p:sp>
      <p:sp>
        <p:nvSpPr>
          <p:cNvPr id="31756" name="Line 14"/>
          <p:cNvSpPr>
            <a:spLocks noChangeShapeType="1"/>
          </p:cNvSpPr>
          <p:nvPr/>
        </p:nvSpPr>
        <p:spPr bwMode="auto">
          <a:xfrm flipH="1">
            <a:off x="5257800" y="2209800"/>
            <a:ext cx="990600" cy="990600"/>
          </a:xfrm>
          <a:prstGeom prst="line">
            <a:avLst/>
          </a:prstGeom>
          <a:noFill/>
          <a:ln w="57150">
            <a:solidFill>
              <a:schemeClr val="bg1"/>
            </a:solidFill>
            <a:round/>
            <a:headEnd/>
            <a:tailEnd type="triangle" w="med" len="med"/>
          </a:ln>
        </p:spPr>
        <p:txBody>
          <a:bodyPr/>
          <a:lstStyle/>
          <a:p>
            <a:endParaRPr lang="tr-TR"/>
          </a:p>
        </p:txBody>
      </p:sp>
      <p:sp>
        <p:nvSpPr>
          <p:cNvPr id="31757" name="Line 15"/>
          <p:cNvSpPr>
            <a:spLocks noChangeShapeType="1"/>
          </p:cNvSpPr>
          <p:nvPr/>
        </p:nvSpPr>
        <p:spPr bwMode="auto">
          <a:xfrm flipH="1" flipV="1">
            <a:off x="5181600" y="3886200"/>
            <a:ext cx="914400" cy="685800"/>
          </a:xfrm>
          <a:prstGeom prst="line">
            <a:avLst/>
          </a:prstGeom>
          <a:noFill/>
          <a:ln w="57150">
            <a:solidFill>
              <a:schemeClr val="bg1"/>
            </a:solidFill>
            <a:round/>
            <a:headEnd/>
            <a:tailEnd type="triangle" w="med" len="med"/>
          </a:ln>
        </p:spPr>
        <p:txBody>
          <a:bodyPr/>
          <a:lstStyle/>
          <a:p>
            <a:endParaRPr lang="tr-TR"/>
          </a:p>
        </p:txBody>
      </p:sp>
      <p:sp>
        <p:nvSpPr>
          <p:cNvPr id="31758" name="Text Box 16"/>
          <p:cNvSpPr txBox="1">
            <a:spLocks noChangeArrowheads="1"/>
          </p:cNvSpPr>
          <p:nvPr/>
        </p:nvSpPr>
        <p:spPr bwMode="auto">
          <a:xfrm>
            <a:off x="990600" y="1752600"/>
            <a:ext cx="2416046" cy="646331"/>
          </a:xfrm>
          <a:prstGeom prst="rect">
            <a:avLst/>
          </a:prstGeom>
          <a:noFill/>
          <a:ln w="9525">
            <a:noFill/>
            <a:miter lim="800000"/>
            <a:headEnd/>
            <a:tailEnd/>
          </a:ln>
        </p:spPr>
        <p:txBody>
          <a:bodyPr wrap="none">
            <a:spAutoFit/>
          </a:bodyPr>
          <a:lstStyle/>
          <a:p>
            <a:r>
              <a:rPr lang="en-US" sz="3600" dirty="0" smtClean="0">
                <a:solidFill>
                  <a:schemeClr val="bg1"/>
                </a:solidFill>
              </a:rPr>
              <a:t>D</a:t>
            </a:r>
            <a:r>
              <a:rPr lang="tr-TR" sz="3600" dirty="0" smtClean="0">
                <a:solidFill>
                  <a:schemeClr val="bg1"/>
                </a:solidFill>
              </a:rPr>
              <a:t>i</a:t>
            </a:r>
            <a:r>
              <a:rPr lang="en-US" sz="3600" dirty="0" err="1" smtClean="0">
                <a:solidFill>
                  <a:schemeClr val="bg1"/>
                </a:solidFill>
              </a:rPr>
              <a:t>slipidemi</a:t>
            </a:r>
            <a:endParaRPr lang="en-US" sz="3600" dirty="0">
              <a:solidFill>
                <a:schemeClr val="bg1"/>
              </a:solidFill>
            </a:endParaRPr>
          </a:p>
        </p:txBody>
      </p:sp>
      <p:sp>
        <p:nvSpPr>
          <p:cNvPr id="31759" name="Line 17"/>
          <p:cNvSpPr>
            <a:spLocks noChangeShapeType="1"/>
          </p:cNvSpPr>
          <p:nvPr/>
        </p:nvSpPr>
        <p:spPr bwMode="auto">
          <a:xfrm>
            <a:off x="3276600" y="2438400"/>
            <a:ext cx="609600" cy="685800"/>
          </a:xfrm>
          <a:prstGeom prst="line">
            <a:avLst/>
          </a:prstGeom>
          <a:noFill/>
          <a:ln w="57150">
            <a:solidFill>
              <a:schemeClr val="bg1"/>
            </a:solidFill>
            <a:round/>
            <a:headEnd/>
            <a:tailEnd type="triangle" w="med" len="med"/>
          </a:ln>
        </p:spPr>
        <p:txBody>
          <a:bodyPr/>
          <a:lstStyle/>
          <a:p>
            <a:endParaRPr lang="tr-TR"/>
          </a:p>
        </p:txBody>
      </p:sp>
      <p:sp>
        <p:nvSpPr>
          <p:cNvPr id="31760" name="Line 18"/>
          <p:cNvSpPr>
            <a:spLocks noChangeShapeType="1"/>
          </p:cNvSpPr>
          <p:nvPr/>
        </p:nvSpPr>
        <p:spPr bwMode="auto">
          <a:xfrm>
            <a:off x="3886200" y="2133600"/>
            <a:ext cx="2286000" cy="0"/>
          </a:xfrm>
          <a:prstGeom prst="line">
            <a:avLst/>
          </a:prstGeom>
          <a:noFill/>
          <a:ln w="9525">
            <a:solidFill>
              <a:schemeClr val="bg1"/>
            </a:solidFill>
            <a:round/>
            <a:headEnd/>
            <a:tailEnd/>
          </a:ln>
        </p:spPr>
        <p:txBody>
          <a:bodyPr/>
          <a:lstStyle/>
          <a:p>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sz="3000" dirty="0" smtClean="0">
                <a:solidFill>
                  <a:srgbClr val="FFFF00"/>
                </a:solidFill>
              </a:rPr>
              <a:t>M</a:t>
            </a:r>
            <a:r>
              <a:rPr lang="en-US" sz="3000" dirty="0" err="1" smtClean="0">
                <a:solidFill>
                  <a:srgbClr val="FFFF00"/>
                </a:solidFill>
              </a:rPr>
              <a:t>etaboli</a:t>
            </a:r>
            <a:r>
              <a:rPr lang="tr-TR" sz="3000" dirty="0" smtClean="0">
                <a:solidFill>
                  <a:srgbClr val="FFFF00"/>
                </a:solidFill>
              </a:rPr>
              <a:t>k</a:t>
            </a:r>
            <a:r>
              <a:rPr lang="en-US" sz="3000" dirty="0" smtClean="0">
                <a:solidFill>
                  <a:srgbClr val="FFFF00"/>
                </a:solidFill>
              </a:rPr>
              <a:t> </a:t>
            </a:r>
            <a:r>
              <a:rPr lang="tr-TR" sz="3000" dirty="0" smtClean="0">
                <a:solidFill>
                  <a:srgbClr val="FFFF00"/>
                </a:solidFill>
              </a:rPr>
              <a:t>Sendrom</a:t>
            </a:r>
            <a:r>
              <a:rPr lang="en-US" sz="3000" dirty="0" smtClean="0">
                <a:solidFill>
                  <a:srgbClr val="FFFF00"/>
                </a:solidFill>
              </a:rPr>
              <a:t> (</a:t>
            </a:r>
            <a:r>
              <a:rPr lang="tr-TR" sz="3000" dirty="0" err="1" smtClean="0">
                <a:solidFill>
                  <a:srgbClr val="FFFF00"/>
                </a:solidFill>
              </a:rPr>
              <a:t>Se</a:t>
            </a:r>
            <a:r>
              <a:rPr lang="en-US" sz="3000" dirty="0" err="1" smtClean="0">
                <a:solidFill>
                  <a:srgbClr val="FFFF00"/>
                </a:solidFill>
              </a:rPr>
              <a:t>ndrom</a:t>
            </a:r>
            <a:r>
              <a:rPr lang="en-US" sz="3000" dirty="0" smtClean="0">
                <a:solidFill>
                  <a:srgbClr val="FFFF00"/>
                </a:solidFill>
              </a:rPr>
              <a:t>-</a:t>
            </a:r>
            <a:r>
              <a:rPr lang="tr-TR" sz="3000" dirty="0" smtClean="0">
                <a:solidFill>
                  <a:srgbClr val="FFFF00"/>
                </a:solidFill>
              </a:rPr>
              <a:t>X</a:t>
            </a:r>
            <a:r>
              <a:rPr lang="en-US" sz="3000" dirty="0" smtClean="0">
                <a:solidFill>
                  <a:srgbClr val="FFFF00"/>
                </a:solidFill>
              </a:rPr>
              <a:t>)</a:t>
            </a:r>
            <a:r>
              <a:rPr lang="en-US" sz="3400" dirty="0" smtClean="0">
                <a:solidFill>
                  <a:srgbClr val="FFFF00"/>
                </a:solidFill>
              </a:rPr>
              <a:t> </a:t>
            </a:r>
            <a:r>
              <a:rPr lang="tr-TR" sz="3400" dirty="0" smtClean="0"/>
              <a:t/>
            </a:r>
            <a:br>
              <a:rPr lang="tr-TR" sz="3400" dirty="0" smtClean="0"/>
            </a:br>
            <a:r>
              <a:rPr lang="en-US" sz="2600" i="1" dirty="0" smtClean="0">
                <a:solidFill>
                  <a:srgbClr val="FFC000"/>
                </a:solidFill>
              </a:rPr>
              <a:t>ATP III criteria</a:t>
            </a:r>
            <a:r>
              <a:rPr lang="tr-TR" sz="2600" i="1" dirty="0" smtClean="0">
                <a:solidFill>
                  <a:srgbClr val="FFC000"/>
                </a:solidFill>
              </a:rPr>
              <a:t> </a:t>
            </a:r>
            <a:r>
              <a:rPr lang="en-US" sz="2600" i="1" dirty="0" smtClean="0"/>
              <a:t>:</a:t>
            </a:r>
            <a:r>
              <a:rPr lang="tr-TR" sz="2600" i="1" dirty="0" smtClean="0"/>
              <a:t>  Aşağıdakilerden </a:t>
            </a:r>
            <a:r>
              <a:rPr lang="en-US" sz="2600" i="1" dirty="0" smtClean="0"/>
              <a:t>≥ 3</a:t>
            </a:r>
          </a:p>
        </p:txBody>
      </p:sp>
      <p:sp>
        <p:nvSpPr>
          <p:cNvPr id="32771" name="Rectangle 3"/>
          <p:cNvSpPr>
            <a:spLocks noGrp="1" noChangeArrowheads="1"/>
          </p:cNvSpPr>
          <p:nvPr>
            <p:ph type="body" idx="1"/>
          </p:nvPr>
        </p:nvSpPr>
        <p:spPr>
          <a:xfrm>
            <a:off x="457200" y="2057400"/>
            <a:ext cx="8229600" cy="4525963"/>
          </a:xfrm>
        </p:spPr>
        <p:txBody>
          <a:bodyPr/>
          <a:lstStyle/>
          <a:p>
            <a:pPr eaLnBrk="1" hangingPunct="1"/>
            <a:r>
              <a:rPr lang="en-US" sz="2800" dirty="0" smtClean="0"/>
              <a:t>Abdominal </a:t>
            </a:r>
            <a:r>
              <a:rPr lang="en-US" sz="2800" dirty="0" err="1" smtClean="0"/>
              <a:t>obe</a:t>
            </a:r>
            <a:r>
              <a:rPr lang="tr-TR" sz="2800" dirty="0" err="1" smtClean="0"/>
              <a:t>zite</a:t>
            </a:r>
            <a:r>
              <a:rPr lang="tr-TR" sz="2800" dirty="0" smtClean="0"/>
              <a:t> : Etnik farklılık</a:t>
            </a:r>
            <a:r>
              <a:rPr lang="en-US" sz="2800" dirty="0" smtClean="0"/>
              <a:t> </a:t>
            </a:r>
          </a:p>
          <a:p>
            <a:pPr lvl="1" eaLnBrk="1" hangingPunct="1"/>
            <a:r>
              <a:rPr lang="en-US" dirty="0" smtClean="0"/>
              <a:t>(</a:t>
            </a:r>
            <a:r>
              <a:rPr lang="tr-TR" dirty="0" smtClean="0"/>
              <a:t>Bel çevresi</a:t>
            </a:r>
            <a:r>
              <a:rPr lang="en-US" dirty="0" smtClean="0"/>
              <a:t> &gt; 102 cm ♂, &gt; 88 cm  ♀)</a:t>
            </a:r>
          </a:p>
          <a:p>
            <a:pPr eaLnBrk="1" hangingPunct="1"/>
            <a:r>
              <a:rPr lang="en-US" sz="2800" dirty="0" err="1" smtClean="0"/>
              <a:t>Trigl</a:t>
            </a:r>
            <a:r>
              <a:rPr lang="tr-TR" sz="2800" dirty="0" err="1" smtClean="0"/>
              <a:t>iserid</a:t>
            </a:r>
            <a:r>
              <a:rPr lang="en-US" sz="2800" dirty="0" smtClean="0"/>
              <a:t> &gt; 150mg/dl</a:t>
            </a:r>
          </a:p>
          <a:p>
            <a:pPr eaLnBrk="1" hangingPunct="1"/>
            <a:r>
              <a:rPr lang="en-US" sz="2800" dirty="0" smtClean="0"/>
              <a:t>HDL &lt; 40 mg/dl ♂, &lt; 50 mg/dl  ♀</a:t>
            </a:r>
          </a:p>
          <a:p>
            <a:pPr eaLnBrk="1" hangingPunct="1"/>
            <a:r>
              <a:rPr lang="tr-TR" sz="2800" dirty="0" smtClean="0"/>
              <a:t>KB</a:t>
            </a:r>
            <a:r>
              <a:rPr lang="en-US" sz="2800" dirty="0" smtClean="0"/>
              <a:t> ≥</a:t>
            </a:r>
            <a:r>
              <a:rPr lang="tr-TR" sz="2800" dirty="0" smtClean="0"/>
              <a:t> </a:t>
            </a:r>
            <a:r>
              <a:rPr lang="en-US" sz="2800" dirty="0" smtClean="0"/>
              <a:t>130/85</a:t>
            </a:r>
            <a:r>
              <a:rPr lang="tr-TR" sz="2800" dirty="0" smtClean="0"/>
              <a:t> </a:t>
            </a:r>
            <a:r>
              <a:rPr lang="tr-TR" sz="2800" dirty="0" err="1" smtClean="0"/>
              <a:t>mmHg</a:t>
            </a:r>
            <a:endParaRPr lang="en-US" sz="2800" dirty="0" smtClean="0"/>
          </a:p>
          <a:p>
            <a:pPr eaLnBrk="1" hangingPunct="1"/>
            <a:r>
              <a:rPr lang="tr-TR" sz="2800" dirty="0" smtClean="0"/>
              <a:t>AKŞ </a:t>
            </a:r>
            <a:r>
              <a:rPr lang="en-US" sz="2800" dirty="0" smtClean="0"/>
              <a:t>≥</a:t>
            </a:r>
            <a:r>
              <a:rPr lang="tr-TR" sz="2800" dirty="0" smtClean="0"/>
              <a:t> </a:t>
            </a:r>
            <a:r>
              <a:rPr lang="en-US" sz="2800" dirty="0" smtClean="0"/>
              <a:t>110 mg/dl</a:t>
            </a:r>
            <a:r>
              <a:rPr lang="tr-TR" sz="2800" dirty="0" smtClean="0"/>
              <a:t> </a:t>
            </a:r>
            <a:r>
              <a:rPr lang="tr-TR" sz="2800" dirty="0" smtClean="0">
                <a:solidFill>
                  <a:srgbClr val="FFC000"/>
                </a:solidFill>
              </a:rPr>
              <a:t>?? 100 mg/</a:t>
            </a:r>
            <a:r>
              <a:rPr lang="tr-TR" sz="2800" dirty="0" err="1" smtClean="0">
                <a:solidFill>
                  <a:srgbClr val="FFC000"/>
                </a:solidFill>
              </a:rPr>
              <a:t>dl</a:t>
            </a:r>
            <a:endParaRPr lang="en-US" sz="2800" dirty="0" smtClean="0">
              <a:solidFill>
                <a:srgbClr val="FFC000"/>
              </a:solidFill>
            </a:endParaRPr>
          </a:p>
        </p:txBody>
      </p:sp>
      <p:pic>
        <p:nvPicPr>
          <p:cNvPr id="4" name="Picture 3" descr="obesite"/>
          <p:cNvPicPr>
            <a:picLocks noChangeAspect="1" noChangeArrowheads="1"/>
          </p:cNvPicPr>
          <p:nvPr/>
        </p:nvPicPr>
        <p:blipFill>
          <a:blip r:embed="rId3" cstate="print"/>
          <a:srcRect l="8798" t="4500" r="15796" b="5428"/>
          <a:stretch>
            <a:fillRect/>
          </a:stretch>
        </p:blipFill>
        <p:spPr bwMode="auto">
          <a:xfrm>
            <a:off x="6372200" y="3284984"/>
            <a:ext cx="2555776" cy="3429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 name="Picture 1"/>
          <p:cNvPicPr>
            <a:picLocks noChangeAspect="1"/>
          </p:cNvPicPr>
          <p:nvPr/>
        </p:nvPicPr>
        <p:blipFill>
          <a:blip r:embed="rId2" cstate="print"/>
          <a:srcRect/>
          <a:stretch>
            <a:fillRect/>
          </a:stretch>
        </p:blipFill>
        <p:spPr bwMode="auto">
          <a:xfrm>
            <a:off x="762000" y="438150"/>
            <a:ext cx="7620000" cy="59817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1855788"/>
            <a:ext cx="667385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577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endParaRPr lang="tr-TR" altLang="tr-TR" smtClean="0"/>
          </a:p>
        </p:txBody>
      </p:sp>
      <p:pic>
        <p:nvPicPr>
          <p:cNvPr id="49155" name="Content Placeholder 6" descr="Hypothyroid.bmp"/>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04800"/>
            <a:ext cx="4572000" cy="6324600"/>
          </a:xfrm>
        </p:spPr>
      </p:pic>
      <p:pic>
        <p:nvPicPr>
          <p:cNvPr id="49156" name="Content Placeholder 7" descr="Hyperthyroid.bmp"/>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228600"/>
            <a:ext cx="4572000" cy="6400800"/>
          </a:xfrm>
        </p:spPr>
      </p:pic>
      <p:sp>
        <p:nvSpPr>
          <p:cNvPr id="5" name="Slide Number Placeholder 4"/>
          <p:cNvSpPr>
            <a:spLocks noGrp="1"/>
          </p:cNvSpPr>
          <p:nvPr>
            <p:ph type="sldNum" sz="quarter" idx="12"/>
          </p:nvPr>
        </p:nvSpPr>
        <p:spPr/>
        <p:txBody>
          <a:bodyPr/>
          <a:lstStyle/>
          <a:p>
            <a:pPr>
              <a:defRPr/>
            </a:pPr>
            <a:fld id="{122358B1-E7D4-40B7-B364-C166A60F434E}" type="slidenum">
              <a:rPr lang="en-US" smtClean="0"/>
              <a:pPr>
                <a:defRPr/>
              </a:pPr>
              <a:t>25</a:t>
            </a:fld>
            <a:endParaRPr lang="en-US"/>
          </a:p>
        </p:txBody>
      </p:sp>
    </p:spTree>
    <p:extLst>
      <p:ext uri="{BB962C8B-B14F-4D97-AF65-F5344CB8AC3E}">
        <p14:creationId xmlns:p14="http://schemas.microsoft.com/office/powerpoint/2010/main" val="1847125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2036763"/>
            <a:ext cx="6699250"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94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39" y="1484784"/>
            <a:ext cx="655688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837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629400"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7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4869160"/>
            <a:ext cx="751205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92696"/>
            <a:ext cx="7385050"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79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err="1" smtClean="0"/>
              <a:t>Sens</a:t>
            </a:r>
            <a:r>
              <a:rPr lang="tr-TR" dirty="0" smtClean="0"/>
              <a:t> </a:t>
            </a:r>
            <a:r>
              <a:rPr lang="tr-TR" dirty="0" err="1" smtClean="0"/>
              <a:t>clinique</a:t>
            </a:r>
            <a:r>
              <a:rPr lang="tr-TR" dirty="0" smtClean="0"/>
              <a:t>….sadece görerek tanı</a:t>
            </a:r>
          </a:p>
          <a:p>
            <a:endParaRPr lang="tr-TR" dirty="0"/>
          </a:p>
        </p:txBody>
      </p:sp>
    </p:spTree>
    <p:extLst>
      <p:ext uri="{BB962C8B-B14F-4D97-AF65-F5344CB8AC3E}">
        <p14:creationId xmlns:p14="http://schemas.microsoft.com/office/powerpoint/2010/main" val="391249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922338"/>
            <a:ext cx="705485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419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tr-TR" smtClean="0"/>
              <a:t>Cushing’s Syndrome</a:t>
            </a:r>
          </a:p>
        </p:txBody>
      </p:sp>
      <p:sp>
        <p:nvSpPr>
          <p:cNvPr id="72707" name="Rectangle 3"/>
          <p:cNvSpPr>
            <a:spLocks noGrp="1" noChangeArrowheads="1"/>
          </p:cNvSpPr>
          <p:nvPr>
            <p:ph sz="quarter" idx="1"/>
          </p:nvPr>
        </p:nvSpPr>
        <p:spPr>
          <a:xfrm>
            <a:off x="914400" y="1447800"/>
            <a:ext cx="2971800" cy="4572000"/>
          </a:xfrm>
        </p:spPr>
        <p:txBody>
          <a:bodyPr/>
          <a:lstStyle/>
          <a:p>
            <a:pPr eaLnBrk="1" hangingPunct="1">
              <a:lnSpc>
                <a:spcPct val="80000"/>
              </a:lnSpc>
            </a:pPr>
            <a:r>
              <a:rPr lang="en-US" altLang="tr-TR" smtClean="0"/>
              <a:t>Due to excessive adrenocortical activity or corticosteroid medications</a:t>
            </a:r>
          </a:p>
          <a:p>
            <a:pPr eaLnBrk="1" hangingPunct="1">
              <a:lnSpc>
                <a:spcPct val="80000"/>
              </a:lnSpc>
            </a:pPr>
            <a:r>
              <a:rPr lang="en-US" altLang="tr-TR" smtClean="0"/>
              <a:t>Women between the ages of 20 and 40 years are five times more likely than men to develop Cushing's syndrome.</a:t>
            </a:r>
          </a:p>
        </p:txBody>
      </p:sp>
      <p:pic>
        <p:nvPicPr>
          <p:cNvPr id="72708" name="Content Placeholder 4" descr="C:\Documents and Settings\Suvarna.Arun\Desktop\chart 42-12.jp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962400" y="1524000"/>
            <a:ext cx="4876800" cy="4267200"/>
          </a:xfrm>
          <a:noFill/>
        </p:spPr>
      </p:pic>
      <p:sp>
        <p:nvSpPr>
          <p:cNvPr id="5" name="Slide Number Placeholder 4"/>
          <p:cNvSpPr>
            <a:spLocks noGrp="1"/>
          </p:cNvSpPr>
          <p:nvPr>
            <p:ph type="sldNum" sz="quarter" idx="12"/>
          </p:nvPr>
        </p:nvSpPr>
        <p:spPr/>
        <p:txBody>
          <a:bodyPr/>
          <a:lstStyle/>
          <a:p>
            <a:pPr>
              <a:defRPr/>
            </a:pPr>
            <a:fld id="{980FB3DF-2482-41C7-8FCF-A65BEA6A1E61}" type="slidenum">
              <a:rPr lang="en-US" smtClean="0"/>
              <a:pPr>
                <a:defRPr/>
              </a:pPr>
              <a:t>31</a:t>
            </a:fld>
            <a:endParaRPr lang="en-US"/>
          </a:p>
        </p:txBody>
      </p:sp>
    </p:spTree>
    <p:extLst>
      <p:ext uri="{BB962C8B-B14F-4D97-AF65-F5344CB8AC3E}">
        <p14:creationId xmlns:p14="http://schemas.microsoft.com/office/powerpoint/2010/main" val="2245089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6"/>
          <p:cNvSpPr>
            <a:spLocks noGrp="1"/>
          </p:cNvSpPr>
          <p:nvPr>
            <p:ph type="title"/>
          </p:nvPr>
        </p:nvSpPr>
        <p:spPr/>
        <p:txBody>
          <a:bodyPr/>
          <a:lstStyle/>
          <a:p>
            <a:r>
              <a:rPr lang="en-US" altLang="tr-TR" smtClean="0"/>
              <a:t>Cushing’s Syndrome </a:t>
            </a:r>
          </a:p>
        </p:txBody>
      </p:sp>
      <p:pic>
        <p:nvPicPr>
          <p:cNvPr id="74755" name="Content Placeholder 9" descr="Cushing's.bmp"/>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0"/>
            <a:ext cx="4495800" cy="6858000"/>
          </a:xfrm>
        </p:spPr>
      </p:pic>
      <p:pic>
        <p:nvPicPr>
          <p:cNvPr id="74756" name="Content Placeholder 4" descr="Addison's.bmp"/>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0"/>
            <a:ext cx="4640263" cy="6858000"/>
          </a:xfrm>
        </p:spPr>
      </p:pic>
      <p:sp>
        <p:nvSpPr>
          <p:cNvPr id="5" name="Slide Number Placeholder 4"/>
          <p:cNvSpPr>
            <a:spLocks noGrp="1"/>
          </p:cNvSpPr>
          <p:nvPr>
            <p:ph type="sldNum" sz="quarter" idx="12"/>
          </p:nvPr>
        </p:nvSpPr>
        <p:spPr/>
        <p:txBody>
          <a:bodyPr/>
          <a:lstStyle/>
          <a:p>
            <a:pPr>
              <a:defRPr/>
            </a:pPr>
            <a:fld id="{88C37E9D-D989-4B26-B347-80E4381FAAE4}" type="slidenum">
              <a:rPr lang="en-US" smtClean="0"/>
              <a:pPr>
                <a:defRPr/>
              </a:pPr>
              <a:t>32</a:t>
            </a:fld>
            <a:endParaRPr lang="en-US"/>
          </a:p>
        </p:txBody>
      </p:sp>
    </p:spTree>
    <p:extLst>
      <p:ext uri="{BB962C8B-B14F-4D97-AF65-F5344CB8AC3E}">
        <p14:creationId xmlns:p14="http://schemas.microsoft.com/office/powerpoint/2010/main" val="3044962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Hipokalsemi</a:t>
            </a:r>
            <a:endParaRPr lang="tr-TR" dirty="0"/>
          </a:p>
        </p:txBody>
      </p:sp>
      <p:sp>
        <p:nvSpPr>
          <p:cNvPr id="3" name="İçerik Yer Tutucusu 2"/>
          <p:cNvSpPr>
            <a:spLocks noGrp="1"/>
          </p:cNvSpPr>
          <p:nvPr>
            <p:ph idx="1"/>
          </p:nvPr>
        </p:nvSpPr>
        <p:spPr/>
        <p:txBody>
          <a:bodyPr/>
          <a:lstStyle/>
          <a:p>
            <a:r>
              <a:rPr lang="it-IT" dirty="0" smtClean="0"/>
              <a:t>Trousseau be</a:t>
            </a:r>
            <a:r>
              <a:rPr lang="tr-TR" dirty="0" smtClean="0"/>
              <a:t>l</a:t>
            </a:r>
            <a:r>
              <a:rPr lang="it-IT" dirty="0" smtClean="0"/>
              <a:t>irtisi</a:t>
            </a:r>
            <a:r>
              <a:rPr lang="it-IT" dirty="0"/>
              <a:t>: </a:t>
            </a:r>
            <a:r>
              <a:rPr lang="it-IT" dirty="0" smtClean="0"/>
              <a:t>Tansi</a:t>
            </a:r>
            <a:r>
              <a:rPr lang="tr-TR" dirty="0" smtClean="0"/>
              <a:t>y</a:t>
            </a:r>
            <a:r>
              <a:rPr lang="it-IT" dirty="0" smtClean="0"/>
              <a:t>on aleti </a:t>
            </a:r>
            <a:r>
              <a:rPr lang="it-IT" dirty="0"/>
              <a:t>man </a:t>
            </a:r>
            <a:r>
              <a:rPr lang="it-IT" dirty="0" smtClean="0"/>
              <a:t>şonu üst</a:t>
            </a:r>
            <a:r>
              <a:rPr lang="tr-TR" dirty="0" smtClean="0"/>
              <a:t> kola yerleştirilir </a:t>
            </a:r>
            <a:r>
              <a:rPr lang="tr-TR" dirty="0"/>
              <a:t>ve </a:t>
            </a:r>
            <a:r>
              <a:rPr lang="tr-TR" dirty="0" err="1" smtClean="0"/>
              <a:t>sistolik</a:t>
            </a:r>
            <a:r>
              <a:rPr lang="tr-TR" dirty="0" smtClean="0"/>
              <a:t> </a:t>
            </a:r>
            <a:r>
              <a:rPr lang="tr-TR" dirty="0"/>
              <a:t>kan </a:t>
            </a:r>
            <a:r>
              <a:rPr lang="tr-TR" dirty="0" smtClean="0"/>
              <a:t>basıncı </a:t>
            </a:r>
            <a:r>
              <a:rPr lang="tr-TR" dirty="0" err="1"/>
              <a:t>nın</a:t>
            </a:r>
            <a:r>
              <a:rPr lang="tr-TR" dirty="0"/>
              <a:t> 10-20 </a:t>
            </a:r>
            <a:r>
              <a:rPr lang="tr-TR" dirty="0" err="1" smtClean="0"/>
              <a:t>mmHg</a:t>
            </a:r>
            <a:r>
              <a:rPr lang="tr-TR" dirty="0" smtClean="0"/>
              <a:t> üstün </a:t>
            </a:r>
            <a:r>
              <a:rPr lang="tr-TR" dirty="0"/>
              <a:t>de </a:t>
            </a:r>
            <a:r>
              <a:rPr lang="tr-TR" dirty="0" smtClean="0"/>
              <a:t>şişirilir </a:t>
            </a:r>
            <a:r>
              <a:rPr lang="tr-TR" dirty="0"/>
              <a:t>ve 3-5 </a:t>
            </a:r>
            <a:r>
              <a:rPr lang="tr-TR" dirty="0" err="1"/>
              <a:t>dk</a:t>
            </a:r>
            <a:r>
              <a:rPr lang="tr-TR" dirty="0"/>
              <a:t> </a:t>
            </a:r>
            <a:r>
              <a:rPr lang="tr-TR" dirty="0" smtClean="0"/>
              <a:t>beklenir</a:t>
            </a:r>
            <a:r>
              <a:rPr lang="tr-TR" dirty="0"/>
              <a:t>. Ebe eli </a:t>
            </a:r>
            <a:r>
              <a:rPr lang="tr-TR" dirty="0" smtClean="0"/>
              <a:t>şek</a:t>
            </a:r>
          </a:p>
          <a:p>
            <a:r>
              <a:rPr lang="tr-TR" dirty="0" err="1" smtClean="0"/>
              <a:t>Chvostek</a:t>
            </a:r>
            <a:r>
              <a:rPr lang="tr-TR" dirty="0" smtClean="0"/>
              <a:t> belirtisi</a:t>
            </a:r>
            <a:r>
              <a:rPr lang="tr-TR" dirty="0"/>
              <a:t>: </a:t>
            </a:r>
            <a:r>
              <a:rPr lang="tr-TR" dirty="0" smtClean="0"/>
              <a:t>Kulak </a:t>
            </a:r>
            <a:r>
              <a:rPr lang="tr-TR" dirty="0" err="1" smtClean="0"/>
              <a:t>tragusun</a:t>
            </a:r>
            <a:r>
              <a:rPr lang="tr-TR" dirty="0" smtClean="0"/>
              <a:t> </a:t>
            </a:r>
            <a:r>
              <a:rPr lang="tr-TR" dirty="0"/>
              <a:t>1 cm </a:t>
            </a:r>
            <a:r>
              <a:rPr lang="tr-TR" dirty="0" smtClean="0"/>
              <a:t>önüne parmakla </a:t>
            </a:r>
            <a:r>
              <a:rPr lang="tr-TR" dirty="0"/>
              <a:t>veya </a:t>
            </a:r>
            <a:r>
              <a:rPr lang="tr-TR" dirty="0" smtClean="0"/>
              <a:t>refleks çekici </a:t>
            </a:r>
            <a:r>
              <a:rPr lang="tr-TR" dirty="0"/>
              <a:t>ile </a:t>
            </a:r>
            <a:r>
              <a:rPr lang="tr-TR" dirty="0" smtClean="0"/>
              <a:t>vurulma </a:t>
            </a:r>
            <a:r>
              <a:rPr lang="tr-TR" dirty="0" err="1"/>
              <a:t>sı</a:t>
            </a:r>
            <a:r>
              <a:rPr lang="tr-TR" dirty="0"/>
              <a:t> </a:t>
            </a:r>
            <a:r>
              <a:rPr lang="tr-TR" dirty="0" err="1" smtClean="0"/>
              <a:t>ipsilateral</a:t>
            </a:r>
            <a:r>
              <a:rPr lang="tr-TR" dirty="0" smtClean="0"/>
              <a:t> </a:t>
            </a:r>
            <a:r>
              <a:rPr lang="tr-TR" dirty="0" err="1" smtClean="0"/>
              <a:t>fasi</a:t>
            </a:r>
            <a:r>
              <a:rPr lang="es-ES" dirty="0" smtClean="0"/>
              <a:t>al kaslar </a:t>
            </a:r>
            <a:r>
              <a:rPr lang="es-ES" dirty="0"/>
              <a:t>da </a:t>
            </a:r>
            <a:r>
              <a:rPr lang="es-ES" dirty="0" smtClean="0"/>
              <a:t>kontraksiyo </a:t>
            </a:r>
            <a:r>
              <a:rPr lang="es-ES" dirty="0"/>
              <a:t>na yol açar. </a:t>
            </a:r>
            <a:endParaRPr lang="tr-TR" dirty="0"/>
          </a:p>
        </p:txBody>
      </p:sp>
    </p:spTree>
    <p:extLst>
      <p:ext uri="{BB962C8B-B14F-4D97-AF65-F5344CB8AC3E}">
        <p14:creationId xmlns:p14="http://schemas.microsoft.com/office/powerpoint/2010/main" val="204030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9125" y="762000"/>
            <a:ext cx="8524875" cy="384175"/>
          </a:xfrm>
        </p:spPr>
        <p:txBody>
          <a:bodyPr/>
          <a:lstStyle/>
          <a:p>
            <a:pPr eaLnBrk="1" hangingPunct="1"/>
            <a:endParaRPr lang="en-US" altLang="tr-TR" dirty="0" smtClean="0"/>
          </a:p>
        </p:txBody>
      </p:sp>
      <p:sp>
        <p:nvSpPr>
          <p:cNvPr id="62467" name="Rectangle 3"/>
          <p:cNvSpPr>
            <a:spLocks noGrp="1" noChangeArrowheads="1"/>
          </p:cNvSpPr>
          <p:nvPr>
            <p:ph type="body" idx="1"/>
          </p:nvPr>
        </p:nvSpPr>
        <p:spPr>
          <a:xfrm>
            <a:off x="914400" y="1219200"/>
            <a:ext cx="7772400" cy="4572000"/>
          </a:xfrm>
        </p:spPr>
        <p:txBody>
          <a:bodyPr/>
          <a:lstStyle/>
          <a:p>
            <a:pPr eaLnBrk="1" hangingPunct="1"/>
            <a:endParaRPr lang="en-US" altLang="tr-TR" dirty="0"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714" y="2420888"/>
            <a:ext cx="769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294967295"/>
          </p:nvPr>
        </p:nvSpPr>
        <p:spPr>
          <a:xfrm>
            <a:off x="146050" y="6210300"/>
            <a:ext cx="457200" cy="457200"/>
          </a:xfrm>
          <a:prstGeom prst="ellipse">
            <a:avLst/>
          </a:prstGeom>
        </p:spPr>
        <p:txBody>
          <a:bodyPr/>
          <a:lstStyle/>
          <a:p>
            <a:pPr>
              <a:defRPr/>
            </a:pPr>
            <a:fld id="{D152E5F0-FC21-408D-AB59-11330117B340}" type="slidenum">
              <a:rPr lang="en-US" smtClean="0"/>
              <a:pPr>
                <a:defRPr/>
              </a:pPr>
              <a:t>34</a:t>
            </a:fld>
            <a:endParaRPr lang="en-US"/>
          </a:p>
        </p:txBody>
      </p:sp>
    </p:spTree>
    <p:extLst>
      <p:ext uri="{BB962C8B-B14F-4D97-AF65-F5344CB8AC3E}">
        <p14:creationId xmlns:p14="http://schemas.microsoft.com/office/powerpoint/2010/main" val="2896967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Acromegaly</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00200"/>
            <a:ext cx="2219325" cy="25146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 Box 4"/>
          <p:cNvSpPr txBox="1">
            <a:spLocks noChangeArrowheads="1"/>
          </p:cNvSpPr>
          <p:nvPr/>
        </p:nvSpPr>
        <p:spPr bwMode="auto">
          <a:xfrm>
            <a:off x="1905000" y="4572000"/>
            <a:ext cx="5715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rPr>
              <a:t>Picture of wrestling star Andre the Giant and Skull X-ray of man with acromegaly.</a:t>
            </a:r>
            <a:r>
              <a:rPr lang="en-US" altLang="tr-TR" sz="2400" smtClean="0">
                <a:solidFill>
                  <a:srgbClr val="000000"/>
                </a:solidFill>
              </a:rPr>
              <a:t>  </a:t>
            </a:r>
            <a:r>
              <a:rPr lang="en-US" altLang="tr-TR" sz="1800" smtClean="0">
                <a:solidFill>
                  <a:srgbClr val="000000"/>
                </a:solidFill>
              </a:rPr>
              <a:t>Notice the characteristic prominent supraorbital ridge (“frontal bossing”), large jaw, and dental malocclusion with underbite (x-ray).</a:t>
            </a:r>
            <a:endParaRPr lang="en-US" altLang="tr-TR" sz="2400" smtClean="0">
              <a:solidFill>
                <a:srgbClr val="000000"/>
              </a:solidFill>
            </a:endParaRPr>
          </a:p>
        </p:txBody>
      </p:sp>
      <p:pic>
        <p:nvPicPr>
          <p:cNvPr id="2150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0200"/>
            <a:ext cx="29083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2632075" y="3878263"/>
            <a:ext cx="2130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4"/>
              </a:rPr>
              <a:t>Andre the Giant </a:t>
            </a:r>
            <a:r>
              <a:rPr lang="en-US" altLang="tr-TR" smtClean="0">
                <a:solidFill>
                  <a:srgbClr val="000000"/>
                </a:solidFill>
                <a:latin typeface="Arial" pitchFamily="34" charset="0"/>
                <a:cs typeface="Arial" pitchFamily="34" charset="0"/>
              </a:rPr>
              <a:t>by EKavet (Flickr) </a:t>
            </a:r>
            <a:endParaRPr lang="en-US" altLang="tr-TR" smtClean="0">
              <a:solidFill>
                <a:srgbClr val="000000"/>
              </a:solidFill>
              <a:cs typeface="Arial" pitchFamily="34" charset="0"/>
            </a:endParaRPr>
          </a:p>
        </p:txBody>
      </p:sp>
      <p:pic>
        <p:nvPicPr>
          <p:cNvPr id="2151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944938"/>
            <a:ext cx="73818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2" name="Rectangle 8"/>
          <p:cNvSpPr>
            <a:spLocks noChangeArrowheads="1"/>
          </p:cNvSpPr>
          <p:nvPr/>
        </p:nvSpPr>
        <p:spPr bwMode="auto">
          <a:xfrm>
            <a:off x="5578475" y="4064000"/>
            <a:ext cx="1274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6"/>
              </a:rPr>
              <a:t>acromegaly.org.uk</a:t>
            </a:r>
            <a:endParaRPr lang="en-US" altLang="tr-TR" smtClean="0">
              <a:solidFill>
                <a:srgbClr val="000000"/>
              </a:solidFill>
              <a:latin typeface="Arial" pitchFamily="34" charset="0"/>
              <a:cs typeface="Arial" pitchFamily="34" charset="0"/>
            </a:endParaRPr>
          </a:p>
        </p:txBody>
      </p:sp>
      <p:pic>
        <p:nvPicPr>
          <p:cNvPr id="21513"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5538" y="4132263"/>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8402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57200"/>
            <a:ext cx="7772400" cy="838200"/>
          </a:xfrm>
        </p:spPr>
        <p:txBody>
          <a:bodyPr/>
          <a:lstStyle/>
          <a:p>
            <a:r>
              <a:rPr lang="en-US" altLang="tr-TR" smtClean="0">
                <a:latin typeface="Arial" pitchFamily="34" charset="0"/>
                <a:ea typeface="ＭＳ Ｐゴシック" pitchFamily="34" charset="-128"/>
              </a:rPr>
              <a:t>Endocrine Images:  Acromegaly</a:t>
            </a:r>
          </a:p>
        </p:txBody>
      </p:sp>
      <p:sp>
        <p:nvSpPr>
          <p:cNvPr id="22531" name="Text Box 9"/>
          <p:cNvSpPr txBox="1">
            <a:spLocks noChangeArrowheads="1"/>
          </p:cNvSpPr>
          <p:nvPr/>
        </p:nvSpPr>
        <p:spPr bwMode="auto">
          <a:xfrm>
            <a:off x="838200" y="3886200"/>
            <a:ext cx="7467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500"/>
              </a:spcAft>
            </a:pPr>
            <a:r>
              <a:rPr lang="en-US" altLang="tr-TR" sz="2000" smtClean="0">
                <a:solidFill>
                  <a:srgbClr val="000000"/>
                </a:solidFill>
              </a:rPr>
              <a:t>Individual with acromegaly photographed over a 37-year span.  Ages in years are in lower left corner of each photograph.</a:t>
            </a:r>
          </a:p>
          <a:p>
            <a:pPr eaLnBrk="0" fontAlgn="base" hangingPunct="0">
              <a:spcBef>
                <a:spcPct val="0"/>
              </a:spcBef>
              <a:spcAft>
                <a:spcPct val="0"/>
              </a:spcAft>
            </a:pPr>
            <a:r>
              <a:rPr lang="en-US" altLang="tr-TR" sz="1800" smtClean="0">
                <a:solidFill>
                  <a:srgbClr val="000000"/>
                </a:solidFill>
              </a:rPr>
              <a:t>Note that the changes occurring with acromegaly may be very gradual and go completely undetected by the patient or his or her family for many years.  It is often only thorough the comparison with old photographs or complaints involving complications of acromegaly, such as sleep apnea, diabetes or dental problems that acromegaly is suspected.</a:t>
            </a:r>
          </a:p>
        </p:txBody>
      </p:sp>
      <p:sp>
        <p:nvSpPr>
          <p:cNvPr id="22532" name="Text Box 10"/>
          <p:cNvSpPr txBox="1">
            <a:spLocks noChangeArrowheads="1"/>
          </p:cNvSpPr>
          <p:nvPr/>
        </p:nvSpPr>
        <p:spPr bwMode="auto">
          <a:xfrm>
            <a:off x="1930400" y="3586163"/>
            <a:ext cx="637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Greenspan &amp; Strewler, </a:t>
            </a:r>
            <a:r>
              <a:rPr lang="en-US" altLang="tr-TR" i="1" smtClean="0">
                <a:solidFill>
                  <a:srgbClr val="000000"/>
                </a:solidFill>
                <a:latin typeface="Arial" pitchFamily="34" charset="0"/>
                <a:cs typeface="Arial" pitchFamily="34" charset="0"/>
              </a:rPr>
              <a:t>Basic &amp; Clinical Endocrinology</a:t>
            </a:r>
            <a:r>
              <a:rPr lang="en-US" altLang="tr-TR" smtClean="0">
                <a:solidFill>
                  <a:srgbClr val="000000"/>
                </a:solidFill>
                <a:latin typeface="Arial" pitchFamily="34" charset="0"/>
                <a:cs typeface="Arial" pitchFamily="34" charset="0"/>
              </a:rPr>
              <a:t>, 5th Ed., 1997 From Reichlin S. Acromegaly. Med Grand Rounds 1982;1:9</a:t>
            </a:r>
            <a:endParaRPr lang="en-US" altLang="tr-TR" smtClean="0">
              <a:solidFill>
                <a:srgbClr val="000000"/>
              </a:solidFill>
              <a:cs typeface="Arial" pitchFamily="34" charset="0"/>
            </a:endParaRPr>
          </a:p>
          <a:p>
            <a:pPr eaLnBrk="0" fontAlgn="base" hangingPunct="0">
              <a:spcBef>
                <a:spcPct val="0"/>
              </a:spcBef>
              <a:spcAft>
                <a:spcPct val="0"/>
              </a:spcAft>
            </a:pPr>
            <a:endParaRPr lang="en-US" altLang="tr-TR" smtClean="0">
              <a:solidFill>
                <a:srgbClr val="000000"/>
              </a:solidFill>
              <a:latin typeface="Arial" pitchFamily="34" charset="0"/>
              <a:cs typeface="Arial" pitchFamily="34" charset="0"/>
            </a:endParaRPr>
          </a:p>
        </p:txBody>
      </p:sp>
      <p:grpSp>
        <p:nvGrpSpPr>
          <p:cNvPr id="22533" name="Group 28"/>
          <p:cNvGrpSpPr>
            <a:grpSpLocks/>
          </p:cNvGrpSpPr>
          <p:nvPr/>
        </p:nvGrpSpPr>
        <p:grpSpPr bwMode="auto">
          <a:xfrm>
            <a:off x="1295400" y="1295400"/>
            <a:ext cx="6786563" cy="2286000"/>
            <a:chOff x="816" y="816"/>
            <a:chExt cx="4275" cy="1440"/>
          </a:xfrm>
        </p:grpSpPr>
        <p:grpSp>
          <p:nvGrpSpPr>
            <p:cNvPr id="22535" name="Group 21"/>
            <p:cNvGrpSpPr>
              <a:grpSpLocks/>
            </p:cNvGrpSpPr>
            <p:nvPr/>
          </p:nvGrpSpPr>
          <p:grpSpPr bwMode="auto">
            <a:xfrm>
              <a:off x="816" y="816"/>
              <a:ext cx="977" cy="1440"/>
              <a:chOff x="816" y="816"/>
              <a:chExt cx="977" cy="1440"/>
            </a:xfrm>
          </p:grpSpPr>
          <p:pic>
            <p:nvPicPr>
              <p:cNvPr id="2254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 y="816"/>
                <a:ext cx="977" cy="144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546" name="Text Box 11"/>
              <p:cNvSpPr txBox="1">
                <a:spLocks noChangeArrowheads="1"/>
              </p:cNvSpPr>
              <p:nvPr/>
            </p:nvSpPr>
            <p:spPr bwMode="auto">
              <a:xfrm>
                <a:off x="864" y="2064"/>
                <a:ext cx="334" cy="1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FFFFFF"/>
                    </a:solidFill>
                    <a:latin typeface="Arial" pitchFamily="34" charset="0"/>
                  </a:rPr>
                  <a:t>28 yrs</a:t>
                </a:r>
              </a:p>
            </p:txBody>
          </p:sp>
        </p:grpSp>
        <p:grpSp>
          <p:nvGrpSpPr>
            <p:cNvPr id="22536" name="Group 24"/>
            <p:cNvGrpSpPr>
              <a:grpSpLocks/>
            </p:cNvGrpSpPr>
            <p:nvPr/>
          </p:nvGrpSpPr>
          <p:grpSpPr bwMode="auto">
            <a:xfrm>
              <a:off x="1920" y="816"/>
              <a:ext cx="991" cy="1440"/>
              <a:chOff x="1960" y="816"/>
              <a:chExt cx="951" cy="1440"/>
            </a:xfrm>
          </p:grpSpPr>
          <p:pic>
            <p:nvPicPr>
              <p:cNvPr id="2254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 y="816"/>
                <a:ext cx="951" cy="144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544" name="Text Box 12"/>
              <p:cNvSpPr txBox="1">
                <a:spLocks noChangeArrowheads="1"/>
              </p:cNvSpPr>
              <p:nvPr/>
            </p:nvSpPr>
            <p:spPr bwMode="auto">
              <a:xfrm>
                <a:off x="2016" y="2064"/>
                <a:ext cx="341" cy="1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FFFFFF"/>
                    </a:solidFill>
                    <a:latin typeface="Arial" pitchFamily="34" charset="0"/>
                  </a:rPr>
                  <a:t> 49 yrs</a:t>
                </a:r>
              </a:p>
            </p:txBody>
          </p:sp>
        </p:grpSp>
        <p:grpSp>
          <p:nvGrpSpPr>
            <p:cNvPr id="22537" name="Group 23"/>
            <p:cNvGrpSpPr>
              <a:grpSpLocks/>
            </p:cNvGrpSpPr>
            <p:nvPr/>
          </p:nvGrpSpPr>
          <p:grpSpPr bwMode="auto">
            <a:xfrm>
              <a:off x="4128" y="816"/>
              <a:ext cx="963" cy="1440"/>
              <a:chOff x="4077" y="816"/>
              <a:chExt cx="963" cy="1440"/>
            </a:xfrm>
          </p:grpSpPr>
          <p:pic>
            <p:nvPicPr>
              <p:cNvPr id="2254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7" y="816"/>
                <a:ext cx="963" cy="144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3"/>
              <p:cNvSpPr txBox="1">
                <a:spLocks noChangeArrowheads="1"/>
              </p:cNvSpPr>
              <p:nvPr/>
            </p:nvSpPr>
            <p:spPr bwMode="auto">
              <a:xfrm>
                <a:off x="4083" y="2064"/>
                <a:ext cx="334" cy="1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FFFFFF"/>
                    </a:solidFill>
                    <a:latin typeface="Arial" pitchFamily="34" charset="0"/>
                  </a:rPr>
                  <a:t>65 yrs</a:t>
                </a:r>
              </a:p>
            </p:txBody>
          </p:sp>
        </p:grpSp>
        <p:grpSp>
          <p:nvGrpSpPr>
            <p:cNvPr id="22538" name="Group 22"/>
            <p:cNvGrpSpPr>
              <a:grpSpLocks/>
            </p:cNvGrpSpPr>
            <p:nvPr/>
          </p:nvGrpSpPr>
          <p:grpSpPr bwMode="auto">
            <a:xfrm>
              <a:off x="3047" y="816"/>
              <a:ext cx="985" cy="1440"/>
              <a:chOff x="3047" y="816"/>
              <a:chExt cx="939" cy="1440"/>
            </a:xfrm>
          </p:grpSpPr>
          <p:pic>
            <p:nvPicPr>
              <p:cNvPr id="2253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 y="816"/>
                <a:ext cx="939" cy="144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540" name="Text Box 14"/>
              <p:cNvSpPr txBox="1">
                <a:spLocks noChangeArrowheads="1"/>
              </p:cNvSpPr>
              <p:nvPr/>
            </p:nvSpPr>
            <p:spPr bwMode="auto">
              <a:xfrm>
                <a:off x="3072" y="2064"/>
                <a:ext cx="318" cy="1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FFFFFF"/>
                    </a:solidFill>
                    <a:latin typeface="Arial" pitchFamily="34" charset="0"/>
                  </a:rPr>
                  <a:t>55 yrs</a:t>
                </a:r>
              </a:p>
            </p:txBody>
          </p:sp>
        </p:grpSp>
      </p:grpSp>
      <p:pic>
        <p:nvPicPr>
          <p:cNvPr id="2253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0" y="3649663"/>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78947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862138" y="685800"/>
            <a:ext cx="534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tr-TR" sz="3600" b="1" smtClean="0">
                <a:solidFill>
                  <a:srgbClr val="008000"/>
                </a:solidFill>
                <a:latin typeface="Arial" charset="0"/>
              </a:rPr>
              <a:t>Typical clinical features</a:t>
            </a:r>
            <a:endParaRPr lang="cs-CZ" altLang="tr-TR" sz="3600" b="1" smtClean="0">
              <a:solidFill>
                <a:srgbClr val="008000"/>
              </a:solidFill>
              <a:latin typeface="Arial" charset="0"/>
            </a:endParaRPr>
          </a:p>
        </p:txBody>
      </p:sp>
      <p:sp>
        <p:nvSpPr>
          <p:cNvPr id="188421" name="Rectangle 5"/>
          <p:cNvSpPr>
            <a:spLocks noChangeArrowheads="1"/>
          </p:cNvSpPr>
          <p:nvPr/>
        </p:nvSpPr>
        <p:spPr bwMode="auto">
          <a:xfrm>
            <a:off x="1295400" y="16764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cs-CZ" altLang="tr-TR" sz="2400" b="1" smtClean="0">
                <a:solidFill>
                  <a:srgbClr val="FF3300"/>
                </a:solidFill>
                <a:latin typeface="Arial" charset="0"/>
              </a:rPr>
              <a:t>Acromegaly</a:t>
            </a:r>
            <a:endParaRPr lang="cs-CZ" altLang="tr-TR" sz="2000" b="1" smtClean="0">
              <a:solidFill>
                <a:srgbClr val="FF3300"/>
              </a:solidFill>
              <a:latin typeface="Arial" charset="0"/>
            </a:endParaRPr>
          </a:p>
        </p:txBody>
      </p:sp>
      <p:pic>
        <p:nvPicPr>
          <p:cNvPr id="18842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76400"/>
            <a:ext cx="2286000"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91000"/>
            <a:ext cx="27432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38400"/>
            <a:ext cx="27908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68307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30-7"/>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4027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Acromegaly</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648200" cy="28733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1431925" y="4784725"/>
            <a:ext cx="7178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Hands of individual with acromegaly (left) compared to hand of non-acromegalic adult (far right).</a:t>
            </a:r>
          </a:p>
        </p:txBody>
      </p:sp>
      <p:sp>
        <p:nvSpPr>
          <p:cNvPr id="23557" name="Text Box 5"/>
          <p:cNvSpPr txBox="1">
            <a:spLocks noChangeArrowheads="1"/>
          </p:cNvSpPr>
          <p:nvPr/>
        </p:nvSpPr>
        <p:spPr bwMode="auto">
          <a:xfrm>
            <a:off x="3022600" y="4360863"/>
            <a:ext cx="2443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University of Iowa Dept. of Dermatology</a:t>
            </a:r>
          </a:p>
        </p:txBody>
      </p:sp>
      <p:pic>
        <p:nvPicPr>
          <p:cNvPr id="2355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44196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2945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381000"/>
            <a:ext cx="8207375" cy="1143000"/>
          </a:xfrm>
        </p:spPr>
        <p:txBody>
          <a:bodyPr/>
          <a:lstStyle/>
          <a:p>
            <a:r>
              <a:rPr lang="tr-TR" altLang="tr-TR" dirty="0" smtClean="0">
                <a:solidFill>
                  <a:srgbClr val="FFFF00"/>
                </a:solidFill>
              </a:rPr>
              <a:t>Nasıl </a:t>
            </a:r>
            <a:r>
              <a:rPr lang="tr-TR" altLang="tr-TR" dirty="0" err="1" smtClean="0">
                <a:solidFill>
                  <a:srgbClr val="FFFF00"/>
                </a:solidFill>
              </a:rPr>
              <a:t>prezente</a:t>
            </a:r>
            <a:r>
              <a:rPr lang="tr-TR" altLang="tr-TR" dirty="0" smtClean="0">
                <a:solidFill>
                  <a:srgbClr val="FFFF00"/>
                </a:solidFill>
              </a:rPr>
              <a:t> olur </a:t>
            </a:r>
            <a:r>
              <a:rPr lang="en-US" altLang="tr-TR" dirty="0" smtClean="0">
                <a:solidFill>
                  <a:srgbClr val="FFFF00"/>
                </a:solidFill>
              </a:rPr>
              <a:t>?</a:t>
            </a:r>
          </a:p>
        </p:txBody>
      </p:sp>
      <p:sp>
        <p:nvSpPr>
          <p:cNvPr id="572419" name="Rectangle 3"/>
          <p:cNvSpPr>
            <a:spLocks noGrp="1" noChangeArrowheads="1"/>
          </p:cNvSpPr>
          <p:nvPr>
            <p:ph type="body" idx="1"/>
          </p:nvPr>
        </p:nvSpPr>
        <p:spPr>
          <a:xfrm>
            <a:off x="395288" y="1700213"/>
            <a:ext cx="4824784" cy="4681537"/>
          </a:xfrm>
        </p:spPr>
        <p:txBody>
          <a:bodyPr/>
          <a:lstStyle/>
          <a:p>
            <a:pPr>
              <a:defRPr/>
            </a:pPr>
            <a:endParaRPr lang="tr-TR" altLang="tr-TR" sz="2400" dirty="0"/>
          </a:p>
          <a:p>
            <a:pPr>
              <a:defRPr/>
            </a:pPr>
            <a:r>
              <a:rPr lang="tr-TR" altLang="tr-TR" sz="2400" dirty="0"/>
              <a:t>Çoğu zaman </a:t>
            </a:r>
            <a:r>
              <a:rPr lang="tr-TR" altLang="tr-TR" sz="2400" dirty="0" err="1"/>
              <a:t>insidental</a:t>
            </a:r>
            <a:r>
              <a:rPr lang="tr-TR" altLang="tr-TR" sz="2400" dirty="0"/>
              <a:t> saptanır </a:t>
            </a:r>
          </a:p>
          <a:p>
            <a:pPr>
              <a:defRPr/>
            </a:pPr>
            <a:r>
              <a:rPr lang="tr-TR" altLang="tr-TR" sz="2400" dirty="0"/>
              <a:t>Çoğu </a:t>
            </a:r>
            <a:r>
              <a:rPr lang="tr-TR" altLang="tr-TR" sz="2400" dirty="0" err="1"/>
              <a:t>asemptomatik</a:t>
            </a:r>
            <a:r>
              <a:rPr lang="tr-TR" altLang="tr-TR" sz="2400" dirty="0"/>
              <a:t> </a:t>
            </a:r>
            <a:endParaRPr lang="en-US" altLang="tr-TR" sz="2400" dirty="0"/>
          </a:p>
          <a:p>
            <a:pPr>
              <a:defRPr/>
            </a:pPr>
            <a:endParaRPr lang="en-US" altLang="tr-TR" sz="2400" dirty="0"/>
          </a:p>
        </p:txBody>
      </p:sp>
      <p:grpSp>
        <p:nvGrpSpPr>
          <p:cNvPr id="138244" name="Group 4"/>
          <p:cNvGrpSpPr>
            <a:grpSpLocks/>
          </p:cNvGrpSpPr>
          <p:nvPr/>
        </p:nvGrpSpPr>
        <p:grpSpPr bwMode="auto">
          <a:xfrm>
            <a:off x="5169495" y="1497123"/>
            <a:ext cx="3505200" cy="4495800"/>
            <a:chOff x="384" y="1152"/>
            <a:chExt cx="2208" cy="2832"/>
          </a:xfrm>
        </p:grpSpPr>
        <p:sp>
          <p:nvSpPr>
            <p:cNvPr id="138245" name="Rectangle 5"/>
            <p:cNvSpPr>
              <a:spLocks noChangeArrowheads="1"/>
            </p:cNvSpPr>
            <p:nvPr/>
          </p:nvSpPr>
          <p:spPr bwMode="auto">
            <a:xfrm>
              <a:off x="384" y="1152"/>
              <a:ext cx="2208" cy="2832"/>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eaLnBrk="1" fontAlgn="base" hangingPunct="1">
                <a:spcBef>
                  <a:spcPct val="0"/>
                </a:spcBef>
                <a:spcAft>
                  <a:spcPct val="0"/>
                </a:spcAft>
                <a:buClrTx/>
                <a:buFontTx/>
                <a:buNone/>
              </a:pPr>
              <a:endParaRPr lang="tr-TR" altLang="tr-TR" sz="1800">
                <a:solidFill>
                  <a:srgbClr val="FFFFFF"/>
                </a:solidFill>
              </a:endParaRPr>
            </a:p>
          </p:txBody>
        </p:sp>
        <p:pic>
          <p:nvPicPr>
            <p:cNvPr id="138246" name="Picture 6" descr="NA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1248"/>
              <a:ext cx="2043"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2670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Acromegaly</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81200"/>
            <a:ext cx="3962400" cy="220186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580" name="Text Box 4"/>
          <p:cNvSpPr txBox="1">
            <a:spLocks noChangeArrowheads="1"/>
          </p:cNvSpPr>
          <p:nvPr/>
        </p:nvSpPr>
        <p:spPr bwMode="auto">
          <a:xfrm>
            <a:off x="1447800" y="4495800"/>
            <a:ext cx="665003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Foot X-ray of Patient with Acromegaly.</a:t>
            </a:r>
            <a:endParaRPr lang="en-US" altLang="tr-TR" sz="1800" smtClean="0">
              <a:solidFill>
                <a:srgbClr val="000000"/>
              </a:solidFill>
            </a:endParaRPr>
          </a:p>
          <a:p>
            <a:pPr algn="ctr" eaLnBrk="0" fontAlgn="base" hangingPunct="0">
              <a:spcBef>
                <a:spcPct val="0"/>
              </a:spcBef>
              <a:spcAft>
                <a:spcPct val="0"/>
              </a:spcAft>
            </a:pPr>
            <a:r>
              <a:rPr lang="en-US" altLang="tr-TR" sz="1800" smtClean="0">
                <a:solidFill>
                  <a:srgbClr val="000000"/>
                </a:solidFill>
              </a:rPr>
              <a:t>Notice the unusually thick “pad” of soft tissue overlying the calcaneus (double arrow).  It is said that a good clinical sign of acromegaly is the inability to feel the calcaneus when pressing on the heel.</a:t>
            </a:r>
          </a:p>
        </p:txBody>
      </p:sp>
      <p:sp>
        <p:nvSpPr>
          <p:cNvPr id="24581" name="Rectangle 5"/>
          <p:cNvSpPr>
            <a:spLocks noChangeArrowheads="1"/>
          </p:cNvSpPr>
          <p:nvPr/>
        </p:nvSpPr>
        <p:spPr bwMode="auto">
          <a:xfrm>
            <a:off x="3462338" y="4148138"/>
            <a:ext cx="1423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3"/>
              </a:rPr>
              <a:t>Amilcare Gentili, M.D.</a:t>
            </a:r>
            <a:endParaRPr lang="en-US" altLang="tr-TR" smtClean="0">
              <a:solidFill>
                <a:srgbClr val="000000"/>
              </a:solidFill>
              <a:latin typeface="Arial" pitchFamily="34" charset="0"/>
              <a:cs typeface="Arial" pitchFamily="34" charset="0"/>
            </a:endParaRPr>
          </a:p>
        </p:txBody>
      </p:sp>
      <p:pic>
        <p:nvPicPr>
          <p:cNvPr id="24582"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938" y="4206875"/>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21702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Acromegaly</a:t>
            </a:r>
          </a:p>
        </p:txBody>
      </p:sp>
      <p:sp>
        <p:nvSpPr>
          <p:cNvPr id="25603" name="Text Box 4"/>
          <p:cNvSpPr txBox="1">
            <a:spLocks noChangeArrowheads="1"/>
          </p:cNvSpPr>
          <p:nvPr/>
        </p:nvSpPr>
        <p:spPr bwMode="auto">
          <a:xfrm>
            <a:off x="3505200" y="1447800"/>
            <a:ext cx="51054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Clinical Findings in  Acromegaly.</a:t>
            </a:r>
            <a:endParaRPr lang="en-US" altLang="tr-TR" sz="1800" smtClean="0">
              <a:solidFill>
                <a:srgbClr val="000000"/>
              </a:solidFill>
            </a:endParaRPr>
          </a:p>
          <a:p>
            <a:pPr eaLnBrk="0" fontAlgn="base" hangingPunct="0">
              <a:spcBef>
                <a:spcPct val="0"/>
              </a:spcBef>
              <a:spcAft>
                <a:spcPct val="0"/>
              </a:spcAft>
            </a:pPr>
            <a:r>
              <a:rPr lang="en-US" altLang="tr-TR" sz="1800" smtClean="0">
                <a:solidFill>
                  <a:srgbClr val="000000"/>
                </a:solidFill>
              </a:rPr>
              <a:t>Symptoms &amp; Signs:</a:t>
            </a:r>
          </a:p>
          <a:p>
            <a:pPr eaLnBrk="0" fontAlgn="base" hangingPunct="0">
              <a:spcBef>
                <a:spcPct val="0"/>
              </a:spcBef>
              <a:spcAft>
                <a:spcPct val="0"/>
              </a:spcAft>
              <a:buFontTx/>
              <a:buChar char="•"/>
            </a:pPr>
            <a:r>
              <a:rPr lang="en-US" altLang="tr-TR" sz="1800" smtClean="0">
                <a:solidFill>
                  <a:srgbClr val="000000"/>
                </a:solidFill>
              </a:rPr>
              <a:t>Excessive sweating, snoring.</a:t>
            </a:r>
          </a:p>
          <a:p>
            <a:pPr eaLnBrk="0" fontAlgn="base" hangingPunct="0">
              <a:spcBef>
                <a:spcPct val="0"/>
              </a:spcBef>
              <a:spcAft>
                <a:spcPct val="0"/>
              </a:spcAft>
              <a:buFontTx/>
              <a:buChar char="•"/>
            </a:pPr>
            <a:r>
              <a:rPr lang="en-US" altLang="tr-TR" sz="1800" smtClean="0">
                <a:solidFill>
                  <a:srgbClr val="000000"/>
                </a:solidFill>
              </a:rPr>
              <a:t>Arthalgias, carpal tunnel syndrome.</a:t>
            </a:r>
          </a:p>
          <a:p>
            <a:pPr eaLnBrk="0" fontAlgn="base" hangingPunct="0">
              <a:spcBef>
                <a:spcPct val="0"/>
              </a:spcBef>
              <a:spcAft>
                <a:spcPct val="0"/>
              </a:spcAft>
              <a:buFontTx/>
              <a:buChar char="•"/>
            </a:pPr>
            <a:r>
              <a:rPr lang="en-US" altLang="tr-TR" sz="1800" smtClean="0">
                <a:solidFill>
                  <a:srgbClr val="000000"/>
                </a:solidFill>
              </a:rPr>
              <a:t>Change in ring/glove or shoe size.</a:t>
            </a:r>
          </a:p>
          <a:p>
            <a:pPr eaLnBrk="0" fontAlgn="base" hangingPunct="0">
              <a:spcBef>
                <a:spcPts val="1000"/>
              </a:spcBef>
              <a:spcAft>
                <a:spcPct val="0"/>
              </a:spcAft>
            </a:pPr>
            <a:r>
              <a:rPr lang="en-US" altLang="tr-TR" sz="1800" smtClean="0">
                <a:solidFill>
                  <a:srgbClr val="000000"/>
                </a:solidFill>
              </a:rPr>
              <a:t>Signs:</a:t>
            </a:r>
          </a:p>
          <a:p>
            <a:pPr eaLnBrk="0" fontAlgn="base" hangingPunct="0">
              <a:spcBef>
                <a:spcPct val="0"/>
              </a:spcBef>
              <a:spcAft>
                <a:spcPct val="0"/>
              </a:spcAft>
              <a:buFontTx/>
              <a:buChar char="•"/>
            </a:pPr>
            <a:r>
              <a:rPr lang="en-US" altLang="tr-TR" sz="1800" smtClean="0">
                <a:solidFill>
                  <a:srgbClr val="000000"/>
                </a:solidFill>
              </a:rPr>
              <a:t>Dental malocclusion and widely spaced teeth.</a:t>
            </a:r>
          </a:p>
          <a:p>
            <a:pPr eaLnBrk="0" fontAlgn="base" hangingPunct="0">
              <a:spcBef>
                <a:spcPct val="0"/>
              </a:spcBef>
              <a:spcAft>
                <a:spcPct val="0"/>
              </a:spcAft>
              <a:buFontTx/>
              <a:buChar char="•"/>
            </a:pPr>
            <a:r>
              <a:rPr lang="en-US" altLang="tr-TR" sz="1800" smtClean="0">
                <a:solidFill>
                  <a:srgbClr val="000000"/>
                </a:solidFill>
              </a:rPr>
              <a:t>Macroglossia.</a:t>
            </a:r>
          </a:p>
          <a:p>
            <a:pPr eaLnBrk="0" fontAlgn="base" hangingPunct="0">
              <a:spcBef>
                <a:spcPct val="0"/>
              </a:spcBef>
              <a:spcAft>
                <a:spcPct val="0"/>
              </a:spcAft>
              <a:buFontTx/>
              <a:buChar char="•"/>
            </a:pPr>
            <a:r>
              <a:rPr lang="en-US" altLang="tr-TR" sz="1800" smtClean="0">
                <a:solidFill>
                  <a:srgbClr val="000000"/>
                </a:solidFill>
              </a:rPr>
              <a:t>Large hands and feet.</a:t>
            </a:r>
          </a:p>
          <a:p>
            <a:pPr eaLnBrk="0" fontAlgn="base" hangingPunct="0">
              <a:spcBef>
                <a:spcPct val="0"/>
              </a:spcBef>
              <a:spcAft>
                <a:spcPct val="0"/>
              </a:spcAft>
              <a:buFontTx/>
              <a:buChar char="•"/>
            </a:pPr>
            <a:r>
              <a:rPr lang="en-US" altLang="tr-TR" sz="1800" smtClean="0">
                <a:solidFill>
                  <a:srgbClr val="000000"/>
                </a:solidFill>
              </a:rPr>
              <a:t>Large heart (may see signs of heart failure).</a:t>
            </a:r>
          </a:p>
        </p:txBody>
      </p:sp>
      <p:pic>
        <p:nvPicPr>
          <p:cNvPr id="256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676400"/>
            <a:ext cx="1981200" cy="25908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10"/>
          <p:cNvSpPr txBox="1">
            <a:spLocks noChangeArrowheads="1"/>
          </p:cNvSpPr>
          <p:nvPr/>
        </p:nvSpPr>
        <p:spPr bwMode="auto">
          <a:xfrm>
            <a:off x="990600" y="4572000"/>
            <a:ext cx="685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Laboratory results:</a:t>
            </a:r>
          </a:p>
          <a:p>
            <a:pPr eaLnBrk="0" fontAlgn="base" hangingPunct="0">
              <a:spcBef>
                <a:spcPct val="0"/>
              </a:spcBef>
              <a:spcAft>
                <a:spcPct val="0"/>
              </a:spcAft>
              <a:buFontTx/>
              <a:buChar char="•"/>
            </a:pPr>
            <a:r>
              <a:rPr lang="en-US" altLang="tr-TR" sz="1800" smtClean="0">
                <a:solidFill>
                  <a:srgbClr val="000000"/>
                </a:solidFill>
              </a:rPr>
              <a:t>Impaired glucose tolerance or diabetes.</a:t>
            </a:r>
          </a:p>
          <a:p>
            <a:pPr eaLnBrk="0" fontAlgn="base" hangingPunct="0">
              <a:spcBef>
                <a:spcPct val="0"/>
              </a:spcBef>
              <a:spcAft>
                <a:spcPct val="0"/>
              </a:spcAft>
              <a:buFontTx/>
              <a:buChar char="•"/>
            </a:pPr>
            <a:r>
              <a:rPr lang="en-US" altLang="tr-TR" sz="1800" smtClean="0">
                <a:solidFill>
                  <a:srgbClr val="000000"/>
                </a:solidFill>
              </a:rPr>
              <a:t>Elevated IGF-1.</a:t>
            </a:r>
          </a:p>
          <a:p>
            <a:pPr eaLnBrk="0" fontAlgn="base" hangingPunct="0">
              <a:spcBef>
                <a:spcPct val="0"/>
              </a:spcBef>
              <a:spcAft>
                <a:spcPct val="0"/>
              </a:spcAft>
              <a:buFontTx/>
              <a:buChar char="•"/>
            </a:pPr>
            <a:r>
              <a:rPr lang="en-US" altLang="tr-TR" sz="1800" smtClean="0">
                <a:solidFill>
                  <a:srgbClr val="000000"/>
                </a:solidFill>
              </a:rPr>
              <a:t>Enlarged cardiac silhouette on chest x-ray.</a:t>
            </a:r>
          </a:p>
        </p:txBody>
      </p:sp>
      <p:sp>
        <p:nvSpPr>
          <p:cNvPr id="25606" name="Text Box 10"/>
          <p:cNvSpPr txBox="1">
            <a:spLocks noChangeArrowheads="1"/>
          </p:cNvSpPr>
          <p:nvPr/>
        </p:nvSpPr>
        <p:spPr bwMode="auto">
          <a:xfrm>
            <a:off x="1727200" y="5803900"/>
            <a:ext cx="637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Greenspan &amp; Strewler, </a:t>
            </a:r>
            <a:r>
              <a:rPr lang="en-US" altLang="tr-TR" i="1" smtClean="0">
                <a:solidFill>
                  <a:srgbClr val="000000"/>
                </a:solidFill>
                <a:latin typeface="Arial" pitchFamily="34" charset="0"/>
                <a:cs typeface="Arial" pitchFamily="34" charset="0"/>
              </a:rPr>
              <a:t>Basic &amp; Clinical Endocrinology</a:t>
            </a:r>
            <a:r>
              <a:rPr lang="en-US" altLang="tr-TR" smtClean="0">
                <a:solidFill>
                  <a:srgbClr val="000000"/>
                </a:solidFill>
                <a:latin typeface="Arial" pitchFamily="34" charset="0"/>
                <a:cs typeface="Arial" pitchFamily="34" charset="0"/>
              </a:rPr>
              <a:t>, 5th Ed., 1997 From Reichlin S. Acromegaly. Med Grand Rounds 1982;1:9</a:t>
            </a:r>
            <a:endParaRPr lang="en-US" altLang="tr-TR" smtClean="0">
              <a:solidFill>
                <a:srgbClr val="000000"/>
              </a:solidFill>
              <a:cs typeface="Arial" pitchFamily="34" charset="0"/>
            </a:endParaRPr>
          </a:p>
          <a:p>
            <a:pPr eaLnBrk="0" fontAlgn="base" hangingPunct="0">
              <a:spcBef>
                <a:spcPct val="0"/>
              </a:spcBef>
              <a:spcAft>
                <a:spcPct val="0"/>
              </a:spcAft>
            </a:pPr>
            <a:endParaRPr lang="en-US" altLang="tr-TR" smtClean="0">
              <a:solidFill>
                <a:srgbClr val="000000"/>
              </a:solidFill>
              <a:latin typeface="Arial" pitchFamily="34" charset="0"/>
              <a:cs typeface="Arial" pitchFamily="34" charset="0"/>
            </a:endParaRPr>
          </a:p>
        </p:txBody>
      </p:sp>
      <p:pic>
        <p:nvPicPr>
          <p:cNvPr id="2560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8674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57637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862138" y="685800"/>
            <a:ext cx="534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tr-TR" sz="3600" b="1" smtClean="0">
                <a:solidFill>
                  <a:srgbClr val="008000"/>
                </a:solidFill>
                <a:latin typeface="Arial" charset="0"/>
              </a:rPr>
              <a:t>Typical clinical features</a:t>
            </a:r>
            <a:endParaRPr lang="cs-CZ" altLang="tr-TR" sz="3600" b="1" smtClean="0">
              <a:solidFill>
                <a:srgbClr val="008000"/>
              </a:solidFill>
              <a:latin typeface="Arial" charset="0"/>
            </a:endParaRPr>
          </a:p>
        </p:txBody>
      </p:sp>
      <p:pic>
        <p:nvPicPr>
          <p:cNvPr id="190472" name="Picture 8"/>
          <p:cNvPicPr>
            <a:picLocks noChangeAspect="1" noChangeArrowheads="1"/>
          </p:cNvPicPr>
          <p:nvPr/>
        </p:nvPicPr>
        <p:blipFill>
          <a:blip r:embed="rId2">
            <a:extLst>
              <a:ext uri="{28A0092B-C50C-407E-A947-70E740481C1C}">
                <a14:useLocalDpi xmlns:a14="http://schemas.microsoft.com/office/drawing/2010/main" val="0"/>
              </a:ext>
            </a:extLst>
          </a:blip>
          <a:srcRect t="17496" b="10497"/>
          <a:stretch>
            <a:fillRect/>
          </a:stretch>
        </p:blipFill>
        <p:spPr bwMode="auto">
          <a:xfrm>
            <a:off x="-1447800" y="2286000"/>
            <a:ext cx="838200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3" name="Rectangle 9"/>
          <p:cNvSpPr>
            <a:spLocks noChangeArrowheads="1"/>
          </p:cNvSpPr>
          <p:nvPr/>
        </p:nvSpPr>
        <p:spPr bwMode="auto">
          <a:xfrm>
            <a:off x="1295400" y="1676400"/>
            <a:ext cx="260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cs-CZ" altLang="tr-TR" sz="2400" b="1" smtClean="0">
                <a:solidFill>
                  <a:srgbClr val="FF3300"/>
                </a:solidFill>
                <a:latin typeface="Arial" charset="0"/>
              </a:rPr>
              <a:t>Hyperthyroidism</a:t>
            </a:r>
            <a:endParaRPr lang="cs-CZ" altLang="tr-TR" sz="2000" b="1" smtClean="0">
              <a:solidFill>
                <a:srgbClr val="FF3300"/>
              </a:solidFill>
              <a:latin typeface="Arial" charset="0"/>
            </a:endParaRPr>
          </a:p>
        </p:txBody>
      </p:sp>
      <p:pic>
        <p:nvPicPr>
          <p:cNvPr id="1904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8575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5" name="Text Box 11"/>
          <p:cNvSpPr txBox="1">
            <a:spLocks noChangeArrowheads="1"/>
          </p:cNvSpPr>
          <p:nvPr/>
        </p:nvSpPr>
        <p:spPr bwMode="auto">
          <a:xfrm>
            <a:off x="5410200" y="6172200"/>
            <a:ext cx="3200400" cy="366713"/>
          </a:xfrm>
          <a:prstGeom prst="rect">
            <a:avLst/>
          </a:prstGeom>
          <a:solidFill>
            <a:schemeClr val="fo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18"/>
              </a:defRPr>
            </a:lvl1pPr>
            <a:lvl2pPr marL="1406525" indent="-457200">
              <a:defRPr sz="2400">
                <a:solidFill>
                  <a:schemeClr val="tx1"/>
                </a:solidFill>
                <a:latin typeface="Times New Roman" pitchFamily="18" charset="-18"/>
              </a:defRPr>
            </a:lvl2pPr>
            <a:lvl3pPr marL="1597025" indent="-457200">
              <a:defRPr sz="2400">
                <a:solidFill>
                  <a:schemeClr val="tx1"/>
                </a:solidFill>
                <a:latin typeface="Times New Roman" pitchFamily="18" charset="-18"/>
              </a:defRPr>
            </a:lvl3pPr>
            <a:lvl4pPr marL="1828800" indent="-457200">
              <a:defRPr sz="2400">
                <a:solidFill>
                  <a:schemeClr val="tx1"/>
                </a:solidFill>
                <a:latin typeface="Times New Roman" pitchFamily="18" charset="-18"/>
              </a:defRPr>
            </a:lvl4pPr>
            <a:lvl5pPr marL="2286000" indent="-457200">
              <a:defRPr sz="2400">
                <a:solidFill>
                  <a:schemeClr val="tx1"/>
                </a:solidFill>
                <a:latin typeface="Times New Roman" pitchFamily="18" charset="-18"/>
              </a:defRPr>
            </a:lvl5pPr>
            <a:lvl6pPr marL="2743200" indent="-457200" eaLnBrk="0" fontAlgn="base" hangingPunct="0">
              <a:spcBef>
                <a:spcPct val="0"/>
              </a:spcBef>
              <a:spcAft>
                <a:spcPct val="0"/>
              </a:spcAft>
              <a:defRPr sz="2400">
                <a:solidFill>
                  <a:schemeClr val="tx1"/>
                </a:solidFill>
                <a:latin typeface="Times New Roman" pitchFamily="18" charset="-18"/>
              </a:defRPr>
            </a:lvl6pPr>
            <a:lvl7pPr marL="3200400" indent="-457200" eaLnBrk="0" fontAlgn="base" hangingPunct="0">
              <a:spcBef>
                <a:spcPct val="0"/>
              </a:spcBef>
              <a:spcAft>
                <a:spcPct val="0"/>
              </a:spcAft>
              <a:defRPr sz="2400">
                <a:solidFill>
                  <a:schemeClr val="tx1"/>
                </a:solidFill>
                <a:latin typeface="Times New Roman" pitchFamily="18" charset="-18"/>
              </a:defRPr>
            </a:lvl7pPr>
            <a:lvl8pPr marL="3657600" indent="-457200" eaLnBrk="0" fontAlgn="base" hangingPunct="0">
              <a:spcBef>
                <a:spcPct val="0"/>
              </a:spcBef>
              <a:spcAft>
                <a:spcPct val="0"/>
              </a:spcAft>
              <a:defRPr sz="2400">
                <a:solidFill>
                  <a:schemeClr val="tx1"/>
                </a:solidFill>
                <a:latin typeface="Times New Roman" pitchFamily="18" charset="-18"/>
              </a:defRPr>
            </a:lvl8pPr>
            <a:lvl9pPr marL="4114800" indent="-457200" eaLnBrk="0" fontAlgn="base" hangingPunct="0">
              <a:spcBef>
                <a:spcPct val="0"/>
              </a:spcBef>
              <a:spcAft>
                <a:spcPct val="0"/>
              </a:spcAft>
              <a:defRPr sz="2400">
                <a:solidFill>
                  <a:schemeClr val="tx1"/>
                </a:solidFill>
                <a:latin typeface="Times New Roman" pitchFamily="18" charset="-18"/>
              </a:defRPr>
            </a:lvl9pPr>
          </a:lstStyle>
          <a:p>
            <a:pPr algn="ctr" eaLnBrk="0" fontAlgn="base" hangingPunct="0">
              <a:spcBef>
                <a:spcPct val="0"/>
              </a:spcBef>
              <a:spcAft>
                <a:spcPct val="0"/>
              </a:spcAft>
            </a:pPr>
            <a:r>
              <a:rPr lang="en-US" altLang="tr-TR" sz="1800" b="1" smtClean="0">
                <a:solidFill>
                  <a:srgbClr val="000000"/>
                </a:solidFill>
                <a:latin typeface="Arial" charset="0"/>
              </a:rPr>
              <a:t>Graves ophthalmopathy</a:t>
            </a:r>
            <a:endParaRPr lang="en-US" altLang="tr-TR" sz="1600" b="1" smtClean="0">
              <a:solidFill>
                <a:srgbClr val="000000"/>
              </a:solidFill>
              <a:latin typeface="Arial" charset="0"/>
            </a:endParaRPr>
          </a:p>
        </p:txBody>
      </p:sp>
    </p:spTree>
    <p:extLst>
      <p:ext uri="{BB962C8B-B14F-4D97-AF65-F5344CB8AC3E}">
        <p14:creationId xmlns:p14="http://schemas.microsoft.com/office/powerpoint/2010/main" val="305690628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Graves Disease</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447800"/>
            <a:ext cx="2501900" cy="2413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457200" y="4038600"/>
            <a:ext cx="83820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85750">
              <a:defRPr sz="1000">
                <a:solidFill>
                  <a:schemeClr val="tx1"/>
                </a:solidFill>
                <a:latin typeface="Times" pitchFamily="-108" charset="0"/>
                <a:ea typeface="ＭＳ Ｐゴシック" pitchFamily="34" charset="-128"/>
              </a:defRPr>
            </a:lvl1pPr>
            <a:lvl2pPr marL="37931725" indent="-37474525" defTabSz="285750">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700"/>
              </a:spcAft>
            </a:pPr>
            <a:r>
              <a:rPr lang="en-US" altLang="tr-TR" sz="2400" smtClean="0">
                <a:solidFill>
                  <a:srgbClr val="000000"/>
                </a:solidFill>
              </a:rPr>
              <a:t>Graves Ophthalmopathy (Exophthalmos).</a:t>
            </a:r>
          </a:p>
          <a:p>
            <a:pPr eaLnBrk="0" fontAlgn="base" hangingPunct="0">
              <a:spcBef>
                <a:spcPct val="0"/>
              </a:spcBef>
              <a:spcAft>
                <a:spcPct val="0"/>
              </a:spcAft>
            </a:pPr>
            <a:r>
              <a:rPr lang="en-US" altLang="tr-TR" sz="1800" smtClean="0">
                <a:solidFill>
                  <a:srgbClr val="000000"/>
                </a:solidFill>
              </a:rPr>
              <a:t>	Graves ophthalmopathy is due to autoimmune-mediated inflammation and edema of the extraocular muscles. Graves eye disease may be asymmetrical and often progresses independently of hyperthyroidism and may lead to diplopia, corneal dryness, ulceration, and blindness.  Severe cases may require surgical decompression.  Exophthalmos is specific to Graves disease.  On the other hand, “lid lag,” in which the eyelids do not closely follow downward gaze, may be seen in all forms of hyperthyroidism and is due to hyperstimulation of the orbicularis occuli muscles.</a:t>
            </a:r>
          </a:p>
        </p:txBody>
      </p:sp>
      <p:sp>
        <p:nvSpPr>
          <p:cNvPr id="26629" name="Text Box 5"/>
          <p:cNvSpPr txBox="1">
            <a:spLocks noChangeArrowheads="1"/>
          </p:cNvSpPr>
          <p:nvPr/>
        </p:nvSpPr>
        <p:spPr bwMode="auto">
          <a:xfrm>
            <a:off x="4208463" y="3817938"/>
            <a:ext cx="327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The </a:t>
            </a:r>
            <a:r>
              <a:rPr lang="en-US" altLang="tr-TR" smtClean="0">
                <a:solidFill>
                  <a:srgbClr val="000000"/>
                </a:solidFill>
                <a:latin typeface="Arial" pitchFamily="34" charset="0"/>
                <a:cs typeface="Times" pitchFamily="-108" charset="0"/>
              </a:rPr>
              <a:t>Handbook of Ocular Disease Management.</a:t>
            </a:r>
          </a:p>
        </p:txBody>
      </p:sp>
      <p:pic>
        <p:nvPicPr>
          <p:cNvPr id="2663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38862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17315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Graves Disease</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24000"/>
            <a:ext cx="2465388" cy="403542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7"/>
          <p:cNvSpPr txBox="1">
            <a:spLocks noChangeArrowheads="1"/>
          </p:cNvSpPr>
          <p:nvPr/>
        </p:nvSpPr>
        <p:spPr bwMode="auto">
          <a:xfrm>
            <a:off x="676275" y="1652588"/>
            <a:ext cx="46577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This photo was taken from Dr. Koenig’s thyroid lecture and is meant to highlight the eye findings in Graves disease: the classic “stare” of hyperthyroidism and a prominent goiter.  Notice in Graves that the thyroid is symmetrically enlarged and “plump.”  This is because the entire thyroid is being stimulated by </a:t>
            </a:r>
            <a:r>
              <a:rPr lang="en-US" altLang="tr-TR" sz="1800" i="1" smtClean="0">
                <a:solidFill>
                  <a:srgbClr val="000000"/>
                </a:solidFill>
              </a:rPr>
              <a:t>thyroid stimulating immunoglobulin</a:t>
            </a:r>
            <a:r>
              <a:rPr lang="en-US" altLang="tr-TR" sz="1800" smtClean="0">
                <a:solidFill>
                  <a:srgbClr val="000000"/>
                </a:solidFill>
              </a:rPr>
              <a:t> (TSI), which causes constitutive activation of the TSH receptor in the absence of TSH.  Auscultation of the goiter of an individual with active Graves disease may reveal a </a:t>
            </a:r>
            <a:r>
              <a:rPr lang="en-US" altLang="tr-TR" sz="1800" i="1" smtClean="0">
                <a:solidFill>
                  <a:srgbClr val="000000"/>
                </a:solidFill>
              </a:rPr>
              <a:t>thyroid bruit</a:t>
            </a:r>
            <a:r>
              <a:rPr lang="en-US" altLang="tr-TR" sz="1800" smtClean="0">
                <a:solidFill>
                  <a:srgbClr val="000000"/>
                </a:solidFill>
              </a:rPr>
              <a:t>, due to the hypervascularity of the overactive gland.  This bruit must be distinguished from cardiac (or carotid) bruits by localizing its source over the thyroid.</a:t>
            </a:r>
          </a:p>
        </p:txBody>
      </p:sp>
      <p:sp>
        <p:nvSpPr>
          <p:cNvPr id="27653" name="Text Box 8"/>
          <p:cNvSpPr txBox="1">
            <a:spLocks noChangeArrowheads="1"/>
          </p:cNvSpPr>
          <p:nvPr/>
        </p:nvSpPr>
        <p:spPr bwMode="auto">
          <a:xfrm>
            <a:off x="6053138" y="5511800"/>
            <a:ext cx="1431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Source Undetermined</a:t>
            </a:r>
          </a:p>
        </p:txBody>
      </p:sp>
      <p:pic>
        <p:nvPicPr>
          <p:cNvPr id="2765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5570538"/>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55138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Graves Disease</a:t>
            </a:r>
          </a:p>
        </p:txBody>
      </p:sp>
      <p:grpSp>
        <p:nvGrpSpPr>
          <p:cNvPr id="28675" name="Group 7"/>
          <p:cNvGrpSpPr>
            <a:grpSpLocks/>
          </p:cNvGrpSpPr>
          <p:nvPr/>
        </p:nvGrpSpPr>
        <p:grpSpPr bwMode="auto">
          <a:xfrm>
            <a:off x="1403350" y="2057400"/>
            <a:ext cx="2082800" cy="3365500"/>
            <a:chOff x="864" y="1008"/>
            <a:chExt cx="1312" cy="2120"/>
          </a:xfrm>
        </p:grpSpPr>
        <p:pic>
          <p:nvPicPr>
            <p:cNvPr id="286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008"/>
              <a:ext cx="1312" cy="1836"/>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4"/>
            <p:cNvSpPr txBox="1">
              <a:spLocks noChangeArrowheads="1"/>
            </p:cNvSpPr>
            <p:nvPr/>
          </p:nvSpPr>
          <p:spPr bwMode="auto">
            <a:xfrm>
              <a:off x="896" y="2897"/>
              <a:ext cx="12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rPr>
                <a:t>Graves Dermopathy</a:t>
              </a:r>
            </a:p>
          </p:txBody>
        </p:sp>
      </p:grpSp>
      <p:sp>
        <p:nvSpPr>
          <p:cNvPr id="28676" name="Text Box 5"/>
          <p:cNvSpPr txBox="1">
            <a:spLocks noChangeArrowheads="1"/>
          </p:cNvSpPr>
          <p:nvPr/>
        </p:nvSpPr>
        <p:spPr bwMode="auto">
          <a:xfrm>
            <a:off x="3733800" y="1981200"/>
            <a:ext cx="50450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2000" smtClean="0">
                <a:solidFill>
                  <a:srgbClr val="000000"/>
                </a:solidFill>
              </a:rPr>
              <a:t>Graves dermopathy is also known as “pretibial myxedema,” which is an unfortunate term, since “myxedema” usually refers to </a:t>
            </a:r>
            <a:r>
              <a:rPr lang="en-US" altLang="tr-TR" sz="2000" i="1" u="sng" smtClean="0">
                <a:solidFill>
                  <a:srgbClr val="000000"/>
                </a:solidFill>
              </a:rPr>
              <a:t>hypo</a:t>
            </a:r>
            <a:r>
              <a:rPr lang="en-US" altLang="tr-TR" sz="2000" smtClean="0">
                <a:solidFill>
                  <a:srgbClr val="000000"/>
                </a:solidFill>
              </a:rPr>
              <a:t>thyroidism.  The term “myxedema” describes the “doughy” or “</a:t>
            </a:r>
            <a:r>
              <a:rPr lang="en-US" altLang="tr-TR" sz="2000" i="1" smtClean="0">
                <a:solidFill>
                  <a:srgbClr val="000000"/>
                </a:solidFill>
              </a:rPr>
              <a:t>peau d’orange”</a:t>
            </a:r>
            <a:r>
              <a:rPr lang="en-US" altLang="tr-TR" sz="2000" smtClean="0">
                <a:solidFill>
                  <a:srgbClr val="000000"/>
                </a:solidFill>
              </a:rPr>
              <a:t> texture of the skin.  Graves dermopathy involves inflammation and mucopolysaccharide deposition most prominently in the pretibial regions of the legs.  It is a relatively uncommon--albeit, classic-- finding in Graves disease and affects approximately 5% of patients with Graves.</a:t>
            </a:r>
          </a:p>
        </p:txBody>
      </p:sp>
      <p:sp>
        <p:nvSpPr>
          <p:cNvPr id="28677" name="Text Box 6"/>
          <p:cNvSpPr txBox="1">
            <a:spLocks noChangeArrowheads="1"/>
          </p:cNvSpPr>
          <p:nvPr/>
        </p:nvSpPr>
        <p:spPr bwMode="auto">
          <a:xfrm>
            <a:off x="2032000" y="4927600"/>
            <a:ext cx="684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3"/>
              </a:rPr>
              <a:t>Dermnet</a:t>
            </a:r>
            <a:endParaRPr lang="en-US" altLang="tr-TR" smtClean="0">
              <a:solidFill>
                <a:srgbClr val="000000"/>
              </a:solidFill>
              <a:latin typeface="Arial" pitchFamily="34" charset="0"/>
              <a:cs typeface="Arial" pitchFamily="34" charset="0"/>
            </a:endParaRPr>
          </a:p>
        </p:txBody>
      </p:sp>
      <p:pic>
        <p:nvPicPr>
          <p:cNvPr id="28678"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994275"/>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20093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Graves Disease</a:t>
            </a:r>
          </a:p>
        </p:txBody>
      </p:sp>
      <p:sp>
        <p:nvSpPr>
          <p:cNvPr id="29699" name="Text Box 3"/>
          <p:cNvSpPr txBox="1">
            <a:spLocks noChangeArrowheads="1"/>
          </p:cNvSpPr>
          <p:nvPr/>
        </p:nvSpPr>
        <p:spPr bwMode="auto">
          <a:xfrm>
            <a:off x="3505200" y="1447800"/>
            <a:ext cx="51054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700"/>
              </a:spcAft>
            </a:pPr>
            <a:r>
              <a:rPr lang="en-US" altLang="tr-TR" sz="2400" smtClean="0">
                <a:solidFill>
                  <a:srgbClr val="000000"/>
                </a:solidFill>
              </a:rPr>
              <a:t>Clinical Findings in  Graves Disease.</a:t>
            </a:r>
            <a:endParaRPr lang="en-US" altLang="tr-TR" sz="1800" smtClean="0">
              <a:solidFill>
                <a:srgbClr val="000000"/>
              </a:solidFill>
            </a:endParaRPr>
          </a:p>
          <a:p>
            <a:pPr eaLnBrk="0" fontAlgn="base" hangingPunct="0">
              <a:spcBef>
                <a:spcPct val="0"/>
              </a:spcBef>
              <a:spcAft>
                <a:spcPct val="0"/>
              </a:spcAft>
            </a:pPr>
            <a:r>
              <a:rPr lang="en-US" altLang="tr-TR" sz="1800" smtClean="0">
                <a:solidFill>
                  <a:srgbClr val="000000"/>
                </a:solidFill>
              </a:rPr>
              <a:t>Symptoms &amp; Signs:</a:t>
            </a:r>
          </a:p>
          <a:p>
            <a:pPr eaLnBrk="0" fontAlgn="base" hangingPunct="0">
              <a:spcBef>
                <a:spcPct val="0"/>
              </a:spcBef>
              <a:spcAft>
                <a:spcPct val="0"/>
              </a:spcAft>
              <a:buFontTx/>
              <a:buChar char="•"/>
            </a:pPr>
            <a:r>
              <a:rPr lang="en-US" altLang="tr-TR" sz="1800" smtClean="0">
                <a:solidFill>
                  <a:srgbClr val="000000"/>
                </a:solidFill>
              </a:rPr>
              <a:t>Heat intolerance, excessive sweating. </a:t>
            </a:r>
          </a:p>
          <a:p>
            <a:pPr eaLnBrk="0" fontAlgn="base" hangingPunct="0">
              <a:spcBef>
                <a:spcPct val="0"/>
              </a:spcBef>
              <a:spcAft>
                <a:spcPct val="0"/>
              </a:spcAft>
              <a:buFontTx/>
              <a:buChar char="•"/>
            </a:pPr>
            <a:r>
              <a:rPr lang="en-US" altLang="tr-TR" sz="1800" smtClean="0">
                <a:solidFill>
                  <a:srgbClr val="000000"/>
                </a:solidFill>
              </a:rPr>
              <a:t>Anxiety, “hyperkinesis.”</a:t>
            </a:r>
          </a:p>
          <a:p>
            <a:pPr eaLnBrk="0" fontAlgn="base" hangingPunct="0">
              <a:spcBef>
                <a:spcPct val="0"/>
              </a:spcBef>
              <a:spcAft>
                <a:spcPct val="0"/>
              </a:spcAft>
              <a:buFontTx/>
              <a:buChar char="•"/>
            </a:pPr>
            <a:r>
              <a:rPr lang="en-US" altLang="tr-TR" sz="1800" smtClean="0">
                <a:solidFill>
                  <a:srgbClr val="000000"/>
                </a:solidFill>
              </a:rPr>
              <a:t>Sleep disturbances.</a:t>
            </a:r>
          </a:p>
          <a:p>
            <a:pPr eaLnBrk="0" fontAlgn="base" hangingPunct="0">
              <a:spcBef>
                <a:spcPct val="0"/>
              </a:spcBef>
              <a:spcAft>
                <a:spcPct val="0"/>
              </a:spcAft>
              <a:buFontTx/>
              <a:buChar char="•"/>
            </a:pPr>
            <a:r>
              <a:rPr lang="en-US" altLang="tr-TR" sz="1800" smtClean="0">
                <a:solidFill>
                  <a:srgbClr val="000000"/>
                </a:solidFill>
              </a:rPr>
              <a:t>Weight loss </a:t>
            </a:r>
            <a:r>
              <a:rPr lang="en-US" altLang="tr-TR" sz="1800" i="1" smtClean="0">
                <a:solidFill>
                  <a:srgbClr val="000000"/>
                </a:solidFill>
              </a:rPr>
              <a:t>despite</a:t>
            </a:r>
            <a:r>
              <a:rPr lang="en-US" altLang="tr-TR" sz="1800" smtClean="0">
                <a:solidFill>
                  <a:srgbClr val="000000"/>
                </a:solidFill>
              </a:rPr>
              <a:t> increased appetite.</a:t>
            </a:r>
          </a:p>
          <a:p>
            <a:pPr eaLnBrk="0" fontAlgn="base" hangingPunct="0">
              <a:spcBef>
                <a:spcPct val="0"/>
              </a:spcBef>
              <a:spcAft>
                <a:spcPct val="0"/>
              </a:spcAft>
              <a:buFontTx/>
              <a:buChar char="•"/>
            </a:pPr>
            <a:r>
              <a:rPr lang="en-US" altLang="tr-TR" sz="1800" smtClean="0">
                <a:solidFill>
                  <a:srgbClr val="000000"/>
                </a:solidFill>
              </a:rPr>
              <a:t>Hyperdefecation (not diarrhea).</a:t>
            </a:r>
          </a:p>
          <a:p>
            <a:pPr eaLnBrk="0" fontAlgn="base" hangingPunct="0">
              <a:spcBef>
                <a:spcPts val="1000"/>
              </a:spcBef>
              <a:spcAft>
                <a:spcPct val="0"/>
              </a:spcAft>
            </a:pPr>
            <a:r>
              <a:rPr lang="en-US" altLang="tr-TR" sz="1800" smtClean="0">
                <a:solidFill>
                  <a:srgbClr val="000000"/>
                </a:solidFill>
              </a:rPr>
              <a:t>Signs:</a:t>
            </a:r>
          </a:p>
          <a:p>
            <a:pPr eaLnBrk="0" fontAlgn="base" hangingPunct="0">
              <a:spcBef>
                <a:spcPct val="0"/>
              </a:spcBef>
              <a:spcAft>
                <a:spcPct val="0"/>
              </a:spcAft>
              <a:buFontTx/>
              <a:buChar char="•"/>
            </a:pPr>
            <a:r>
              <a:rPr lang="en-US" altLang="tr-TR" sz="1800" smtClean="0">
                <a:solidFill>
                  <a:srgbClr val="000000"/>
                </a:solidFill>
              </a:rPr>
              <a:t>Tachycardia, wide pulse pressure.</a:t>
            </a:r>
          </a:p>
          <a:p>
            <a:pPr eaLnBrk="0" fontAlgn="base" hangingPunct="0">
              <a:spcBef>
                <a:spcPct val="0"/>
              </a:spcBef>
              <a:spcAft>
                <a:spcPct val="0"/>
              </a:spcAft>
              <a:buFontTx/>
              <a:buChar char="•"/>
            </a:pPr>
            <a:r>
              <a:rPr lang="en-US" altLang="tr-TR" sz="1800" smtClean="0">
                <a:solidFill>
                  <a:srgbClr val="000000"/>
                </a:solidFill>
              </a:rPr>
              <a:t>Warm, moist skin.</a:t>
            </a:r>
          </a:p>
          <a:p>
            <a:pPr eaLnBrk="0" fontAlgn="base" hangingPunct="0">
              <a:spcBef>
                <a:spcPct val="0"/>
              </a:spcBef>
              <a:spcAft>
                <a:spcPct val="0"/>
              </a:spcAft>
              <a:buFontTx/>
              <a:buChar char="•"/>
            </a:pPr>
            <a:r>
              <a:rPr lang="en-US" altLang="tr-TR" sz="1800" smtClean="0">
                <a:solidFill>
                  <a:srgbClr val="000000"/>
                </a:solidFill>
              </a:rPr>
              <a:t>Exophthalmos may be present.</a:t>
            </a:r>
          </a:p>
          <a:p>
            <a:pPr eaLnBrk="0" fontAlgn="base" hangingPunct="0">
              <a:spcBef>
                <a:spcPct val="0"/>
              </a:spcBef>
              <a:spcAft>
                <a:spcPct val="0"/>
              </a:spcAft>
              <a:buFontTx/>
              <a:buChar char="•"/>
            </a:pPr>
            <a:r>
              <a:rPr lang="en-US" altLang="tr-TR" sz="1800" smtClean="0">
                <a:solidFill>
                  <a:srgbClr val="000000"/>
                </a:solidFill>
              </a:rPr>
              <a:t>Symmetrical, “plump” goiter.</a:t>
            </a:r>
          </a:p>
          <a:p>
            <a:pPr eaLnBrk="0" fontAlgn="base" hangingPunct="0">
              <a:spcBef>
                <a:spcPct val="0"/>
              </a:spcBef>
              <a:spcAft>
                <a:spcPct val="0"/>
              </a:spcAft>
              <a:buFontTx/>
              <a:buChar char="•"/>
            </a:pPr>
            <a:r>
              <a:rPr lang="en-US" altLang="tr-TR" sz="1800" smtClean="0">
                <a:solidFill>
                  <a:srgbClr val="000000"/>
                </a:solidFill>
              </a:rPr>
              <a:t>Fine tremor of outstretched hands.</a:t>
            </a:r>
          </a:p>
          <a:p>
            <a:pPr eaLnBrk="0" fontAlgn="base" hangingPunct="0">
              <a:spcBef>
                <a:spcPct val="0"/>
              </a:spcBef>
              <a:spcAft>
                <a:spcPct val="0"/>
              </a:spcAft>
              <a:buFontTx/>
              <a:buChar char="•"/>
            </a:pPr>
            <a:r>
              <a:rPr lang="en-US" altLang="tr-TR" sz="1800" smtClean="0">
                <a:solidFill>
                  <a:srgbClr val="000000"/>
                </a:solidFill>
              </a:rPr>
              <a:t>Brisk reflexes.</a:t>
            </a:r>
          </a:p>
        </p:txBody>
      </p:sp>
      <p:pic>
        <p:nvPicPr>
          <p:cNvPr id="297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2233613" cy="36576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 Box 8"/>
          <p:cNvSpPr txBox="1">
            <a:spLocks noChangeArrowheads="1"/>
          </p:cNvSpPr>
          <p:nvPr/>
        </p:nvSpPr>
        <p:spPr bwMode="auto">
          <a:xfrm>
            <a:off x="1785938" y="5214938"/>
            <a:ext cx="1431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Source Undetermined</a:t>
            </a:r>
          </a:p>
        </p:txBody>
      </p:sp>
      <p:pic>
        <p:nvPicPr>
          <p:cNvPr id="2970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5273675"/>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20698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Hypothyroidism</a:t>
            </a:r>
          </a:p>
        </p:txBody>
      </p:sp>
      <p:grpSp>
        <p:nvGrpSpPr>
          <p:cNvPr id="30723" name="Group 21"/>
          <p:cNvGrpSpPr>
            <a:grpSpLocks/>
          </p:cNvGrpSpPr>
          <p:nvPr/>
        </p:nvGrpSpPr>
        <p:grpSpPr bwMode="auto">
          <a:xfrm>
            <a:off x="2133600" y="1600200"/>
            <a:ext cx="2209800" cy="2955925"/>
            <a:chOff x="1344" y="998"/>
            <a:chExt cx="1392" cy="1862"/>
          </a:xfrm>
        </p:grpSpPr>
        <p:pic>
          <p:nvPicPr>
            <p:cNvPr id="307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 y="998"/>
              <a:ext cx="1144" cy="1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2" name="Text Box 10"/>
            <p:cNvSpPr txBox="1">
              <a:spLocks noChangeArrowheads="1"/>
            </p:cNvSpPr>
            <p:nvPr/>
          </p:nvSpPr>
          <p:spPr bwMode="auto">
            <a:xfrm>
              <a:off x="1344" y="2534"/>
              <a:ext cx="139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400" smtClean="0">
                  <a:solidFill>
                    <a:srgbClr val="000000"/>
                  </a:solidFill>
                </a:rPr>
                <a:t>Child with Congenital Hypothyroidism (cretinism)</a:t>
              </a:r>
            </a:p>
          </p:txBody>
        </p:sp>
      </p:grpSp>
      <p:sp>
        <p:nvSpPr>
          <p:cNvPr id="30724" name="Text Box 12"/>
          <p:cNvSpPr txBox="1">
            <a:spLocks noChangeArrowheads="1"/>
          </p:cNvSpPr>
          <p:nvPr/>
        </p:nvSpPr>
        <p:spPr bwMode="auto">
          <a:xfrm>
            <a:off x="609600" y="4648200"/>
            <a:ext cx="79851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This pair of photographs illustrates some general physical features of congenital hypothyroidism and severe hypothyroidism in an adult.  The face is has a puffy, “doughy” appearance (hence, the term “myxedematous”).  Periorbital edema may be present.  The skin is dry and cool, and the hair is coarse.  The affect is blunted and apathetic.  The child is short and has mental retardation.</a:t>
            </a:r>
          </a:p>
        </p:txBody>
      </p:sp>
      <p:sp>
        <p:nvSpPr>
          <p:cNvPr id="30725" name="Text Box 11"/>
          <p:cNvSpPr txBox="1">
            <a:spLocks noChangeArrowheads="1"/>
          </p:cNvSpPr>
          <p:nvPr/>
        </p:nvSpPr>
        <p:spPr bwMode="auto">
          <a:xfrm>
            <a:off x="4495800" y="40386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400" smtClean="0">
                <a:solidFill>
                  <a:srgbClr val="000000"/>
                </a:solidFill>
              </a:rPr>
              <a:t>Woman with Severe Hypothyroidism</a:t>
            </a:r>
          </a:p>
        </p:txBody>
      </p:sp>
      <p:pic>
        <p:nvPicPr>
          <p:cNvPr id="30726"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600200"/>
            <a:ext cx="1944688" cy="2362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63" y="3411538"/>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8" name="Rectangle 10"/>
          <p:cNvSpPr>
            <a:spLocks noChangeArrowheads="1"/>
          </p:cNvSpPr>
          <p:nvPr/>
        </p:nvSpPr>
        <p:spPr bwMode="auto">
          <a:xfrm>
            <a:off x="1276350" y="34893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r" eaLnBrk="0" fontAlgn="base" hangingPunct="0">
              <a:spcBef>
                <a:spcPct val="0"/>
              </a:spcBef>
              <a:spcAft>
                <a:spcPct val="0"/>
              </a:spcAft>
            </a:pPr>
            <a:r>
              <a:rPr lang="en-US" altLang="tr-TR" smtClean="0">
                <a:solidFill>
                  <a:srgbClr val="000000"/>
                </a:solidFill>
                <a:latin typeface="Arial" pitchFamily="34" charset="0"/>
                <a:cs typeface="Times" pitchFamily="-108" charset="0"/>
                <a:hlinkClick r:id="rId5"/>
              </a:rPr>
              <a:t>University of Missouri Health Systems</a:t>
            </a:r>
            <a:endParaRPr lang="en-US" altLang="tr-TR" smtClean="0">
              <a:solidFill>
                <a:srgbClr val="000000"/>
              </a:solidFill>
              <a:cs typeface="Times" pitchFamily="-108" charset="0"/>
            </a:endParaRPr>
          </a:p>
        </p:txBody>
      </p:sp>
      <p:pic>
        <p:nvPicPr>
          <p:cNvPr id="3072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34036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30" name="Rectangle 12"/>
          <p:cNvSpPr>
            <a:spLocks noChangeArrowheads="1"/>
          </p:cNvSpPr>
          <p:nvPr/>
        </p:nvSpPr>
        <p:spPr bwMode="auto">
          <a:xfrm>
            <a:off x="6367463" y="3470275"/>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Greenspan &amp; Strewler, </a:t>
            </a:r>
            <a:r>
              <a:rPr lang="en-US" altLang="tr-TR" i="1" smtClean="0">
                <a:solidFill>
                  <a:srgbClr val="000000"/>
                </a:solidFill>
                <a:latin typeface="Arial" pitchFamily="34" charset="0"/>
                <a:cs typeface="Arial" pitchFamily="34" charset="0"/>
              </a:rPr>
              <a:t>Basic &amp; Clinical Endocrinology</a:t>
            </a:r>
            <a:r>
              <a:rPr lang="en-US" altLang="tr-TR" smtClean="0">
                <a:solidFill>
                  <a:srgbClr val="000000"/>
                </a:solidFill>
                <a:latin typeface="Arial" pitchFamily="34" charset="0"/>
                <a:cs typeface="Arial" pitchFamily="34" charset="0"/>
              </a:rPr>
              <a:t>, 5th Ed., 1997</a:t>
            </a:r>
            <a:endParaRPr lang="en-US" altLang="tr-TR" smtClean="0">
              <a:solidFill>
                <a:srgbClr val="000000"/>
              </a:solidFill>
              <a:cs typeface="Arial" pitchFamily="34" charset="0"/>
            </a:endParaRPr>
          </a:p>
        </p:txBody>
      </p:sp>
    </p:spTree>
    <p:extLst>
      <p:ext uri="{BB962C8B-B14F-4D97-AF65-F5344CB8AC3E}">
        <p14:creationId xmlns:p14="http://schemas.microsoft.com/office/powerpoint/2010/main" val="2718594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1862138" y="685800"/>
            <a:ext cx="534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tr-TR" sz="3600" b="1" smtClean="0">
                <a:solidFill>
                  <a:srgbClr val="008000"/>
                </a:solidFill>
                <a:latin typeface="Arial" charset="0"/>
              </a:rPr>
              <a:t>Typical clinical features</a:t>
            </a:r>
            <a:endParaRPr lang="cs-CZ" altLang="tr-TR" sz="3600" b="1" smtClean="0">
              <a:solidFill>
                <a:srgbClr val="008000"/>
              </a:solidFill>
              <a:latin typeface="Arial" charset="0"/>
            </a:endParaRPr>
          </a:p>
        </p:txBody>
      </p:sp>
      <p:sp>
        <p:nvSpPr>
          <p:cNvPr id="189443" name="Rectangle 3"/>
          <p:cNvSpPr>
            <a:spLocks noChangeArrowheads="1"/>
          </p:cNvSpPr>
          <p:nvPr/>
        </p:nvSpPr>
        <p:spPr bwMode="auto">
          <a:xfrm>
            <a:off x="1295400" y="1676400"/>
            <a:ext cx="250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cs-CZ" altLang="tr-TR" sz="2400" b="1" smtClean="0">
                <a:solidFill>
                  <a:srgbClr val="FF3300"/>
                </a:solidFill>
                <a:latin typeface="Arial" charset="0"/>
              </a:rPr>
              <a:t>Hypothyroidism</a:t>
            </a:r>
            <a:endParaRPr lang="cs-CZ" altLang="tr-TR" sz="2000" b="1" smtClean="0">
              <a:solidFill>
                <a:srgbClr val="FF3300"/>
              </a:solidFill>
              <a:latin typeface="Arial" charset="0"/>
            </a:endParaRPr>
          </a:p>
        </p:txBody>
      </p:sp>
      <p:pic>
        <p:nvPicPr>
          <p:cNvPr id="1894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925" y="2514600"/>
            <a:ext cx="27082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514600"/>
            <a:ext cx="55245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7541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Hypothyroidism</a:t>
            </a:r>
          </a:p>
        </p:txBody>
      </p:sp>
      <p:sp>
        <p:nvSpPr>
          <p:cNvPr id="31747" name="Text Box 3"/>
          <p:cNvSpPr txBox="1">
            <a:spLocks noChangeArrowheads="1"/>
          </p:cNvSpPr>
          <p:nvPr/>
        </p:nvSpPr>
        <p:spPr bwMode="auto">
          <a:xfrm>
            <a:off x="3505200" y="1447800"/>
            <a:ext cx="5105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500"/>
              </a:spcAft>
            </a:pPr>
            <a:r>
              <a:rPr lang="en-US" altLang="tr-TR" sz="2400" smtClean="0">
                <a:solidFill>
                  <a:srgbClr val="000000"/>
                </a:solidFill>
              </a:rPr>
              <a:t>Clinical Findings in  Hypothyroidism.</a:t>
            </a:r>
            <a:endParaRPr lang="en-US" altLang="tr-TR" sz="1800" smtClean="0">
              <a:solidFill>
                <a:srgbClr val="000000"/>
              </a:solidFill>
            </a:endParaRPr>
          </a:p>
          <a:p>
            <a:pPr eaLnBrk="0" fontAlgn="base" hangingPunct="0">
              <a:spcBef>
                <a:spcPct val="0"/>
              </a:spcBef>
              <a:spcAft>
                <a:spcPct val="0"/>
              </a:spcAft>
            </a:pPr>
            <a:r>
              <a:rPr lang="en-US" altLang="tr-TR" sz="1800" smtClean="0">
                <a:solidFill>
                  <a:srgbClr val="000000"/>
                </a:solidFill>
              </a:rPr>
              <a:t>Symptoms &amp; Signs:</a:t>
            </a:r>
          </a:p>
          <a:p>
            <a:pPr eaLnBrk="0" fontAlgn="base" hangingPunct="0">
              <a:spcBef>
                <a:spcPct val="0"/>
              </a:spcBef>
              <a:spcAft>
                <a:spcPct val="0"/>
              </a:spcAft>
              <a:buFontTx/>
              <a:buChar char="•"/>
            </a:pPr>
            <a:r>
              <a:rPr lang="en-US" altLang="tr-TR" sz="1800" smtClean="0">
                <a:solidFill>
                  <a:srgbClr val="000000"/>
                </a:solidFill>
              </a:rPr>
              <a:t>Depression.</a:t>
            </a:r>
          </a:p>
          <a:p>
            <a:pPr eaLnBrk="0" fontAlgn="base" hangingPunct="0">
              <a:spcBef>
                <a:spcPct val="0"/>
              </a:spcBef>
              <a:spcAft>
                <a:spcPct val="0"/>
              </a:spcAft>
              <a:buFontTx/>
              <a:buChar char="•"/>
            </a:pPr>
            <a:r>
              <a:rPr lang="en-US" altLang="tr-TR" sz="1800" smtClean="0">
                <a:solidFill>
                  <a:srgbClr val="000000"/>
                </a:solidFill>
              </a:rPr>
              <a:t>Cold intolerance.</a:t>
            </a:r>
          </a:p>
          <a:p>
            <a:pPr eaLnBrk="0" fontAlgn="base" hangingPunct="0">
              <a:spcBef>
                <a:spcPct val="0"/>
              </a:spcBef>
              <a:spcAft>
                <a:spcPct val="0"/>
              </a:spcAft>
              <a:buFontTx/>
              <a:buChar char="•"/>
            </a:pPr>
            <a:r>
              <a:rPr lang="en-US" altLang="tr-TR" sz="1800" smtClean="0">
                <a:solidFill>
                  <a:srgbClr val="000000"/>
                </a:solidFill>
              </a:rPr>
              <a:t>Weight gain </a:t>
            </a:r>
            <a:r>
              <a:rPr lang="en-US" altLang="tr-TR" sz="1800" i="1" smtClean="0">
                <a:solidFill>
                  <a:srgbClr val="000000"/>
                </a:solidFill>
              </a:rPr>
              <a:t>despite</a:t>
            </a:r>
            <a:r>
              <a:rPr lang="en-US" altLang="tr-TR" sz="1800" smtClean="0">
                <a:solidFill>
                  <a:srgbClr val="000000"/>
                </a:solidFill>
              </a:rPr>
              <a:t> unchanged appetite.</a:t>
            </a:r>
          </a:p>
          <a:p>
            <a:pPr eaLnBrk="0" fontAlgn="base" hangingPunct="0">
              <a:spcBef>
                <a:spcPct val="0"/>
              </a:spcBef>
              <a:spcAft>
                <a:spcPct val="0"/>
              </a:spcAft>
              <a:buFontTx/>
              <a:buChar char="•"/>
            </a:pPr>
            <a:r>
              <a:rPr lang="en-US" altLang="tr-TR" sz="1800" smtClean="0">
                <a:solidFill>
                  <a:srgbClr val="000000"/>
                </a:solidFill>
              </a:rPr>
              <a:t>Constipation.</a:t>
            </a:r>
          </a:p>
          <a:p>
            <a:pPr eaLnBrk="0" fontAlgn="base" hangingPunct="0">
              <a:spcBef>
                <a:spcPts val="1000"/>
              </a:spcBef>
              <a:spcAft>
                <a:spcPct val="0"/>
              </a:spcAft>
            </a:pPr>
            <a:r>
              <a:rPr lang="en-US" altLang="tr-TR" sz="1800" smtClean="0">
                <a:solidFill>
                  <a:srgbClr val="000000"/>
                </a:solidFill>
              </a:rPr>
              <a:t>Signs:</a:t>
            </a:r>
          </a:p>
          <a:p>
            <a:pPr eaLnBrk="0" fontAlgn="base" hangingPunct="0">
              <a:spcBef>
                <a:spcPct val="0"/>
              </a:spcBef>
              <a:spcAft>
                <a:spcPct val="0"/>
              </a:spcAft>
              <a:buFontTx/>
              <a:buChar char="•"/>
            </a:pPr>
            <a:r>
              <a:rPr lang="en-US" altLang="tr-TR" sz="1800" smtClean="0">
                <a:solidFill>
                  <a:srgbClr val="000000"/>
                </a:solidFill>
              </a:rPr>
              <a:t>Bradycardia, diastolic hypertension.</a:t>
            </a:r>
          </a:p>
          <a:p>
            <a:pPr eaLnBrk="0" fontAlgn="base" hangingPunct="0">
              <a:spcBef>
                <a:spcPct val="0"/>
              </a:spcBef>
              <a:spcAft>
                <a:spcPct val="0"/>
              </a:spcAft>
              <a:buFontTx/>
              <a:buChar char="•"/>
            </a:pPr>
            <a:r>
              <a:rPr lang="en-US" altLang="tr-TR" sz="1800" smtClean="0">
                <a:solidFill>
                  <a:srgbClr val="000000"/>
                </a:solidFill>
              </a:rPr>
              <a:t>“Myxedematous facies”  with coarse hair.</a:t>
            </a:r>
          </a:p>
          <a:p>
            <a:pPr eaLnBrk="0" fontAlgn="base" hangingPunct="0">
              <a:spcBef>
                <a:spcPct val="0"/>
              </a:spcBef>
              <a:spcAft>
                <a:spcPct val="0"/>
              </a:spcAft>
              <a:buFontTx/>
              <a:buChar char="•"/>
            </a:pPr>
            <a:r>
              <a:rPr lang="en-US" altLang="tr-TR" sz="1800" smtClean="0">
                <a:solidFill>
                  <a:srgbClr val="000000"/>
                </a:solidFill>
              </a:rPr>
              <a:t>Distant heart sounds.</a:t>
            </a:r>
          </a:p>
          <a:p>
            <a:pPr eaLnBrk="0" fontAlgn="base" hangingPunct="0">
              <a:spcBef>
                <a:spcPct val="0"/>
              </a:spcBef>
              <a:spcAft>
                <a:spcPct val="0"/>
              </a:spcAft>
              <a:buFontTx/>
              <a:buChar char="•"/>
            </a:pPr>
            <a:r>
              <a:rPr lang="en-US" altLang="tr-TR" sz="1800" smtClean="0">
                <a:solidFill>
                  <a:srgbClr val="000000"/>
                </a:solidFill>
              </a:rPr>
              <a:t>Delayed relaxation phase of achilles reflex.</a:t>
            </a:r>
          </a:p>
        </p:txBody>
      </p:sp>
      <p:sp>
        <p:nvSpPr>
          <p:cNvPr id="31748" name="Text Box 6"/>
          <p:cNvSpPr txBox="1">
            <a:spLocks noChangeArrowheads="1"/>
          </p:cNvSpPr>
          <p:nvPr/>
        </p:nvSpPr>
        <p:spPr bwMode="auto">
          <a:xfrm>
            <a:off x="914400" y="4800600"/>
            <a:ext cx="6858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Laboratory results:</a:t>
            </a:r>
          </a:p>
          <a:p>
            <a:pPr eaLnBrk="0" fontAlgn="base" hangingPunct="0">
              <a:spcBef>
                <a:spcPct val="0"/>
              </a:spcBef>
              <a:spcAft>
                <a:spcPct val="0"/>
              </a:spcAft>
              <a:buFontTx/>
              <a:buChar char="•"/>
            </a:pPr>
            <a:r>
              <a:rPr lang="en-US" altLang="tr-TR" sz="1800" smtClean="0">
                <a:solidFill>
                  <a:srgbClr val="000000"/>
                </a:solidFill>
              </a:rPr>
              <a:t>Anemia:  either macrocytic or normocytic.</a:t>
            </a:r>
          </a:p>
          <a:p>
            <a:pPr eaLnBrk="0" fontAlgn="base" hangingPunct="0">
              <a:spcBef>
                <a:spcPct val="0"/>
              </a:spcBef>
              <a:spcAft>
                <a:spcPct val="0"/>
              </a:spcAft>
              <a:buFontTx/>
              <a:buChar char="•"/>
            </a:pPr>
            <a:r>
              <a:rPr lang="en-US" altLang="tr-TR" sz="1800" smtClean="0">
                <a:solidFill>
                  <a:srgbClr val="000000"/>
                </a:solidFill>
              </a:rPr>
              <a:t>Hyponatremia (due to decreased free water clearance by the kidney).</a:t>
            </a:r>
          </a:p>
          <a:p>
            <a:pPr eaLnBrk="0" fontAlgn="base" hangingPunct="0">
              <a:spcBef>
                <a:spcPct val="0"/>
              </a:spcBef>
              <a:spcAft>
                <a:spcPct val="0"/>
              </a:spcAft>
              <a:buFontTx/>
              <a:buChar char="•"/>
            </a:pPr>
            <a:r>
              <a:rPr lang="en-US" altLang="tr-TR" sz="1800" smtClean="0">
                <a:solidFill>
                  <a:srgbClr val="000000"/>
                </a:solidFill>
              </a:rPr>
              <a:t>Elevated TSH, low free T4 (primary hypothyroidism).  [Note: since free T3 may remain normal until hypothyroidism is severe it is </a:t>
            </a:r>
            <a:r>
              <a:rPr lang="en-US" altLang="tr-TR" sz="1800" u="sng" smtClean="0">
                <a:solidFill>
                  <a:srgbClr val="000000"/>
                </a:solidFill>
              </a:rPr>
              <a:t>useless</a:t>
            </a:r>
            <a:r>
              <a:rPr lang="en-US" altLang="tr-TR" sz="1800" smtClean="0">
                <a:solidFill>
                  <a:srgbClr val="000000"/>
                </a:solidFill>
              </a:rPr>
              <a:t> in the diagnosis of hypothyroidism.]</a:t>
            </a:r>
          </a:p>
        </p:txBody>
      </p:sp>
      <p:sp>
        <p:nvSpPr>
          <p:cNvPr id="31749" name="Text Box 8"/>
          <p:cNvSpPr txBox="1">
            <a:spLocks noChangeArrowheads="1"/>
          </p:cNvSpPr>
          <p:nvPr/>
        </p:nvSpPr>
        <p:spPr bwMode="auto">
          <a:xfrm>
            <a:off x="990600" y="4314825"/>
            <a:ext cx="22590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400" smtClean="0">
                <a:solidFill>
                  <a:srgbClr val="000000"/>
                </a:solidFill>
              </a:rPr>
              <a:t>Woman with Severe Hypothyroidism</a:t>
            </a:r>
          </a:p>
        </p:txBody>
      </p:sp>
      <p:pic>
        <p:nvPicPr>
          <p:cNvPr id="3175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76400"/>
            <a:ext cx="2133600" cy="2590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84963"/>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52" name="Rectangle 8"/>
          <p:cNvSpPr>
            <a:spLocks noChangeArrowheads="1"/>
          </p:cNvSpPr>
          <p:nvPr/>
        </p:nvSpPr>
        <p:spPr bwMode="auto">
          <a:xfrm>
            <a:off x="677863" y="6619875"/>
            <a:ext cx="8161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Greenspan &amp; Strewler, </a:t>
            </a:r>
            <a:r>
              <a:rPr lang="en-US" altLang="tr-TR" i="1" smtClean="0">
                <a:solidFill>
                  <a:srgbClr val="000000"/>
                </a:solidFill>
                <a:latin typeface="Arial" pitchFamily="34" charset="0"/>
                <a:cs typeface="Arial" pitchFamily="34" charset="0"/>
              </a:rPr>
              <a:t>Basic &amp; Clinical Endocrinology</a:t>
            </a:r>
            <a:r>
              <a:rPr lang="en-US" altLang="tr-TR" smtClean="0">
                <a:solidFill>
                  <a:srgbClr val="000000"/>
                </a:solidFill>
                <a:latin typeface="Arial" pitchFamily="34" charset="0"/>
                <a:cs typeface="Arial" pitchFamily="34" charset="0"/>
              </a:rPr>
              <a:t>, 5th Ed., 1997</a:t>
            </a:r>
            <a:endParaRPr lang="en-US" altLang="tr-TR" smtClean="0">
              <a:solidFill>
                <a:srgbClr val="000000"/>
              </a:solidFill>
              <a:cs typeface="Arial" pitchFamily="34" charset="0"/>
            </a:endParaRPr>
          </a:p>
        </p:txBody>
      </p:sp>
    </p:spTree>
    <p:extLst>
      <p:ext uri="{BB962C8B-B14F-4D97-AF65-F5344CB8AC3E}">
        <p14:creationId xmlns:p14="http://schemas.microsoft.com/office/powerpoint/2010/main" val="235359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pPr marL="0" indent="0">
              <a:buNone/>
            </a:pPr>
            <a:r>
              <a:rPr lang="fr-FR" sz="2400" dirty="0" err="1" smtClean="0">
                <a:solidFill>
                  <a:srgbClr val="FFFF00"/>
                </a:solidFill>
              </a:rPr>
              <a:t>Bası</a:t>
            </a:r>
            <a:r>
              <a:rPr lang="fr-FR" sz="2400" dirty="0" smtClean="0">
                <a:solidFill>
                  <a:srgbClr val="FFFF00"/>
                </a:solidFill>
              </a:rPr>
              <a:t> </a:t>
            </a:r>
            <a:r>
              <a:rPr lang="fr-FR" sz="2400" dirty="0" err="1" smtClean="0">
                <a:solidFill>
                  <a:srgbClr val="FFFF00"/>
                </a:solidFill>
              </a:rPr>
              <a:t>belirt</a:t>
            </a:r>
            <a:r>
              <a:rPr lang="tr-TR" sz="2400" dirty="0" smtClean="0">
                <a:solidFill>
                  <a:srgbClr val="FFFF00"/>
                </a:solidFill>
              </a:rPr>
              <a:t>i</a:t>
            </a:r>
            <a:r>
              <a:rPr lang="fr-FR" sz="2400" dirty="0" err="1" smtClean="0">
                <a:solidFill>
                  <a:srgbClr val="FFFF00"/>
                </a:solidFill>
              </a:rPr>
              <a:t>leri</a:t>
            </a:r>
            <a:r>
              <a:rPr lang="fr-FR" sz="2400" dirty="0">
                <a:solidFill>
                  <a:srgbClr val="FFFF00"/>
                </a:solidFill>
              </a:rPr>
              <a:t>: </a:t>
            </a:r>
            <a:endParaRPr lang="tr-TR" sz="2400" dirty="0" smtClean="0">
              <a:solidFill>
                <a:srgbClr val="FFFF00"/>
              </a:solidFill>
            </a:endParaRPr>
          </a:p>
          <a:p>
            <a:r>
              <a:rPr lang="tr-TR" sz="2400" dirty="0" err="1" smtClean="0"/>
              <a:t>Başağrısı</a:t>
            </a:r>
            <a:r>
              <a:rPr lang="tr-TR" sz="2400" dirty="0" smtClean="0"/>
              <a:t> (</a:t>
            </a:r>
            <a:r>
              <a:rPr lang="tr-TR" sz="2400" dirty="0" err="1" smtClean="0"/>
              <a:t>Frontal</a:t>
            </a:r>
            <a:r>
              <a:rPr lang="tr-TR" sz="2400" dirty="0" smtClean="0"/>
              <a:t>, duranın gerilmesi , bazen hidrosefali….kusma)</a:t>
            </a:r>
          </a:p>
          <a:p>
            <a:r>
              <a:rPr lang="tr-TR" sz="2400" dirty="0" smtClean="0"/>
              <a:t>Görme alanı </a:t>
            </a:r>
            <a:r>
              <a:rPr lang="tr-TR" sz="2400" dirty="0" err="1" smtClean="0"/>
              <a:t>defekti</a:t>
            </a:r>
            <a:endParaRPr lang="tr-TR" sz="2400" dirty="0" smtClean="0"/>
          </a:p>
          <a:p>
            <a:r>
              <a:rPr lang="tr-TR" sz="2400" dirty="0" smtClean="0"/>
              <a:t>(</a:t>
            </a:r>
            <a:r>
              <a:rPr lang="tr-TR" sz="2400" dirty="0" err="1" smtClean="0"/>
              <a:t>Konfrantasyon</a:t>
            </a:r>
            <a:r>
              <a:rPr lang="tr-TR" sz="2400" dirty="0" smtClean="0"/>
              <a:t> </a:t>
            </a:r>
            <a:r>
              <a:rPr lang="tr-TR" sz="2400" dirty="0"/>
              <a:t>ile </a:t>
            </a:r>
            <a:r>
              <a:rPr lang="tr-TR" sz="2400" dirty="0" err="1"/>
              <a:t>perimetrik</a:t>
            </a:r>
            <a:r>
              <a:rPr lang="tr-TR" sz="2400" dirty="0"/>
              <a:t> inceleme….</a:t>
            </a:r>
            <a:r>
              <a:rPr lang="tr-TR" sz="2400" dirty="0" err="1"/>
              <a:t>bitemporal</a:t>
            </a:r>
            <a:r>
              <a:rPr lang="tr-TR" sz="2400" dirty="0"/>
              <a:t> </a:t>
            </a:r>
            <a:r>
              <a:rPr lang="tr-TR" sz="2400" dirty="0" err="1" smtClean="0"/>
              <a:t>hemianopsi</a:t>
            </a:r>
            <a:r>
              <a:rPr lang="tr-TR" sz="2400" dirty="0" smtClean="0"/>
              <a:t>)</a:t>
            </a:r>
            <a:endParaRPr lang="tr-TR" sz="2400" dirty="0"/>
          </a:p>
          <a:p>
            <a:r>
              <a:rPr lang="tr-TR" sz="2400" dirty="0" err="1" smtClean="0"/>
              <a:t>Diplopi</a:t>
            </a:r>
            <a:r>
              <a:rPr lang="tr-TR" sz="2400" dirty="0" smtClean="0"/>
              <a:t> (3. sinir basısı)</a:t>
            </a:r>
          </a:p>
          <a:p>
            <a:r>
              <a:rPr lang="tr-TR" sz="2400" dirty="0" err="1" smtClean="0"/>
              <a:t>Rinore</a:t>
            </a:r>
            <a:r>
              <a:rPr lang="tr-TR" sz="2400" dirty="0" smtClean="0"/>
              <a:t> (</a:t>
            </a:r>
            <a:r>
              <a:rPr lang="tr-TR" sz="2400" dirty="0" err="1" smtClean="0"/>
              <a:t>sella</a:t>
            </a:r>
            <a:r>
              <a:rPr lang="tr-TR" sz="2400" dirty="0" smtClean="0"/>
              <a:t> tabanı)</a:t>
            </a:r>
          </a:p>
          <a:p>
            <a:r>
              <a:rPr lang="tr-TR" sz="2400" dirty="0" smtClean="0"/>
              <a:t>Nöbet</a:t>
            </a:r>
          </a:p>
          <a:p>
            <a:r>
              <a:rPr lang="tr-TR" sz="2400" dirty="0" smtClean="0"/>
              <a:t>İnme</a:t>
            </a:r>
          </a:p>
          <a:p>
            <a:r>
              <a:rPr lang="tr-TR" sz="2400" dirty="0" smtClean="0"/>
              <a:t>Kişilik değişiklikleri</a:t>
            </a:r>
          </a:p>
        </p:txBody>
      </p:sp>
    </p:spTree>
    <p:extLst>
      <p:ext uri="{BB962C8B-B14F-4D97-AF65-F5344CB8AC3E}">
        <p14:creationId xmlns:p14="http://schemas.microsoft.com/office/powerpoint/2010/main" val="321084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Cushings Syndrome</a:t>
            </a:r>
          </a:p>
        </p:txBody>
      </p:sp>
      <p:sp>
        <p:nvSpPr>
          <p:cNvPr id="32771" name="Text Box 4"/>
          <p:cNvSpPr txBox="1">
            <a:spLocks noChangeArrowheads="1"/>
          </p:cNvSpPr>
          <p:nvPr/>
        </p:nvSpPr>
        <p:spPr bwMode="auto">
          <a:xfrm>
            <a:off x="685800" y="4343400"/>
            <a:ext cx="80232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Prominent physical findings in Cushings syndrome include round “moon facies,” supraclavicular and supracervical fat pads (“buffalo hump”), central obesity and purple abdominal striae.  If the result of a pituitary adenoma (Cushings Disease), hyperpigmentation may be present.  If an adrenal cortical carcinoma is the cause, there may be hirsuitism and virulization. (Adrenal carcinomas may produce DHEA sulfate, a potent adrenal androgen.) Adrenal carcinomas also grow more rapidly than adrenal adenomas and tend to be larger: almost always &gt; 5 cm in diameter on an abdominal CT scan.</a:t>
            </a:r>
          </a:p>
        </p:txBody>
      </p:sp>
      <p:pic>
        <p:nvPicPr>
          <p:cNvPr id="327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338" y="1371600"/>
            <a:ext cx="1403350" cy="2743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1617663" cy="2743200"/>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32774" name="Rectangle 6"/>
          <p:cNvSpPr>
            <a:spLocks noChangeArrowheads="1"/>
          </p:cNvSpPr>
          <p:nvPr/>
        </p:nvSpPr>
        <p:spPr bwMode="auto">
          <a:xfrm>
            <a:off x="3465513" y="4064000"/>
            <a:ext cx="1038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Mt. Zion-UCSF</a:t>
            </a:r>
          </a:p>
        </p:txBody>
      </p:sp>
      <p:pic>
        <p:nvPicPr>
          <p:cNvPr id="3277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1148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6"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148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7" name="Rectangle 9"/>
          <p:cNvSpPr>
            <a:spLocks noChangeArrowheads="1"/>
          </p:cNvSpPr>
          <p:nvPr/>
        </p:nvSpPr>
        <p:spPr bwMode="auto">
          <a:xfrm>
            <a:off x="5232400" y="4056063"/>
            <a:ext cx="1431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Source Undetermined</a:t>
            </a:r>
            <a:endParaRPr lang="en-US" altLang="tr-TR" sz="140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34556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Cushings Syndrome</a:t>
            </a:r>
          </a:p>
        </p:txBody>
      </p:sp>
      <p:sp>
        <p:nvSpPr>
          <p:cNvPr id="33795" name="Text Box 4"/>
          <p:cNvSpPr txBox="1">
            <a:spLocks noChangeArrowheads="1"/>
          </p:cNvSpPr>
          <p:nvPr/>
        </p:nvSpPr>
        <p:spPr bwMode="auto">
          <a:xfrm>
            <a:off x="533400" y="3581400"/>
            <a:ext cx="5334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85750">
              <a:defRPr sz="1000">
                <a:solidFill>
                  <a:schemeClr val="tx1"/>
                </a:solidFill>
                <a:latin typeface="Times" pitchFamily="-108" charset="0"/>
                <a:ea typeface="ＭＳ Ｐゴシック" pitchFamily="34" charset="-128"/>
              </a:defRPr>
            </a:lvl1pPr>
            <a:lvl2pPr marL="37931725" indent="-37474525" defTabSz="285750">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1000"/>
              </a:spcAft>
            </a:pPr>
            <a:r>
              <a:rPr lang="en-US" altLang="tr-TR" sz="2400" smtClean="0">
                <a:solidFill>
                  <a:srgbClr val="000000"/>
                </a:solidFill>
              </a:rPr>
              <a:t>Abdominal Striae in Cushings Syndrome.</a:t>
            </a:r>
          </a:p>
          <a:p>
            <a:pPr eaLnBrk="0" fontAlgn="base" hangingPunct="0">
              <a:spcBef>
                <a:spcPct val="0"/>
              </a:spcBef>
              <a:spcAft>
                <a:spcPts val="500"/>
              </a:spcAft>
            </a:pPr>
            <a:r>
              <a:rPr lang="en-US" altLang="tr-TR" sz="1800" smtClean="0">
                <a:solidFill>
                  <a:srgbClr val="000000"/>
                </a:solidFill>
              </a:rPr>
              <a:t>	Classically, these striae are purplish in color and appear on the abdomen, thighs, upper arms and axillae. They are distinguished from silver striae seen in postpartum women or pink striae seen with significant weight loss.</a:t>
            </a:r>
          </a:p>
          <a:p>
            <a:pPr eaLnBrk="0" fontAlgn="base" hangingPunct="0">
              <a:spcBef>
                <a:spcPct val="0"/>
              </a:spcBef>
              <a:spcAft>
                <a:spcPct val="0"/>
              </a:spcAft>
            </a:pPr>
            <a:r>
              <a:rPr lang="en-US" altLang="tr-TR" sz="1800" smtClean="0">
                <a:solidFill>
                  <a:srgbClr val="000000"/>
                </a:solidFill>
              </a:rPr>
              <a:t>	Excessive steroid action on skin also may lead to skin fragility and easy bruising during routine activities.</a:t>
            </a:r>
            <a:endParaRPr lang="en-US" altLang="tr-TR" sz="2400" smtClean="0">
              <a:solidFill>
                <a:srgbClr val="000000"/>
              </a:solidFill>
            </a:endParaRPr>
          </a:p>
        </p:txBody>
      </p:sp>
      <p:sp>
        <p:nvSpPr>
          <p:cNvPr id="33796" name="Text Box 5"/>
          <p:cNvSpPr txBox="1">
            <a:spLocks noChangeArrowheads="1"/>
          </p:cNvSpPr>
          <p:nvPr/>
        </p:nvSpPr>
        <p:spPr bwMode="auto">
          <a:xfrm>
            <a:off x="3275013" y="6477000"/>
            <a:ext cx="3557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G. Hammer, MD, PhD University of Michigan (Both images) </a:t>
            </a:r>
            <a:r>
              <a:rPr lang="en-US" altLang="tr-TR" smtClean="0">
                <a:solidFill>
                  <a:srgbClr val="000000"/>
                </a:solidFill>
                <a:latin typeface="Arial" pitchFamily="34" charset="0"/>
                <a:cs typeface="Times" pitchFamily="-108" charset="0"/>
              </a:rPr>
              <a:t> </a:t>
            </a:r>
          </a:p>
        </p:txBody>
      </p:sp>
      <p:pic>
        <p:nvPicPr>
          <p:cNvPr id="33797" name="Picture 6" descr="Cushing Bauch 2"/>
          <p:cNvPicPr>
            <a:picLocks noChangeAspect="1" noChangeArrowheads="1"/>
          </p:cNvPicPr>
          <p:nvPr/>
        </p:nvPicPr>
        <p:blipFill>
          <a:blip r:embed="rId2">
            <a:extLst>
              <a:ext uri="{28A0092B-C50C-407E-A947-70E740481C1C}">
                <a14:useLocalDpi xmlns:a14="http://schemas.microsoft.com/office/drawing/2010/main" val="0"/>
              </a:ext>
            </a:extLst>
          </a:blip>
          <a:srcRect l="1196"/>
          <a:stretch>
            <a:fillRect/>
          </a:stretch>
        </p:blipFill>
        <p:spPr bwMode="auto">
          <a:xfrm>
            <a:off x="5943600" y="1676400"/>
            <a:ext cx="2436813" cy="38100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2519363" cy="174466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379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075" y="6535738"/>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15727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862138" y="685800"/>
            <a:ext cx="534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tr-TR" sz="3600" b="1" smtClean="0">
                <a:solidFill>
                  <a:srgbClr val="008000"/>
                </a:solidFill>
                <a:latin typeface="Arial" charset="0"/>
              </a:rPr>
              <a:t>Typical clinical features</a:t>
            </a:r>
            <a:endParaRPr lang="cs-CZ" altLang="tr-TR" sz="3600" b="1" smtClean="0">
              <a:solidFill>
                <a:srgbClr val="008000"/>
              </a:solidFill>
              <a:latin typeface="Arial" charset="0"/>
            </a:endParaRPr>
          </a:p>
        </p:txBody>
      </p:sp>
      <p:pic>
        <p:nvPicPr>
          <p:cNvPr id="186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050" y="1828800"/>
            <a:ext cx="33877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2" name="Text Box 4"/>
          <p:cNvSpPr txBox="1">
            <a:spLocks noChangeArrowheads="1"/>
          </p:cNvSpPr>
          <p:nvPr/>
        </p:nvSpPr>
        <p:spPr bwMode="auto">
          <a:xfrm>
            <a:off x="6019800" y="5867400"/>
            <a:ext cx="2667000" cy="366713"/>
          </a:xfrm>
          <a:prstGeom prst="rect">
            <a:avLst/>
          </a:prstGeom>
          <a:solidFill>
            <a:schemeClr val="fo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18"/>
              </a:defRPr>
            </a:lvl1pPr>
            <a:lvl2pPr marL="1406525" indent="-457200">
              <a:defRPr sz="2400">
                <a:solidFill>
                  <a:schemeClr val="tx1"/>
                </a:solidFill>
                <a:latin typeface="Times New Roman" pitchFamily="18" charset="-18"/>
              </a:defRPr>
            </a:lvl2pPr>
            <a:lvl3pPr marL="1597025" indent="-457200">
              <a:defRPr sz="2400">
                <a:solidFill>
                  <a:schemeClr val="tx1"/>
                </a:solidFill>
                <a:latin typeface="Times New Roman" pitchFamily="18" charset="-18"/>
              </a:defRPr>
            </a:lvl3pPr>
            <a:lvl4pPr marL="1828800" indent="-457200">
              <a:defRPr sz="2400">
                <a:solidFill>
                  <a:schemeClr val="tx1"/>
                </a:solidFill>
                <a:latin typeface="Times New Roman" pitchFamily="18" charset="-18"/>
              </a:defRPr>
            </a:lvl4pPr>
            <a:lvl5pPr marL="2286000" indent="-457200">
              <a:defRPr sz="2400">
                <a:solidFill>
                  <a:schemeClr val="tx1"/>
                </a:solidFill>
                <a:latin typeface="Times New Roman" pitchFamily="18" charset="-18"/>
              </a:defRPr>
            </a:lvl5pPr>
            <a:lvl6pPr marL="2743200" indent="-457200" eaLnBrk="0" fontAlgn="base" hangingPunct="0">
              <a:spcBef>
                <a:spcPct val="0"/>
              </a:spcBef>
              <a:spcAft>
                <a:spcPct val="0"/>
              </a:spcAft>
              <a:defRPr sz="2400">
                <a:solidFill>
                  <a:schemeClr val="tx1"/>
                </a:solidFill>
                <a:latin typeface="Times New Roman" pitchFamily="18" charset="-18"/>
              </a:defRPr>
            </a:lvl6pPr>
            <a:lvl7pPr marL="3200400" indent="-457200" eaLnBrk="0" fontAlgn="base" hangingPunct="0">
              <a:spcBef>
                <a:spcPct val="0"/>
              </a:spcBef>
              <a:spcAft>
                <a:spcPct val="0"/>
              </a:spcAft>
              <a:defRPr sz="2400">
                <a:solidFill>
                  <a:schemeClr val="tx1"/>
                </a:solidFill>
                <a:latin typeface="Times New Roman" pitchFamily="18" charset="-18"/>
              </a:defRPr>
            </a:lvl7pPr>
            <a:lvl8pPr marL="3657600" indent="-457200" eaLnBrk="0" fontAlgn="base" hangingPunct="0">
              <a:spcBef>
                <a:spcPct val="0"/>
              </a:spcBef>
              <a:spcAft>
                <a:spcPct val="0"/>
              </a:spcAft>
              <a:defRPr sz="2400">
                <a:solidFill>
                  <a:schemeClr val="tx1"/>
                </a:solidFill>
                <a:latin typeface="Times New Roman" pitchFamily="18" charset="-18"/>
              </a:defRPr>
            </a:lvl8pPr>
            <a:lvl9pPr marL="4114800" indent="-457200" eaLnBrk="0" fontAlgn="base" hangingPunct="0">
              <a:spcBef>
                <a:spcPct val="0"/>
              </a:spcBef>
              <a:spcAft>
                <a:spcPct val="0"/>
              </a:spcAft>
              <a:defRPr sz="2400">
                <a:solidFill>
                  <a:schemeClr val="tx1"/>
                </a:solidFill>
                <a:latin typeface="Times New Roman" pitchFamily="18" charset="-18"/>
              </a:defRPr>
            </a:lvl9pPr>
          </a:lstStyle>
          <a:p>
            <a:pPr algn="ctr" eaLnBrk="0" fontAlgn="base" hangingPunct="0">
              <a:spcBef>
                <a:spcPct val="0"/>
              </a:spcBef>
              <a:spcAft>
                <a:spcPct val="0"/>
              </a:spcAft>
            </a:pPr>
            <a:r>
              <a:rPr lang="en-US" altLang="tr-TR" sz="1800" b="1" smtClean="0">
                <a:solidFill>
                  <a:srgbClr val="000000"/>
                </a:solidFill>
                <a:latin typeface="Arial" charset="0"/>
              </a:rPr>
              <a:t>Facio-truncal obesity</a:t>
            </a:r>
            <a:endParaRPr lang="en-US" altLang="tr-TR" sz="1600" b="1" smtClean="0">
              <a:solidFill>
                <a:srgbClr val="000000"/>
              </a:solidFill>
              <a:latin typeface="Arial" charset="0"/>
            </a:endParaRPr>
          </a:p>
        </p:txBody>
      </p:sp>
      <p:sp>
        <p:nvSpPr>
          <p:cNvPr id="186373" name="Rectangle 5"/>
          <p:cNvSpPr>
            <a:spLocks noChangeArrowheads="1"/>
          </p:cNvSpPr>
          <p:nvPr/>
        </p:nvSpPr>
        <p:spPr bwMode="auto">
          <a:xfrm>
            <a:off x="1295400" y="1676400"/>
            <a:ext cx="321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cs-CZ" altLang="tr-TR" sz="2400" b="1" smtClean="0">
                <a:solidFill>
                  <a:srgbClr val="FF3300"/>
                </a:solidFill>
                <a:latin typeface="Arial" charset="0"/>
              </a:rPr>
              <a:t>Cushing´s syndrome</a:t>
            </a:r>
            <a:endParaRPr lang="cs-CZ" altLang="tr-TR" sz="2000" b="1" smtClean="0">
              <a:solidFill>
                <a:srgbClr val="FF3300"/>
              </a:solidFill>
              <a:latin typeface="Arial" charset="0"/>
            </a:endParaRPr>
          </a:p>
        </p:txBody>
      </p:sp>
      <p:pic>
        <p:nvPicPr>
          <p:cNvPr id="186374" name="Picture 6"/>
          <p:cNvPicPr>
            <a:picLocks noChangeAspect="1" noChangeArrowheads="1"/>
          </p:cNvPicPr>
          <p:nvPr/>
        </p:nvPicPr>
        <p:blipFill>
          <a:blip r:embed="rId3">
            <a:extLst>
              <a:ext uri="{28A0092B-C50C-407E-A947-70E740481C1C}">
                <a14:useLocalDpi xmlns:a14="http://schemas.microsoft.com/office/drawing/2010/main" val="0"/>
              </a:ext>
            </a:extLst>
          </a:blip>
          <a:srcRect l="755" t="1068" r="755" b="1068"/>
          <a:stretch>
            <a:fillRect/>
          </a:stretch>
        </p:blipFill>
        <p:spPr bwMode="auto">
          <a:xfrm>
            <a:off x="720725" y="2473325"/>
            <a:ext cx="4578350" cy="322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5" name="Rectangle 7"/>
          <p:cNvSpPr>
            <a:spLocks noChangeArrowheads="1"/>
          </p:cNvSpPr>
          <p:nvPr/>
        </p:nvSpPr>
        <p:spPr bwMode="auto">
          <a:xfrm>
            <a:off x="2286000" y="5867400"/>
            <a:ext cx="1524000" cy="381000"/>
          </a:xfrm>
          <a:prstGeom prst="rect">
            <a:avLst/>
          </a:prstGeom>
          <a:solidFill>
            <a:schemeClr val="fo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r>
              <a:rPr lang="cs-CZ" altLang="tr-TR" b="1" smtClean="0">
                <a:solidFill>
                  <a:srgbClr val="000000"/>
                </a:solidFill>
                <a:latin typeface="Arial" charset="0"/>
              </a:rPr>
              <a:t>Moon</a:t>
            </a:r>
            <a:r>
              <a:rPr lang="cs-CZ" altLang="tr-TR" sz="2000" b="1" smtClean="0">
                <a:solidFill>
                  <a:srgbClr val="000000"/>
                </a:solidFill>
                <a:latin typeface="Arial" charset="0"/>
              </a:rPr>
              <a:t> face</a:t>
            </a:r>
            <a:endParaRPr lang="cs-CZ" altLang="tr-TR" sz="2400" smtClean="0">
              <a:solidFill>
                <a:srgbClr val="000000"/>
              </a:solidFill>
            </a:endParaRPr>
          </a:p>
        </p:txBody>
      </p:sp>
    </p:spTree>
    <p:extLst>
      <p:ext uri="{BB962C8B-B14F-4D97-AF65-F5344CB8AC3E}">
        <p14:creationId xmlns:p14="http://schemas.microsoft.com/office/powerpoint/2010/main" val="248696359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1143000"/>
          </a:xfrm>
        </p:spPr>
        <p:txBody>
          <a:bodyPr/>
          <a:lstStyle/>
          <a:p>
            <a:r>
              <a:rPr lang="en-US" altLang="tr-TR" smtClean="0">
                <a:latin typeface="Arial" pitchFamily="34" charset="0"/>
                <a:ea typeface="ＭＳ Ｐゴシック" pitchFamily="34" charset="-128"/>
              </a:rPr>
              <a:t>Endocrine Images:  Adrenal Insufficiency</a:t>
            </a:r>
          </a:p>
        </p:txBody>
      </p:sp>
      <p:sp>
        <p:nvSpPr>
          <p:cNvPr id="34819" name="Rectangle 3"/>
          <p:cNvSpPr>
            <a:spLocks noGrp="1" noChangeArrowheads="1"/>
          </p:cNvSpPr>
          <p:nvPr>
            <p:ph type="body" sz="half" idx="2"/>
          </p:nvPr>
        </p:nvSpPr>
        <p:spPr>
          <a:xfrm>
            <a:off x="2954338" y="4630738"/>
            <a:ext cx="2362200" cy="228600"/>
          </a:xfrm>
        </p:spPr>
        <p:txBody>
          <a:bodyPr/>
          <a:lstStyle/>
          <a:p>
            <a:pPr>
              <a:lnSpc>
                <a:spcPct val="90000"/>
              </a:lnSpc>
              <a:buFontTx/>
              <a:buNone/>
            </a:pPr>
            <a:r>
              <a:rPr lang="en-US" altLang="tr-TR" sz="1000" i="1" smtClean="0">
                <a:latin typeface="Arial" pitchFamily="34" charset="0"/>
                <a:ea typeface="ＭＳ Ｐゴシック" pitchFamily="34" charset="-128"/>
                <a:cs typeface="Arial" pitchFamily="34" charset="0"/>
              </a:rPr>
              <a:t>NEJM </a:t>
            </a:r>
            <a:r>
              <a:rPr lang="en-US" altLang="tr-TR" sz="1000" smtClean="0">
                <a:latin typeface="Arial" pitchFamily="34" charset="0"/>
                <a:ea typeface="ＭＳ Ｐゴシック" pitchFamily="34" charset="-128"/>
                <a:cs typeface="Arial" pitchFamily="34" charset="0"/>
              </a:rPr>
              <a:t> 337:1666, 1997</a:t>
            </a:r>
          </a:p>
        </p:txBody>
      </p:sp>
      <p:sp>
        <p:nvSpPr>
          <p:cNvPr id="34820" name="Text Box 6"/>
          <p:cNvSpPr txBox="1">
            <a:spLocks noChangeArrowheads="1"/>
          </p:cNvSpPr>
          <p:nvPr/>
        </p:nvSpPr>
        <p:spPr bwMode="auto">
          <a:xfrm>
            <a:off x="1447800" y="4876800"/>
            <a:ext cx="70770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This slide of identical twins is from Dr. Hammer’s lecture and is meant to emphasize the hyperpigmentation and thin body habitus that is often seen in primary adrenal insufficiency (the woman with adrenal insufficiency is on the right).  Hyperpigmentation may also be seen in the extensor surfaces of the limbs (knuckles, elbows, knees), in newly formed scars and in palmar creases and buccal mucosa. (What’s the cause?)</a:t>
            </a:r>
          </a:p>
        </p:txBody>
      </p:sp>
      <p:pic>
        <p:nvPicPr>
          <p:cNvPr id="34821" name="Picture 8" descr="AddisonsTw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4800600" cy="3533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681538"/>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3861199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Addison’s Disease</a:t>
            </a:r>
          </a:p>
        </p:txBody>
      </p:sp>
      <p:sp>
        <p:nvSpPr>
          <p:cNvPr id="35843" name="Text Box 3"/>
          <p:cNvSpPr txBox="1">
            <a:spLocks noChangeArrowheads="1"/>
          </p:cNvSpPr>
          <p:nvPr/>
        </p:nvSpPr>
        <p:spPr bwMode="auto">
          <a:xfrm>
            <a:off x="3505200" y="1371600"/>
            <a:ext cx="5181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ts val="700"/>
              </a:spcAft>
            </a:pPr>
            <a:r>
              <a:rPr lang="en-US" altLang="tr-TR" sz="2400" smtClean="0">
                <a:solidFill>
                  <a:srgbClr val="000000"/>
                </a:solidFill>
              </a:rPr>
              <a:t>Clinical Findings in  Addison’s Disease.</a:t>
            </a:r>
            <a:endParaRPr lang="en-US" altLang="tr-TR" sz="1800" smtClean="0">
              <a:solidFill>
                <a:srgbClr val="000000"/>
              </a:solidFill>
            </a:endParaRPr>
          </a:p>
          <a:p>
            <a:pPr eaLnBrk="0" fontAlgn="base" hangingPunct="0">
              <a:spcBef>
                <a:spcPct val="0"/>
              </a:spcBef>
              <a:spcAft>
                <a:spcPct val="0"/>
              </a:spcAft>
            </a:pPr>
            <a:r>
              <a:rPr lang="en-US" altLang="tr-TR" sz="1800" smtClean="0">
                <a:solidFill>
                  <a:srgbClr val="000000"/>
                </a:solidFill>
              </a:rPr>
              <a:t>Symptoms &amp; Signs:</a:t>
            </a:r>
          </a:p>
          <a:p>
            <a:pPr eaLnBrk="0" fontAlgn="base" hangingPunct="0">
              <a:spcBef>
                <a:spcPct val="0"/>
              </a:spcBef>
              <a:spcAft>
                <a:spcPct val="0"/>
              </a:spcAft>
              <a:buFontTx/>
              <a:buChar char="•"/>
            </a:pPr>
            <a:r>
              <a:rPr lang="en-US" altLang="tr-TR" sz="1800" smtClean="0">
                <a:solidFill>
                  <a:srgbClr val="000000"/>
                </a:solidFill>
              </a:rPr>
              <a:t>General malaise, fatigue. </a:t>
            </a:r>
          </a:p>
          <a:p>
            <a:pPr eaLnBrk="0" fontAlgn="base" hangingPunct="0">
              <a:spcBef>
                <a:spcPct val="0"/>
              </a:spcBef>
              <a:spcAft>
                <a:spcPct val="0"/>
              </a:spcAft>
              <a:buFontTx/>
              <a:buChar char="•"/>
            </a:pPr>
            <a:r>
              <a:rPr lang="en-US" altLang="tr-TR" sz="1800" smtClean="0">
                <a:solidFill>
                  <a:srgbClr val="000000"/>
                </a:solidFill>
              </a:rPr>
              <a:t>Weakness and difficulty climbing stairs, arising from sitting, combing or shampooing hair.</a:t>
            </a:r>
          </a:p>
          <a:p>
            <a:pPr eaLnBrk="0" fontAlgn="base" hangingPunct="0">
              <a:spcBef>
                <a:spcPct val="0"/>
              </a:spcBef>
              <a:spcAft>
                <a:spcPct val="0"/>
              </a:spcAft>
              <a:buFontTx/>
              <a:buChar char="•"/>
            </a:pPr>
            <a:r>
              <a:rPr lang="en-US" altLang="tr-TR" sz="1800" smtClean="0">
                <a:solidFill>
                  <a:srgbClr val="000000"/>
                </a:solidFill>
              </a:rPr>
              <a:t>Salt craving.</a:t>
            </a:r>
          </a:p>
          <a:p>
            <a:pPr eaLnBrk="0" fontAlgn="base" hangingPunct="0">
              <a:spcBef>
                <a:spcPts val="1000"/>
              </a:spcBef>
              <a:spcAft>
                <a:spcPct val="0"/>
              </a:spcAft>
            </a:pPr>
            <a:r>
              <a:rPr lang="en-US" altLang="tr-TR" sz="1800" smtClean="0">
                <a:solidFill>
                  <a:srgbClr val="000000"/>
                </a:solidFill>
              </a:rPr>
              <a:t>Signs:</a:t>
            </a:r>
          </a:p>
          <a:p>
            <a:pPr eaLnBrk="0" fontAlgn="base" hangingPunct="0">
              <a:spcBef>
                <a:spcPct val="0"/>
              </a:spcBef>
              <a:spcAft>
                <a:spcPct val="0"/>
              </a:spcAft>
              <a:buFontTx/>
              <a:buChar char="•"/>
            </a:pPr>
            <a:r>
              <a:rPr lang="en-US" altLang="tr-TR" sz="1800" smtClean="0">
                <a:solidFill>
                  <a:srgbClr val="000000"/>
                </a:solidFill>
              </a:rPr>
              <a:t>Orthostatic hypotension.</a:t>
            </a:r>
          </a:p>
          <a:p>
            <a:pPr eaLnBrk="0" fontAlgn="base" hangingPunct="0">
              <a:spcBef>
                <a:spcPct val="0"/>
              </a:spcBef>
              <a:spcAft>
                <a:spcPct val="0"/>
              </a:spcAft>
              <a:buFontTx/>
              <a:buChar char="•"/>
            </a:pPr>
            <a:r>
              <a:rPr lang="en-US" altLang="tr-TR" sz="1800" smtClean="0">
                <a:solidFill>
                  <a:srgbClr val="000000"/>
                </a:solidFill>
              </a:rPr>
              <a:t>Hyperpigmentation of extensor surfaces of skin, buccal mucosa, palmar creases.</a:t>
            </a:r>
          </a:p>
          <a:p>
            <a:pPr eaLnBrk="0" fontAlgn="base" hangingPunct="0">
              <a:spcBef>
                <a:spcPct val="0"/>
              </a:spcBef>
              <a:spcAft>
                <a:spcPct val="0"/>
              </a:spcAft>
              <a:buFontTx/>
              <a:buChar char="•"/>
            </a:pPr>
            <a:r>
              <a:rPr lang="en-US" altLang="tr-TR" sz="1800" smtClean="0">
                <a:solidFill>
                  <a:srgbClr val="000000"/>
                </a:solidFill>
              </a:rPr>
              <a:t>Weakness of proximal muscle groups.</a:t>
            </a:r>
          </a:p>
        </p:txBody>
      </p:sp>
      <p:sp>
        <p:nvSpPr>
          <p:cNvPr id="35844" name="Text Box 6"/>
          <p:cNvSpPr txBox="1">
            <a:spLocks noChangeArrowheads="1"/>
          </p:cNvSpPr>
          <p:nvPr/>
        </p:nvSpPr>
        <p:spPr bwMode="auto">
          <a:xfrm>
            <a:off x="822325" y="4852988"/>
            <a:ext cx="62166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3838" indent="-223838">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rPr>
              <a:t>Pertinent routine laboratory results:</a:t>
            </a:r>
          </a:p>
          <a:p>
            <a:pPr eaLnBrk="0" fontAlgn="base" hangingPunct="0">
              <a:spcBef>
                <a:spcPct val="0"/>
              </a:spcBef>
              <a:spcAft>
                <a:spcPct val="0"/>
              </a:spcAft>
              <a:buFontTx/>
              <a:buChar char="•"/>
            </a:pPr>
            <a:r>
              <a:rPr lang="en-US" altLang="tr-TR" sz="1800" smtClean="0">
                <a:solidFill>
                  <a:srgbClr val="000000"/>
                </a:solidFill>
              </a:rPr>
              <a:t>Normocytic anemia</a:t>
            </a:r>
          </a:p>
          <a:p>
            <a:pPr eaLnBrk="0" fontAlgn="base" hangingPunct="0">
              <a:spcBef>
                <a:spcPct val="0"/>
              </a:spcBef>
              <a:spcAft>
                <a:spcPct val="0"/>
              </a:spcAft>
              <a:buFontTx/>
              <a:buChar char="•"/>
            </a:pPr>
            <a:r>
              <a:rPr lang="en-US" altLang="tr-TR" sz="1800" smtClean="0">
                <a:solidFill>
                  <a:srgbClr val="000000"/>
                </a:solidFill>
              </a:rPr>
              <a:t>Neutropenia (mild) with eosinophilia.</a:t>
            </a:r>
          </a:p>
          <a:p>
            <a:pPr eaLnBrk="0" fontAlgn="base" hangingPunct="0">
              <a:spcBef>
                <a:spcPct val="0"/>
              </a:spcBef>
              <a:spcAft>
                <a:spcPct val="0"/>
              </a:spcAft>
              <a:buFontTx/>
              <a:buChar char="•"/>
            </a:pPr>
            <a:r>
              <a:rPr lang="en-US" altLang="tr-TR" sz="1800" smtClean="0">
                <a:solidFill>
                  <a:srgbClr val="000000"/>
                </a:solidFill>
              </a:rPr>
              <a:t>Hyponatremia, hypokalemia and “non-gap” metabolic acidosis.</a:t>
            </a:r>
          </a:p>
          <a:p>
            <a:pPr eaLnBrk="0" fontAlgn="base" hangingPunct="0">
              <a:spcBef>
                <a:spcPct val="0"/>
              </a:spcBef>
              <a:spcAft>
                <a:spcPct val="0"/>
              </a:spcAft>
              <a:buFontTx/>
              <a:buChar char="•"/>
            </a:pPr>
            <a:r>
              <a:rPr lang="en-US" altLang="tr-TR" sz="1800" smtClean="0">
                <a:solidFill>
                  <a:srgbClr val="000000"/>
                </a:solidFill>
              </a:rPr>
              <a:t>Mild hypoglycemia (may be pronounced in infants).</a:t>
            </a:r>
          </a:p>
        </p:txBody>
      </p:sp>
      <p:pic>
        <p:nvPicPr>
          <p:cNvPr id="358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2232025" cy="31242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5846" name="Rectangle 3"/>
          <p:cNvSpPr txBox="1">
            <a:spLocks noChangeArrowheads="1"/>
          </p:cNvSpPr>
          <p:nvPr/>
        </p:nvSpPr>
        <p:spPr bwMode="auto">
          <a:xfrm>
            <a:off x="1803400" y="4521200"/>
            <a:ext cx="236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lnSpc>
                <a:spcPct val="90000"/>
              </a:lnSpc>
              <a:spcBef>
                <a:spcPct val="20000"/>
              </a:spcBef>
              <a:spcAft>
                <a:spcPct val="0"/>
              </a:spcAft>
            </a:pPr>
            <a:r>
              <a:rPr lang="en-US" altLang="tr-TR" i="1" smtClean="0">
                <a:solidFill>
                  <a:srgbClr val="000000"/>
                </a:solidFill>
                <a:latin typeface="Arial" pitchFamily="34" charset="0"/>
                <a:cs typeface="Arial" pitchFamily="34" charset="0"/>
              </a:rPr>
              <a:t>NEJM </a:t>
            </a:r>
            <a:r>
              <a:rPr lang="en-US" altLang="tr-TR" smtClean="0">
                <a:solidFill>
                  <a:srgbClr val="000000"/>
                </a:solidFill>
                <a:latin typeface="Arial" pitchFamily="34" charset="0"/>
                <a:cs typeface="Arial" pitchFamily="34" charset="0"/>
              </a:rPr>
              <a:t> 337:1666, 1997</a:t>
            </a:r>
          </a:p>
        </p:txBody>
      </p:sp>
      <p:pic>
        <p:nvPicPr>
          <p:cNvPr id="3584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45720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82833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Addison’s Disease</a:t>
            </a:r>
          </a:p>
        </p:txBody>
      </p:sp>
      <p:sp>
        <p:nvSpPr>
          <p:cNvPr id="36867" name="Text Box 4"/>
          <p:cNvSpPr txBox="1">
            <a:spLocks noChangeArrowheads="1"/>
          </p:cNvSpPr>
          <p:nvPr/>
        </p:nvSpPr>
        <p:spPr bwMode="auto">
          <a:xfrm>
            <a:off x="914400" y="4267200"/>
            <a:ext cx="75438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Hyperpigmentation in Addison’s Disease.</a:t>
            </a:r>
          </a:p>
          <a:p>
            <a:pPr eaLnBrk="0" fontAlgn="base" hangingPunct="0">
              <a:spcBef>
                <a:spcPct val="0"/>
              </a:spcBef>
              <a:spcAft>
                <a:spcPct val="0"/>
              </a:spcAft>
            </a:pPr>
            <a:endParaRPr lang="en-US" altLang="tr-TR" sz="1400" smtClean="0">
              <a:solidFill>
                <a:srgbClr val="000000"/>
              </a:solidFill>
            </a:endParaRPr>
          </a:p>
          <a:p>
            <a:pPr eaLnBrk="0" fontAlgn="base" hangingPunct="0">
              <a:spcBef>
                <a:spcPct val="0"/>
              </a:spcBef>
              <a:spcAft>
                <a:spcPct val="0"/>
              </a:spcAft>
            </a:pPr>
            <a:r>
              <a:rPr lang="en-US" altLang="tr-TR" sz="1800" smtClean="0">
                <a:solidFill>
                  <a:srgbClr val="000000"/>
                </a:solidFill>
              </a:rPr>
              <a:t>In primary Addisons disease, one often sees hyperpigmentation of extensor surfaces of the limbs (knuckles, elbows, knees), of the areolae of the breasts, of newly formed scars, and of the buccal mucosa.  In this photograph, one may see darkening of the face, fingertips and gingiva as well.  (What’s the mechanism?) </a:t>
            </a:r>
          </a:p>
        </p:txBody>
      </p:sp>
      <p:sp>
        <p:nvSpPr>
          <p:cNvPr id="36868" name="Text Box 5"/>
          <p:cNvSpPr txBox="1">
            <a:spLocks noChangeArrowheads="1"/>
          </p:cNvSpPr>
          <p:nvPr/>
        </p:nvSpPr>
        <p:spPr bwMode="auto">
          <a:xfrm>
            <a:off x="3217863" y="4038600"/>
            <a:ext cx="2987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Times" pitchFamily="-108" charset="0"/>
              </a:rPr>
              <a:t>Williams Textbook of Endocrinology, 8</a:t>
            </a:r>
            <a:r>
              <a:rPr lang="en-US" altLang="tr-TR" baseline="30000" smtClean="0">
                <a:solidFill>
                  <a:srgbClr val="000000"/>
                </a:solidFill>
                <a:latin typeface="Arial" pitchFamily="34" charset="0"/>
                <a:cs typeface="Times" pitchFamily="-108" charset="0"/>
              </a:rPr>
              <a:t>th</a:t>
            </a:r>
            <a:r>
              <a:rPr lang="en-US" altLang="tr-TR" smtClean="0">
                <a:solidFill>
                  <a:srgbClr val="000000"/>
                </a:solidFill>
                <a:latin typeface="Arial" pitchFamily="34" charset="0"/>
                <a:cs typeface="Times" pitchFamily="-108" charset="0"/>
              </a:rPr>
              <a:t> Ed, 1996.</a:t>
            </a:r>
          </a:p>
        </p:txBody>
      </p:sp>
      <p:pic>
        <p:nvPicPr>
          <p:cNvPr id="368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1524000"/>
            <a:ext cx="3930650" cy="25463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38" y="4097338"/>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95799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srcRect/>
          <a:stretch>
            <a:fillRect/>
          </a:stretch>
        </p:blipFill>
        <p:spPr bwMode="auto">
          <a:xfrm>
            <a:off x="2052638" y="1209675"/>
            <a:ext cx="5038725" cy="44386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Addison’s Disease</a:t>
            </a:r>
          </a:p>
        </p:txBody>
      </p:sp>
      <p:sp>
        <p:nvSpPr>
          <p:cNvPr id="37891" name="Text Box 3"/>
          <p:cNvSpPr txBox="1">
            <a:spLocks noChangeArrowheads="1"/>
          </p:cNvSpPr>
          <p:nvPr/>
        </p:nvSpPr>
        <p:spPr bwMode="auto">
          <a:xfrm>
            <a:off x="990600" y="4572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Hyperpigmentation in Addison’s Disease.</a:t>
            </a:r>
            <a:endParaRPr lang="en-US" altLang="tr-TR" sz="1800" smtClean="0">
              <a:solidFill>
                <a:srgbClr val="000000"/>
              </a:solidFill>
            </a:endParaRPr>
          </a:p>
        </p:txBody>
      </p:sp>
      <p:grpSp>
        <p:nvGrpSpPr>
          <p:cNvPr id="37892" name="Group 9"/>
          <p:cNvGrpSpPr>
            <a:grpSpLocks/>
          </p:cNvGrpSpPr>
          <p:nvPr/>
        </p:nvGrpSpPr>
        <p:grpSpPr bwMode="auto">
          <a:xfrm>
            <a:off x="3505200" y="1905000"/>
            <a:ext cx="2854325" cy="2306638"/>
            <a:chOff x="2256" y="960"/>
            <a:chExt cx="1798" cy="1453"/>
          </a:xfrm>
        </p:grpSpPr>
        <p:pic>
          <p:nvPicPr>
            <p:cNvPr id="378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41" y="675"/>
              <a:ext cx="1141" cy="17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6" name="Text Box 8"/>
            <p:cNvSpPr txBox="1">
              <a:spLocks noChangeArrowheads="1"/>
            </p:cNvSpPr>
            <p:nvPr/>
          </p:nvSpPr>
          <p:spPr bwMode="auto">
            <a:xfrm>
              <a:off x="2662" y="2064"/>
              <a:ext cx="139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rPr>
                <a:t>T. Addison “</a:t>
              </a:r>
              <a:r>
                <a:rPr lang="en-US" altLang="tr-TR" i="1" smtClean="0">
                  <a:solidFill>
                    <a:srgbClr val="000000"/>
                  </a:solidFill>
                  <a:latin typeface="Arial" pitchFamily="34" charset="0"/>
                </a:rPr>
                <a:t>On the constitutional and local effects of disease of the suprarenal capsules” 1855</a:t>
              </a:r>
              <a:endParaRPr lang="en-US" altLang="tr-TR" smtClean="0">
                <a:solidFill>
                  <a:srgbClr val="000000"/>
                </a:solidFill>
                <a:latin typeface="Arial" pitchFamily="34" charset="0"/>
              </a:endParaRPr>
            </a:p>
          </p:txBody>
        </p:sp>
      </p:grpSp>
      <p:sp>
        <p:nvSpPr>
          <p:cNvPr id="37893" name="Text Box 10"/>
          <p:cNvSpPr txBox="1">
            <a:spLocks noChangeArrowheads="1"/>
          </p:cNvSpPr>
          <p:nvPr/>
        </p:nvSpPr>
        <p:spPr bwMode="auto">
          <a:xfrm>
            <a:off x="558800" y="5143500"/>
            <a:ext cx="8356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rPr>
              <a:t>This is a (presumably) postmortem drawing from Addison’s original paper of an individual with primary adrenal insufficiency.  In Addison’s day, the primary cause was not autoimmune adrenalitis, but tuberculosis.</a:t>
            </a:r>
          </a:p>
        </p:txBody>
      </p:sp>
      <p:pic>
        <p:nvPicPr>
          <p:cNvPr id="3789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3725863"/>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1660175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838200"/>
          </a:xfrm>
        </p:spPr>
        <p:txBody>
          <a:bodyPr/>
          <a:lstStyle/>
          <a:p>
            <a:r>
              <a:rPr lang="en-US" altLang="tr-TR" smtClean="0">
                <a:latin typeface="Arial" pitchFamily="34" charset="0"/>
                <a:ea typeface="ＭＳ Ｐゴシック" pitchFamily="34" charset="-128"/>
              </a:rPr>
              <a:t>Endocrine Images: Addison’s Disease</a:t>
            </a:r>
          </a:p>
        </p:txBody>
      </p:sp>
      <p:sp>
        <p:nvSpPr>
          <p:cNvPr id="38915" name="Text Box 7"/>
          <p:cNvSpPr txBox="1">
            <a:spLocks noChangeArrowheads="1"/>
          </p:cNvSpPr>
          <p:nvPr/>
        </p:nvSpPr>
        <p:spPr bwMode="auto">
          <a:xfrm>
            <a:off x="533400" y="4495800"/>
            <a:ext cx="8356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latin typeface="Comic Sans MS" pitchFamily="66" charset="0"/>
              </a:rPr>
              <a:t>The great British novelist Jane Austin also suffered from Addison’s disease and died prematurely of its complications.  If you look closely, you can see areas of hyperpigmentation on her cheeks…but again, this might be the product of an over-worked endocrinologist’s imagination…</a:t>
            </a:r>
          </a:p>
        </p:txBody>
      </p:sp>
      <p:sp>
        <p:nvSpPr>
          <p:cNvPr id="38916" name="Text Box 9"/>
          <p:cNvSpPr txBox="1">
            <a:spLocks noChangeArrowheads="1"/>
          </p:cNvSpPr>
          <p:nvPr/>
        </p:nvSpPr>
        <p:spPr bwMode="auto">
          <a:xfrm>
            <a:off x="3470275" y="4114800"/>
            <a:ext cx="2212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400" smtClean="0">
                <a:solidFill>
                  <a:srgbClr val="000000"/>
                </a:solidFill>
                <a:latin typeface="Comic Sans MS" pitchFamily="66" charset="0"/>
              </a:rPr>
              <a:t>Jane Austin (1775-1817)</a:t>
            </a:r>
          </a:p>
        </p:txBody>
      </p:sp>
      <p:pic>
        <p:nvPicPr>
          <p:cNvPr id="38917" name="Picture 11" descr="Slide 20 Jane_Austen_18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066800"/>
            <a:ext cx="2230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2"/>
          <p:cNvSpPr>
            <a:spLocks noChangeArrowheads="1"/>
          </p:cNvSpPr>
          <p:nvPr/>
        </p:nvSpPr>
        <p:spPr bwMode="auto">
          <a:xfrm>
            <a:off x="4148138" y="3894138"/>
            <a:ext cx="1973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James Andrews of Maidenhead</a:t>
            </a:r>
          </a:p>
        </p:txBody>
      </p:sp>
      <p:pic>
        <p:nvPicPr>
          <p:cNvPr id="3891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9624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580318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Endocrine Images: Addison’s Disease</a:t>
            </a:r>
          </a:p>
        </p:txBody>
      </p:sp>
      <p:sp>
        <p:nvSpPr>
          <p:cNvPr id="46083" name="Text Box 4"/>
          <p:cNvSpPr txBox="1">
            <a:spLocks noChangeArrowheads="1"/>
          </p:cNvSpPr>
          <p:nvPr/>
        </p:nvSpPr>
        <p:spPr bwMode="auto">
          <a:xfrm>
            <a:off x="1447800" y="1295400"/>
            <a:ext cx="6542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000" b="1" smtClean="0">
                <a:solidFill>
                  <a:srgbClr val="000000"/>
                </a:solidFill>
                <a:latin typeface="Arial" pitchFamily="34" charset="0"/>
              </a:rPr>
              <a:t>1960 Presidential Debate: John F. Kennedy vs. Richard M. Nixon, Chicago, Ill., September 21, 1960</a:t>
            </a:r>
          </a:p>
        </p:txBody>
      </p:sp>
      <p:sp>
        <p:nvSpPr>
          <p:cNvPr id="46084" name="Text Box 5"/>
          <p:cNvSpPr txBox="1">
            <a:spLocks noChangeArrowheads="1"/>
          </p:cNvSpPr>
          <p:nvPr/>
        </p:nvSpPr>
        <p:spPr bwMode="auto">
          <a:xfrm>
            <a:off x="762000" y="4724400"/>
            <a:ext cx="7543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1800" smtClean="0">
                <a:solidFill>
                  <a:srgbClr val="000000"/>
                </a:solidFill>
                <a:latin typeface="Comic Sans MS" pitchFamily="66" charset="0"/>
              </a:rPr>
              <a:t>In the first-ever televised presidential debate, John F. Kennedy was the apparent winner over Richard M. Nixon, a win which helped him in his narrow victory over Nixon in the presidential election of November, 1960. Many observers attributed Kennedy’s “telegenic” character to his youthful, dynamic, </a:t>
            </a:r>
            <a:r>
              <a:rPr lang="en-US" altLang="tr-TR" sz="1800" i="1" smtClean="0">
                <a:solidFill>
                  <a:srgbClr val="000000"/>
                </a:solidFill>
                <a:latin typeface="Comic Sans MS" pitchFamily="66" charset="0"/>
              </a:rPr>
              <a:t>tanned</a:t>
            </a:r>
            <a:r>
              <a:rPr lang="en-US" altLang="tr-TR" sz="1800" smtClean="0">
                <a:solidFill>
                  <a:srgbClr val="000000"/>
                </a:solidFill>
                <a:latin typeface="Comic Sans MS" pitchFamily="66" charset="0"/>
              </a:rPr>
              <a:t> (i.e., “hyperpigmented”) appearance...</a:t>
            </a:r>
          </a:p>
        </p:txBody>
      </p:sp>
      <p:pic>
        <p:nvPicPr>
          <p:cNvPr id="46085" name="Picture 8" descr="Slide 27 JFK Nix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57400"/>
            <a:ext cx="3581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3540125" y="4411663"/>
            <a:ext cx="3571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3"/>
              </a:rPr>
              <a:t>The Kennedy-Nixon debate in 1960 </a:t>
            </a:r>
            <a:r>
              <a:rPr lang="en-US" altLang="tr-TR" smtClean="0">
                <a:solidFill>
                  <a:srgbClr val="000000"/>
                </a:solidFill>
                <a:latin typeface="Arial" pitchFamily="34" charset="0"/>
                <a:cs typeface="Arial" pitchFamily="34" charset="0"/>
              </a:rPr>
              <a:t>by scriptingnews (flickr) </a:t>
            </a:r>
            <a:endParaRPr lang="en-US" altLang="tr-TR" smtClean="0">
              <a:solidFill>
                <a:srgbClr val="000000"/>
              </a:solidFill>
              <a:cs typeface="Arial" pitchFamily="34" charset="0"/>
            </a:endParaRPr>
          </a:p>
        </p:txBody>
      </p:sp>
      <p:pic>
        <p:nvPicPr>
          <p:cNvPr id="4608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487863"/>
            <a:ext cx="73818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20638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898525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073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838200"/>
          </a:xfrm>
        </p:spPr>
        <p:txBody>
          <a:bodyPr/>
          <a:lstStyle/>
          <a:p>
            <a:r>
              <a:rPr lang="en-US" altLang="tr-TR" smtClean="0">
                <a:effectLst>
                  <a:outerShdw blurRad="38100" dist="38100" dir="2700000" algn="tl">
                    <a:srgbClr val="C0C0C0"/>
                  </a:outerShdw>
                </a:effectLst>
                <a:latin typeface="Arial" pitchFamily="34" charset="0"/>
                <a:ea typeface="ＭＳ Ｐゴシック" pitchFamily="34" charset="-128"/>
              </a:rPr>
              <a:t>Endocrine Disorders and World History</a:t>
            </a:r>
            <a:endParaRPr lang="en-US" altLang="tr-TR" smtClean="0">
              <a:latin typeface="Arial" pitchFamily="34" charset="0"/>
              <a:ea typeface="ＭＳ Ｐゴシック" pitchFamily="34" charset="-128"/>
            </a:endParaRPr>
          </a:p>
        </p:txBody>
      </p:sp>
      <p:sp>
        <p:nvSpPr>
          <p:cNvPr id="47107" name="Text Box 3"/>
          <p:cNvSpPr txBox="1">
            <a:spLocks noChangeArrowheads="1"/>
          </p:cNvSpPr>
          <p:nvPr/>
        </p:nvSpPr>
        <p:spPr bwMode="auto">
          <a:xfrm>
            <a:off x="457200" y="1752600"/>
            <a:ext cx="2819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latin typeface="Arial" pitchFamily="34" charset="0"/>
              </a:rPr>
              <a:t>Marshall Josip “Broz” Tito of Yugoslavia and</a:t>
            </a:r>
          </a:p>
          <a:p>
            <a:pPr algn="ctr" eaLnBrk="0" fontAlgn="base" hangingPunct="0">
              <a:spcBef>
                <a:spcPct val="0"/>
              </a:spcBef>
              <a:spcAft>
                <a:spcPct val="0"/>
              </a:spcAft>
            </a:pPr>
            <a:r>
              <a:rPr lang="en-US" altLang="tr-TR" sz="1800" smtClean="0">
                <a:solidFill>
                  <a:srgbClr val="000000"/>
                </a:solidFill>
                <a:latin typeface="Arial" pitchFamily="34" charset="0"/>
              </a:rPr>
              <a:t>US President John F. Kennedy, 1962.</a:t>
            </a:r>
          </a:p>
        </p:txBody>
      </p:sp>
      <p:sp>
        <p:nvSpPr>
          <p:cNvPr id="47108" name="Text Box 7"/>
          <p:cNvSpPr txBox="1">
            <a:spLocks noChangeArrowheads="1"/>
          </p:cNvSpPr>
          <p:nvPr/>
        </p:nvSpPr>
        <p:spPr bwMode="auto">
          <a:xfrm>
            <a:off x="1066800" y="4343400"/>
            <a:ext cx="73152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latin typeface="Comic Sans MS" pitchFamily="66" charset="0"/>
              </a:rPr>
              <a:t>Endocrine disease has clearly affected the course of world history.  Kennedy’s year-around “tan” (from his Addison’s disease) helped him win the presidency and lent a youthful air to “Camelot,” as the Kennedy White House was known, whereas Tito’s death from complications from type 2 diabetes in 1980 eventually led to the break-up of the Yugoslavian federation and the bloody Balkan wars and “ethnic cleansing” of the 1990’s.</a:t>
            </a:r>
          </a:p>
        </p:txBody>
      </p:sp>
      <p:pic>
        <p:nvPicPr>
          <p:cNvPr id="47109" name="Picture 8" descr="Slide 28 Tito JF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14400"/>
            <a:ext cx="2206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9"/>
          <p:cNvSpPr>
            <a:spLocks noChangeArrowheads="1"/>
          </p:cNvSpPr>
          <p:nvPr/>
        </p:nvSpPr>
        <p:spPr bwMode="auto">
          <a:xfrm>
            <a:off x="4079875" y="4208463"/>
            <a:ext cx="1454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hlinkClick r:id="rId3"/>
              </a:rPr>
              <a:t>Yugoslav Government</a:t>
            </a:r>
            <a:endParaRPr lang="en-US" altLang="tr-TR" smtClean="0">
              <a:solidFill>
                <a:srgbClr val="000000"/>
              </a:solidFill>
              <a:latin typeface="Arial" pitchFamily="34" charset="0"/>
              <a:cs typeface="Arial" pitchFamily="34" charset="0"/>
            </a:endParaRPr>
          </a:p>
        </p:txBody>
      </p:sp>
      <p:pic>
        <p:nvPicPr>
          <p:cNvPr id="47111"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2672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2910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457200"/>
            <a:ext cx="7772400" cy="838200"/>
          </a:xfrm>
        </p:spPr>
        <p:txBody>
          <a:bodyPr/>
          <a:lstStyle/>
          <a:p>
            <a:r>
              <a:rPr lang="en-US" altLang="tr-TR" smtClean="0">
                <a:latin typeface="Arial" pitchFamily="34" charset="0"/>
                <a:ea typeface="ＭＳ Ｐゴシック" pitchFamily="34" charset="-128"/>
              </a:rPr>
              <a:t>Famous Names in Endocrinology</a:t>
            </a:r>
          </a:p>
        </p:txBody>
      </p:sp>
      <p:sp>
        <p:nvSpPr>
          <p:cNvPr id="49155" name="Text Box 4"/>
          <p:cNvSpPr txBox="1">
            <a:spLocks noChangeArrowheads="1"/>
          </p:cNvSpPr>
          <p:nvPr/>
        </p:nvSpPr>
        <p:spPr bwMode="auto">
          <a:xfrm>
            <a:off x="1295400" y="5257800"/>
            <a:ext cx="6705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1800" smtClean="0">
                <a:solidFill>
                  <a:srgbClr val="000000"/>
                </a:solidFill>
                <a:latin typeface="Arial" pitchFamily="34" charset="0"/>
              </a:rPr>
              <a:t>Both Bushes were diagnosed with Graves disease: Barbara had Graves ophthalmopathy and George presented with atrial fibrillation.  Their dog, Millie, had lupus.  No kidding.  Must be the water...</a:t>
            </a:r>
            <a:endParaRPr lang="en-US" altLang="tr-TR" sz="2400" smtClean="0">
              <a:solidFill>
                <a:srgbClr val="000000"/>
              </a:solidFill>
            </a:endParaRPr>
          </a:p>
        </p:txBody>
      </p:sp>
      <p:sp>
        <p:nvSpPr>
          <p:cNvPr id="49156" name="Text Box 5"/>
          <p:cNvSpPr txBox="1">
            <a:spLocks noChangeArrowheads="1"/>
          </p:cNvSpPr>
          <p:nvPr/>
        </p:nvSpPr>
        <p:spPr bwMode="auto">
          <a:xfrm>
            <a:off x="3505200" y="4800600"/>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Graves Disease</a:t>
            </a:r>
          </a:p>
        </p:txBody>
      </p:sp>
      <p:pic>
        <p:nvPicPr>
          <p:cNvPr id="49157" name="Picture 6" descr="749px-US_Navy_090108-N-7656T-023_Former_president_George_H.W._Bush_and_his_wife,_Barbara_Bush,_walk_across_the_hanger_bay_of_the_aircraft_carrier_Pre-commissioning_Unit_George_H.W._Bush_(CVN_77)_at_Naval_Station_Norfol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1219200"/>
            <a:ext cx="42799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8" name="Group 9"/>
          <p:cNvGrpSpPr>
            <a:grpSpLocks/>
          </p:cNvGrpSpPr>
          <p:nvPr/>
        </p:nvGrpSpPr>
        <p:grpSpPr bwMode="auto">
          <a:xfrm>
            <a:off x="2578100" y="4597400"/>
            <a:ext cx="2717800" cy="246063"/>
            <a:chOff x="2577841" y="4597916"/>
            <a:chExt cx="2717282" cy="246221"/>
          </a:xfrm>
        </p:grpSpPr>
        <p:pic>
          <p:nvPicPr>
            <p:cNvPr id="4915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841" y="4648200"/>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160" name="TextBox 8"/>
            <p:cNvSpPr txBox="1">
              <a:spLocks noChangeArrowheads="1"/>
            </p:cNvSpPr>
            <p:nvPr/>
          </p:nvSpPr>
          <p:spPr bwMode="auto">
            <a:xfrm>
              <a:off x="3231625" y="4597916"/>
              <a:ext cx="20634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mtClean="0">
                  <a:solidFill>
                    <a:srgbClr val="000000"/>
                  </a:solidFill>
                  <a:latin typeface="Arial" pitchFamily="34" charset="0"/>
                  <a:cs typeface="Arial" pitchFamily="34" charset="0"/>
                </a:rPr>
                <a:t>U.S. Navy, (</a:t>
              </a:r>
              <a:r>
                <a:rPr lang="en-US" altLang="tr-TR" smtClean="0">
                  <a:solidFill>
                    <a:srgbClr val="000000"/>
                  </a:solidFill>
                  <a:latin typeface="Arial" pitchFamily="34" charset="0"/>
                  <a:cs typeface="Arial" pitchFamily="34" charset="0"/>
                  <a:hlinkClick r:id="rId4"/>
                </a:rPr>
                <a:t>wikimedia commons</a:t>
              </a:r>
              <a:r>
                <a:rPr lang="en-US" altLang="tr-TR" smtClean="0">
                  <a:solidFill>
                    <a:srgbClr val="000000"/>
                  </a:solidFill>
                  <a:latin typeface="Arial" pitchFamily="34" charset="0"/>
                  <a:cs typeface="Arial" pitchFamily="34" charset="0"/>
                </a:rPr>
                <a:t>)</a:t>
              </a:r>
            </a:p>
          </p:txBody>
        </p:sp>
      </p:grpSp>
    </p:spTree>
    <p:extLst>
      <p:ext uri="{BB962C8B-B14F-4D97-AF65-F5344CB8AC3E}">
        <p14:creationId xmlns:p14="http://schemas.microsoft.com/office/powerpoint/2010/main" val="955237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tr-TR" smtClean="0">
                <a:latin typeface="Arial" pitchFamily="34" charset="0"/>
                <a:ea typeface="ＭＳ Ｐゴシック" pitchFamily="34" charset="-128"/>
              </a:rPr>
              <a:t>Famous Names in Endocrinology</a:t>
            </a:r>
          </a:p>
        </p:txBody>
      </p:sp>
      <p:sp>
        <p:nvSpPr>
          <p:cNvPr id="50179" name="Text Box 3"/>
          <p:cNvSpPr txBox="1">
            <a:spLocks noChangeArrowheads="1"/>
          </p:cNvSpPr>
          <p:nvPr/>
        </p:nvSpPr>
        <p:spPr bwMode="auto">
          <a:xfrm>
            <a:off x="3341688" y="4502150"/>
            <a:ext cx="246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algn="ctr" eaLnBrk="0" fontAlgn="base" hangingPunct="0">
              <a:spcBef>
                <a:spcPct val="0"/>
              </a:spcBef>
              <a:spcAft>
                <a:spcPct val="0"/>
              </a:spcAft>
            </a:pPr>
            <a:r>
              <a:rPr lang="en-US" altLang="tr-TR" sz="2400" smtClean="0">
                <a:solidFill>
                  <a:srgbClr val="000000"/>
                </a:solidFill>
              </a:rPr>
              <a:t>Addison’s Disease</a:t>
            </a:r>
          </a:p>
        </p:txBody>
      </p:sp>
      <p:sp>
        <p:nvSpPr>
          <p:cNvPr id="50180" name="Text Box 6"/>
          <p:cNvSpPr txBox="1">
            <a:spLocks noChangeArrowheads="1"/>
          </p:cNvSpPr>
          <p:nvPr/>
        </p:nvSpPr>
        <p:spPr bwMode="auto">
          <a:xfrm>
            <a:off x="1003300" y="5105400"/>
            <a:ext cx="7137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z="2000" smtClean="0">
                <a:solidFill>
                  <a:srgbClr val="000000"/>
                </a:solidFill>
              </a:rPr>
              <a:t>We now all know about John F. Kennedy, but the novelist Jane Austin was also afflicted with adrenal insufficiency.  Her Addison’s disease worsened as she grew older, and she finally succumbed to it at the age of 41 in Winchester, in Central Hamshire (UK) in 1817.</a:t>
            </a:r>
          </a:p>
        </p:txBody>
      </p:sp>
      <p:pic>
        <p:nvPicPr>
          <p:cNvPr id="50181" name="Picture 13" descr="Slide 31 John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2601913"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4" descr="Slide 20 Jane_Austen_18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0"/>
            <a:ext cx="2405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7"/>
          <p:cNvSpPr>
            <a:spLocks noChangeArrowheads="1"/>
          </p:cNvSpPr>
          <p:nvPr/>
        </p:nvSpPr>
        <p:spPr bwMode="auto">
          <a:xfrm>
            <a:off x="2649538" y="4267200"/>
            <a:ext cx="1895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Cecil Stoughton, White House</a:t>
            </a:r>
          </a:p>
        </p:txBody>
      </p:sp>
      <p:pic>
        <p:nvPicPr>
          <p:cNvPr id="50184"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335463"/>
            <a:ext cx="7366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185" name="Rectangle 9"/>
          <p:cNvSpPr>
            <a:spLocks noChangeArrowheads="1"/>
          </p:cNvSpPr>
          <p:nvPr/>
        </p:nvSpPr>
        <p:spPr bwMode="auto">
          <a:xfrm>
            <a:off x="5603875" y="4275138"/>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Times" pitchFamily="-108" charset="0"/>
                <a:ea typeface="ＭＳ Ｐゴシック" pitchFamily="34" charset="-128"/>
              </a:defRPr>
            </a:lvl1pPr>
            <a:lvl2pPr marL="37931725" indent="-37474525">
              <a:defRPr sz="1000">
                <a:solidFill>
                  <a:schemeClr val="tx1"/>
                </a:solidFill>
                <a:latin typeface="Times" pitchFamily="-108" charset="0"/>
                <a:ea typeface="ＭＳ Ｐゴシック" pitchFamily="34" charset="-128"/>
              </a:defRPr>
            </a:lvl2pPr>
            <a:lvl3pPr>
              <a:defRPr sz="1000">
                <a:solidFill>
                  <a:schemeClr val="tx1"/>
                </a:solidFill>
                <a:latin typeface="Times" pitchFamily="-108" charset="0"/>
                <a:ea typeface="ＭＳ Ｐゴシック" pitchFamily="34" charset="-128"/>
              </a:defRPr>
            </a:lvl3pPr>
            <a:lvl4pPr>
              <a:defRPr sz="1000">
                <a:solidFill>
                  <a:schemeClr val="tx1"/>
                </a:solidFill>
                <a:latin typeface="Times" pitchFamily="-108" charset="0"/>
                <a:ea typeface="ＭＳ Ｐゴシック" pitchFamily="34" charset="-128"/>
              </a:defRPr>
            </a:lvl4pPr>
            <a:lvl5pPr>
              <a:defRPr sz="1000">
                <a:solidFill>
                  <a:schemeClr val="tx1"/>
                </a:solidFill>
                <a:latin typeface="Times" pitchFamily="-108" charset="0"/>
                <a:ea typeface="ＭＳ Ｐゴシック" pitchFamily="34" charset="-128"/>
              </a:defRPr>
            </a:lvl5pPr>
            <a:lvl6pPr marL="457200" eaLnBrk="0" fontAlgn="base" hangingPunct="0">
              <a:spcBef>
                <a:spcPct val="0"/>
              </a:spcBef>
              <a:spcAft>
                <a:spcPct val="0"/>
              </a:spcAft>
              <a:defRPr sz="1000">
                <a:solidFill>
                  <a:schemeClr val="tx1"/>
                </a:solidFill>
                <a:latin typeface="Times" pitchFamily="-108" charset="0"/>
                <a:ea typeface="ＭＳ Ｐゴシック" pitchFamily="34" charset="-128"/>
              </a:defRPr>
            </a:lvl6pPr>
            <a:lvl7pPr marL="914400" eaLnBrk="0" fontAlgn="base" hangingPunct="0">
              <a:spcBef>
                <a:spcPct val="0"/>
              </a:spcBef>
              <a:spcAft>
                <a:spcPct val="0"/>
              </a:spcAft>
              <a:defRPr sz="1000">
                <a:solidFill>
                  <a:schemeClr val="tx1"/>
                </a:solidFill>
                <a:latin typeface="Times" pitchFamily="-108" charset="0"/>
                <a:ea typeface="ＭＳ Ｐゴシック" pitchFamily="34" charset="-128"/>
              </a:defRPr>
            </a:lvl7pPr>
            <a:lvl8pPr marL="1371600" eaLnBrk="0" fontAlgn="base" hangingPunct="0">
              <a:spcBef>
                <a:spcPct val="0"/>
              </a:spcBef>
              <a:spcAft>
                <a:spcPct val="0"/>
              </a:spcAft>
              <a:defRPr sz="1000">
                <a:solidFill>
                  <a:schemeClr val="tx1"/>
                </a:solidFill>
                <a:latin typeface="Times" pitchFamily="-108" charset="0"/>
                <a:ea typeface="ＭＳ Ｐゴシック" pitchFamily="34" charset="-128"/>
              </a:defRPr>
            </a:lvl8pPr>
            <a:lvl9pPr marL="1828800" eaLnBrk="0" fontAlgn="base" hangingPunct="0">
              <a:spcBef>
                <a:spcPct val="0"/>
              </a:spcBef>
              <a:spcAft>
                <a:spcPct val="0"/>
              </a:spcAft>
              <a:defRPr sz="1000">
                <a:solidFill>
                  <a:schemeClr val="tx1"/>
                </a:solidFill>
                <a:latin typeface="Times" pitchFamily="-108" charset="0"/>
                <a:ea typeface="ＭＳ Ｐゴシック" pitchFamily="34" charset="-128"/>
              </a:defRPr>
            </a:lvl9pPr>
          </a:lstStyle>
          <a:p>
            <a:pPr eaLnBrk="0" fontAlgn="base" hangingPunct="0">
              <a:spcBef>
                <a:spcPct val="0"/>
              </a:spcBef>
              <a:spcAft>
                <a:spcPct val="0"/>
              </a:spcAft>
            </a:pPr>
            <a:r>
              <a:rPr lang="en-US" altLang="tr-TR" smtClean="0">
                <a:solidFill>
                  <a:srgbClr val="000000"/>
                </a:solidFill>
                <a:latin typeface="Arial" pitchFamily="34" charset="0"/>
                <a:cs typeface="Arial" pitchFamily="34" charset="0"/>
              </a:rPr>
              <a:t>James Andrews of Maidenhead, 1870</a:t>
            </a:r>
          </a:p>
        </p:txBody>
      </p:sp>
      <p:pic>
        <p:nvPicPr>
          <p:cNvPr id="5018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343400"/>
            <a:ext cx="7366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02276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Başlık"/>
          <p:cNvSpPr>
            <a:spLocks noGrp="1"/>
          </p:cNvSpPr>
          <p:nvPr>
            <p:ph type="title"/>
          </p:nvPr>
        </p:nvSpPr>
        <p:spPr>
          <a:xfrm>
            <a:off x="304800" y="457200"/>
            <a:ext cx="8839200" cy="2033588"/>
          </a:xfrm>
        </p:spPr>
        <p:txBody>
          <a:bodyPr/>
          <a:lstStyle/>
          <a:p>
            <a:r>
              <a:rPr lang="tr-TR" altLang="tr-TR" smtClean="0"/>
              <a:t/>
            </a:r>
            <a:br>
              <a:rPr lang="tr-TR" altLang="tr-TR" smtClean="0"/>
            </a:br>
            <a:r>
              <a:rPr lang="tr-TR" altLang="tr-TR" smtClean="0">
                <a:solidFill>
                  <a:srgbClr val="FFFF00"/>
                </a:solidFill>
              </a:rPr>
              <a:t>Teşekkürler</a:t>
            </a:r>
            <a:br>
              <a:rPr lang="tr-TR" altLang="tr-TR" smtClean="0">
                <a:solidFill>
                  <a:srgbClr val="FFFF00"/>
                </a:solidFill>
              </a:rPr>
            </a:br>
            <a:endParaRPr lang="tr-TR" altLang="tr-TR" smtClean="0">
              <a:solidFill>
                <a:srgbClr val="FFFF00"/>
              </a:solidFill>
            </a:endParaRPr>
          </a:p>
        </p:txBody>
      </p:sp>
    </p:spTree>
    <p:extLst>
      <p:ext uri="{BB962C8B-B14F-4D97-AF65-F5344CB8AC3E}">
        <p14:creationId xmlns:p14="http://schemas.microsoft.com/office/powerpoint/2010/main" val="141648999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772816"/>
            <a:ext cx="91630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0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16" y="2204864"/>
            <a:ext cx="8784975" cy="31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96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604963"/>
            <a:ext cx="817245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96765"/>
      </p:ext>
    </p:extLst>
  </p:cSld>
  <p:clrMapOvr>
    <a:masterClrMapping/>
  </p:clrMapOvr>
</p:sld>
</file>

<file path=ppt/theme/theme1.xml><?xml version="1.0" encoding="utf-8"?>
<a:theme xmlns:a="http://schemas.openxmlformats.org/drawingml/2006/main" name="Blue HISP">
  <a:themeElements>
    <a:clrScheme name="">
      <a:dk1>
        <a:srgbClr val="FFFFFF"/>
      </a:dk1>
      <a:lt1>
        <a:srgbClr val="FFFFFF"/>
      </a:lt1>
      <a:dk2>
        <a:srgbClr val="000000"/>
      </a:dk2>
      <a:lt2>
        <a:srgbClr val="000000"/>
      </a:lt2>
      <a:accent1>
        <a:srgbClr val="F8F8F8"/>
      </a:accent1>
      <a:accent2>
        <a:srgbClr val="3333CC"/>
      </a:accent2>
      <a:accent3>
        <a:srgbClr val="FFFFFF"/>
      </a:accent3>
      <a:accent4>
        <a:srgbClr val="DADADA"/>
      </a:accent4>
      <a:accent5>
        <a:srgbClr val="FBFBFB"/>
      </a:accent5>
      <a:accent6>
        <a:srgbClr val="2D2DB9"/>
      </a:accent6>
      <a:hlink>
        <a:srgbClr val="CC3300"/>
      </a:hlink>
      <a:folHlink>
        <a:srgbClr val="B2B2B2"/>
      </a:folHlink>
    </a:clrScheme>
    <a:fontScheme name="Blue HISP">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HISP 1">
        <a:dk1>
          <a:srgbClr val="000000"/>
        </a:dk1>
        <a:lt1>
          <a:srgbClr val="FFFFFF"/>
        </a:lt1>
        <a:dk2>
          <a:srgbClr val="000000"/>
        </a:dk2>
        <a:lt2>
          <a:srgbClr val="969696"/>
        </a:lt2>
        <a:accent1>
          <a:srgbClr val="F8F8F8"/>
        </a:accent1>
        <a:accent2>
          <a:srgbClr val="3333CC"/>
        </a:accent2>
        <a:accent3>
          <a:srgbClr val="FFFFFF"/>
        </a:accent3>
        <a:accent4>
          <a:srgbClr val="000000"/>
        </a:accent4>
        <a:accent5>
          <a:srgbClr val="FBFBFB"/>
        </a:accent5>
        <a:accent6>
          <a:srgbClr val="2D2DB9"/>
        </a:accent6>
        <a:hlink>
          <a:srgbClr val="CC3300"/>
        </a:hlink>
        <a:folHlink>
          <a:srgbClr val="B2B2B2"/>
        </a:folHlink>
      </a:clrScheme>
      <a:clrMap bg1="lt1" tx1="dk1" bg2="lt2" tx2="dk2" accent1="accent1" accent2="accent2" accent3="accent3" accent4="accent4" accent5="accent5" accent6="accent6" hlink="hlink" folHlink="folHlink"/>
    </a:extraClrScheme>
    <a:extraClrScheme>
      <a:clrScheme name="Blue HISP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HISP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HISP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HISP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HISP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HISP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HISP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3"/>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Custom 2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6"/>
      </a:hlink>
      <a:folHlink>
        <a:srgbClr val="B2B2B2"/>
      </a:folHlink>
    </a:clrScheme>
    <a:fontScheme name="Blank Presentation">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Times New Roman" pitchFamily="18" charset="-18"/>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1697</TotalTime>
  <Words>2331</Words>
  <Application>Microsoft Office PowerPoint</Application>
  <PresentationFormat>Ekran Gösterisi (4:3)</PresentationFormat>
  <Paragraphs>235</Paragraphs>
  <Slides>63</Slides>
  <Notes>10</Notes>
  <HiddenSlides>0</HiddenSlides>
  <MMClips>0</MMClips>
  <ScaleCrop>false</ScaleCrop>
  <HeadingPairs>
    <vt:vector size="6" baseType="variant">
      <vt:variant>
        <vt:lpstr>Tema</vt:lpstr>
      </vt:variant>
      <vt:variant>
        <vt:i4>11</vt:i4>
      </vt:variant>
      <vt:variant>
        <vt:lpstr>Katıştırılmış OLE Hizmet Programları</vt:lpstr>
      </vt:variant>
      <vt:variant>
        <vt:i4>1</vt:i4>
      </vt:variant>
      <vt:variant>
        <vt:lpstr>Slayt Başlıkları</vt:lpstr>
      </vt:variant>
      <vt:variant>
        <vt:i4>63</vt:i4>
      </vt:variant>
    </vt:vector>
  </HeadingPairs>
  <TitlesOfParts>
    <vt:vector size="75" baseType="lpstr">
      <vt:lpstr>Blue HISP</vt:lpstr>
      <vt:lpstr>Custom Design</vt:lpstr>
      <vt:lpstr>1_Custom Design</vt:lpstr>
      <vt:lpstr>4_Custom Design</vt:lpstr>
      <vt:lpstr>5_Custom Design</vt:lpstr>
      <vt:lpstr>Blank Presentation</vt:lpstr>
      <vt:lpstr>3_Výchozí návrh</vt:lpstr>
      <vt:lpstr>4_Výchozí návrh</vt:lpstr>
      <vt:lpstr>5_Výchozí návrh</vt:lpstr>
      <vt:lpstr>6_Výchozí návrh</vt:lpstr>
      <vt:lpstr>1_Office Theme</vt:lpstr>
      <vt:lpstr>Imagem de Bitmap</vt:lpstr>
      <vt:lpstr>PowerPoint Sunusu</vt:lpstr>
      <vt:lpstr>PowerPoint Sunusu</vt:lpstr>
      <vt:lpstr>PowerPoint Sunusu</vt:lpstr>
      <vt:lpstr>Nasıl prezente olur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Classical Goiter Classification</vt:lpstr>
      <vt:lpstr>PowerPoint Sunusu</vt:lpstr>
      <vt:lpstr>PowerPoint Sunusu</vt:lpstr>
      <vt:lpstr>PowerPoint Sunusu</vt:lpstr>
      <vt:lpstr>PowerPoint Sunusu</vt:lpstr>
      <vt:lpstr>PowerPoint Sunusu</vt:lpstr>
      <vt:lpstr>Metabolik Sendrom</vt:lpstr>
      <vt:lpstr>Metabolik Sendrom (Sendrom-X)  ATP III criteria :  Aşağıdakilerden ≥ 3</vt:lpstr>
      <vt:lpstr>PowerPoint Sunusu</vt:lpstr>
      <vt:lpstr>PowerPoint Sunusu</vt:lpstr>
      <vt:lpstr>PowerPoint Sunusu</vt:lpstr>
      <vt:lpstr>PowerPoint Sunusu</vt:lpstr>
      <vt:lpstr>PowerPoint Sunusu</vt:lpstr>
      <vt:lpstr>PowerPoint Sunusu</vt:lpstr>
      <vt:lpstr>PowerPoint Sunusu</vt:lpstr>
      <vt:lpstr>PowerPoint Sunusu</vt:lpstr>
      <vt:lpstr>Cushing’s Syndrome</vt:lpstr>
      <vt:lpstr>Cushing’s Syndrome </vt:lpstr>
      <vt:lpstr>Hipokalsemi</vt:lpstr>
      <vt:lpstr>PowerPoint Sunusu</vt:lpstr>
      <vt:lpstr>Endocrine Images:  Acromegaly</vt:lpstr>
      <vt:lpstr>Endocrine Images:  Acromegaly</vt:lpstr>
      <vt:lpstr>PowerPoint Sunusu</vt:lpstr>
      <vt:lpstr>PowerPoint Sunusu</vt:lpstr>
      <vt:lpstr>Endocrine Images:  Acromegaly</vt:lpstr>
      <vt:lpstr>Endocrine Images:  Acromegaly</vt:lpstr>
      <vt:lpstr>Endocrine Images:  Acromegaly</vt:lpstr>
      <vt:lpstr>PowerPoint Sunusu</vt:lpstr>
      <vt:lpstr>Endocrine Images:  Graves Disease</vt:lpstr>
      <vt:lpstr>Endocrine Images:  Graves Disease</vt:lpstr>
      <vt:lpstr>Endocrine Images:  Graves Disease</vt:lpstr>
      <vt:lpstr>Endocrine Images:  Graves Disease</vt:lpstr>
      <vt:lpstr>Endocrine Images:  Hypothyroidism</vt:lpstr>
      <vt:lpstr>PowerPoint Sunusu</vt:lpstr>
      <vt:lpstr>Endocrine Images:  Hypothyroidism</vt:lpstr>
      <vt:lpstr>Endocrine Images:  Cushings Syndrome</vt:lpstr>
      <vt:lpstr>Endocrine Images:  Cushings Syndrome</vt:lpstr>
      <vt:lpstr>PowerPoint Sunusu</vt:lpstr>
      <vt:lpstr>Endocrine Images:  Adrenal Insufficiency</vt:lpstr>
      <vt:lpstr>Endocrine Images:  Addison’s Disease</vt:lpstr>
      <vt:lpstr>Endocrine Images: Addison’s Disease</vt:lpstr>
      <vt:lpstr>PowerPoint Sunusu</vt:lpstr>
      <vt:lpstr>Endocrine Images: Addison’s Disease</vt:lpstr>
      <vt:lpstr>Endocrine Images: Addison’s Disease</vt:lpstr>
      <vt:lpstr>Endocrine Images: Addison’s Disease</vt:lpstr>
      <vt:lpstr>Endocrine Disorders and World History</vt:lpstr>
      <vt:lpstr>Famous Names in Endocrinology</vt:lpstr>
      <vt:lpstr>Famous Names in Endocrinology</vt:lpstr>
      <vt:lpstr> Teşekkürler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sahin</dc:creator>
  <cp:lastModifiedBy>mustafa sahin</cp:lastModifiedBy>
  <cp:revision>135</cp:revision>
  <dcterms:created xsi:type="dcterms:W3CDTF">2018-11-24T17:59:57Z</dcterms:created>
  <dcterms:modified xsi:type="dcterms:W3CDTF">2019-03-18T11:22:02Z</dcterms:modified>
</cp:coreProperties>
</file>