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DD10-60DD-4953-93AB-0E655688C177}"/>
              </a:ext>
            </a:extLst>
          </p:cNvPr>
          <p:cNvSpPr>
            <a:spLocks noGrp="1"/>
          </p:cNvSpPr>
          <p:nvPr>
            <p:ph type="ctrTitle"/>
          </p:nvPr>
        </p:nvSpPr>
        <p:spPr/>
        <p:txBody>
          <a:bodyPr/>
          <a:lstStyle/>
          <a:p>
            <a:r>
              <a:rPr lang="en-US" sz="4000" dirty="0"/>
              <a:t>Human Resources Management</a:t>
            </a:r>
            <a:endParaRPr lang="tr-TR" sz="4000" dirty="0"/>
          </a:p>
        </p:txBody>
      </p:sp>
      <p:sp>
        <p:nvSpPr>
          <p:cNvPr id="3" name="Subtitle 2">
            <a:extLst>
              <a:ext uri="{FF2B5EF4-FFF2-40B4-BE49-F238E27FC236}">
                <a16:creationId xmlns:a16="http://schemas.microsoft.com/office/drawing/2014/main" id="{DBFCBC1D-BE2F-4CD4-9F8F-92027AEBBE17}"/>
              </a:ext>
            </a:extLst>
          </p:cNvPr>
          <p:cNvSpPr>
            <a:spLocks noGrp="1"/>
          </p:cNvSpPr>
          <p:nvPr>
            <p:ph type="subTitle" idx="1"/>
          </p:nvPr>
        </p:nvSpPr>
        <p:spPr>
          <a:xfrm>
            <a:off x="1154955" y="4777380"/>
            <a:ext cx="8825658" cy="1521820"/>
          </a:xfrm>
        </p:spPr>
        <p:txBody>
          <a:bodyPr>
            <a:normAutofit fontScale="47500" lnSpcReduction="20000"/>
          </a:bodyPr>
          <a:lstStyle/>
          <a:p>
            <a:r>
              <a:rPr lang="en-US" sz="6500" dirty="0"/>
              <a:t>Week12</a:t>
            </a:r>
          </a:p>
          <a:p>
            <a:r>
              <a:rPr lang="en-US" altLang="tr-TR" sz="7000" b="1" dirty="0">
                <a:solidFill>
                  <a:srgbClr val="FF0000"/>
                </a:solidFill>
              </a:rPr>
              <a:t>Rewarding </a:t>
            </a:r>
            <a:br>
              <a:rPr lang="en-US" altLang="tr-TR" sz="7000" b="1" dirty="0">
                <a:solidFill>
                  <a:srgbClr val="FF0000"/>
                </a:solidFill>
              </a:rPr>
            </a:br>
            <a:r>
              <a:rPr lang="en-US" altLang="tr-TR" sz="7000" b="1" dirty="0">
                <a:solidFill>
                  <a:srgbClr val="FF0000"/>
                </a:solidFill>
              </a:rPr>
              <a:t>Performance</a:t>
            </a:r>
            <a:endParaRPr lang="tr-TR" sz="7000" b="1" dirty="0">
              <a:solidFill>
                <a:srgbClr val="FF0000"/>
              </a:solidFill>
            </a:endParaRPr>
          </a:p>
        </p:txBody>
      </p:sp>
    </p:spTree>
    <p:extLst>
      <p:ext uri="{BB962C8B-B14F-4D97-AF65-F5344CB8AC3E}">
        <p14:creationId xmlns:p14="http://schemas.microsoft.com/office/powerpoint/2010/main" val="688601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2FA4-5131-4DF1-BFFB-AE36AE12767D}"/>
              </a:ext>
            </a:extLst>
          </p:cNvPr>
          <p:cNvSpPr>
            <a:spLocks noGrp="1"/>
          </p:cNvSpPr>
          <p:nvPr>
            <p:ph type="title"/>
          </p:nvPr>
        </p:nvSpPr>
        <p:spPr/>
        <p:txBody>
          <a:bodyPr/>
          <a:lstStyle/>
          <a:p>
            <a:pPr algn="ctr"/>
            <a:r>
              <a:rPr lang="en-US" altLang="tr-TR" sz="4400" b="1" dirty="0">
                <a:solidFill>
                  <a:srgbClr val="FF0000"/>
                </a:solidFill>
              </a:rPr>
              <a:t>Types of Pay-for-performance Plans</a:t>
            </a:r>
            <a:endParaRPr lang="tr-TR" dirty="0">
              <a:solidFill>
                <a:srgbClr val="FF0000"/>
              </a:solidFill>
            </a:endParaRPr>
          </a:p>
        </p:txBody>
      </p:sp>
      <p:sp>
        <p:nvSpPr>
          <p:cNvPr id="3" name="Content Placeholder 2">
            <a:extLst>
              <a:ext uri="{FF2B5EF4-FFF2-40B4-BE49-F238E27FC236}">
                <a16:creationId xmlns:a16="http://schemas.microsoft.com/office/drawing/2014/main" id="{A476120C-0146-4948-A4CB-C561FCC58A91}"/>
              </a:ext>
            </a:extLst>
          </p:cNvPr>
          <p:cNvSpPr>
            <a:spLocks noGrp="1"/>
          </p:cNvSpPr>
          <p:nvPr>
            <p:ph idx="1"/>
          </p:nvPr>
        </p:nvSpPr>
        <p:spPr/>
        <p:txBody>
          <a:bodyPr>
            <a:normAutofit fontScale="92500" lnSpcReduction="10000"/>
          </a:bodyPr>
          <a:lstStyle/>
          <a:p>
            <a:r>
              <a:rPr lang="en-US" altLang="tr-TR" b="1" dirty="0"/>
              <a:t>Types of Pay‑For‑Performance Plans</a:t>
            </a:r>
            <a:r>
              <a:rPr lang="en-US" altLang="tr-TR" dirty="0"/>
              <a:t>                                     </a:t>
            </a:r>
            <a:endParaRPr lang="en-US" altLang="tr-TR" b="1" dirty="0"/>
          </a:p>
          <a:p>
            <a:r>
              <a:rPr lang="en-US" altLang="tr-TR" dirty="0"/>
              <a:t>Types of pay‑for-performance plans vary in design.  Some are designed to reward individuals, teams, business units, the entire organization, or any combination of these.</a:t>
            </a:r>
            <a:endParaRPr lang="en-US" altLang="tr-TR" b="1" dirty="0"/>
          </a:p>
          <a:p>
            <a:r>
              <a:rPr lang="en-US" altLang="tr-TR" b="1" dirty="0"/>
              <a:t>Individual-Based Plans</a:t>
            </a:r>
            <a:r>
              <a:rPr lang="en-US" altLang="tr-TR" dirty="0"/>
              <a:t>                                           </a:t>
            </a:r>
          </a:p>
          <a:p>
            <a:r>
              <a:rPr lang="en-US" altLang="tr-TR" dirty="0"/>
              <a:t>Individual-based plans are the most widely used pay-for-performance plans in industry.  There are several plans that can be used:  </a:t>
            </a:r>
            <a:r>
              <a:rPr lang="en-US" altLang="tr-TR" b="1" dirty="0"/>
              <a:t>merit pay</a:t>
            </a:r>
            <a:r>
              <a:rPr lang="en-US" altLang="tr-TR" dirty="0"/>
              <a:t>, </a:t>
            </a:r>
            <a:r>
              <a:rPr lang="en-US" altLang="tr-TR" b="1" dirty="0"/>
              <a:t>bonus programs</a:t>
            </a:r>
            <a:r>
              <a:rPr lang="en-US" altLang="tr-TR" dirty="0"/>
              <a:t>, and </a:t>
            </a:r>
            <a:r>
              <a:rPr lang="en-US" altLang="tr-TR" b="1" dirty="0"/>
              <a:t>awards</a:t>
            </a:r>
            <a:r>
              <a:rPr lang="en-US" altLang="tr-TR" dirty="0"/>
              <a:t>.  Advantages of individual-based pay-for-performance plans include rewarded performance is likely to be repeated, financial incentives can shape an individual's goals, they help the firm achieve individual equity, and they fit in with an individualistic culture.  Disadvantages include they may promote single-mindedness, employees do not believe pay and</a:t>
            </a:r>
            <a:endParaRPr lang="tr-TR" dirty="0"/>
          </a:p>
        </p:txBody>
      </p:sp>
    </p:spTree>
    <p:extLst>
      <p:ext uri="{BB962C8B-B14F-4D97-AF65-F5344CB8AC3E}">
        <p14:creationId xmlns:p14="http://schemas.microsoft.com/office/powerpoint/2010/main" val="82328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C804-0E32-4F17-A59B-5552EC765EC9}"/>
              </a:ext>
            </a:extLst>
          </p:cNvPr>
          <p:cNvSpPr>
            <a:spLocks noGrp="1"/>
          </p:cNvSpPr>
          <p:nvPr>
            <p:ph type="title"/>
          </p:nvPr>
        </p:nvSpPr>
        <p:spPr/>
        <p:txBody>
          <a:bodyPr/>
          <a:lstStyle/>
          <a:p>
            <a:r>
              <a:rPr lang="en-US" altLang="tr-TR" sz="4400" b="1" dirty="0">
                <a:solidFill>
                  <a:srgbClr val="FF0000"/>
                </a:solidFill>
              </a:rPr>
              <a:t>Rewarding Performance</a:t>
            </a:r>
            <a:endParaRPr lang="tr-TR" b="1" dirty="0">
              <a:solidFill>
                <a:srgbClr val="FF0000"/>
              </a:solidFill>
            </a:endParaRPr>
          </a:p>
        </p:txBody>
      </p:sp>
      <p:sp>
        <p:nvSpPr>
          <p:cNvPr id="3" name="Content Placeholder 2">
            <a:extLst>
              <a:ext uri="{FF2B5EF4-FFF2-40B4-BE49-F238E27FC236}">
                <a16:creationId xmlns:a16="http://schemas.microsoft.com/office/drawing/2014/main" id="{53EF5BF0-42D2-46F7-9F6D-1846295EE41F}"/>
              </a:ext>
            </a:extLst>
          </p:cNvPr>
          <p:cNvSpPr>
            <a:spLocks noGrp="1"/>
          </p:cNvSpPr>
          <p:nvPr>
            <p:ph idx="1"/>
          </p:nvPr>
        </p:nvSpPr>
        <p:spPr/>
        <p:txBody>
          <a:bodyPr/>
          <a:lstStyle/>
          <a:p>
            <a:pPr>
              <a:lnSpc>
                <a:spcPct val="80000"/>
              </a:lnSpc>
            </a:pPr>
            <a:r>
              <a:rPr lang="en-US" altLang="tr-TR" dirty="0">
                <a:effectLst>
                  <a:outerShdw blurRad="38100" dist="38100" dir="2700000" algn="tl">
                    <a:srgbClr val="FFFFFF"/>
                  </a:outerShdw>
                </a:effectLst>
              </a:rPr>
              <a:t>Recognize individual and group contributions to the firm by rewarding high performers</a:t>
            </a:r>
          </a:p>
          <a:p>
            <a:pPr>
              <a:lnSpc>
                <a:spcPct val="80000"/>
              </a:lnSpc>
            </a:pPr>
            <a:endParaRPr lang="en-US" altLang="tr-TR" dirty="0">
              <a:effectLst>
                <a:outerShdw blurRad="38100" dist="38100" dir="2700000" algn="tl">
                  <a:srgbClr val="FFFFFF"/>
                </a:outerShdw>
              </a:effectLst>
            </a:endParaRPr>
          </a:p>
          <a:p>
            <a:pPr>
              <a:lnSpc>
                <a:spcPct val="80000"/>
              </a:lnSpc>
            </a:pPr>
            <a:r>
              <a:rPr lang="en-US" altLang="tr-TR" dirty="0">
                <a:effectLst>
                  <a:outerShdw blurRad="38100" dist="38100" dir="2700000" algn="tl">
                    <a:srgbClr val="FFFFFF"/>
                  </a:outerShdw>
                </a:effectLst>
              </a:rPr>
              <a:t>Develop pay-for-performance plans that are appropriate for different levels in an organization</a:t>
            </a:r>
          </a:p>
          <a:p>
            <a:pPr>
              <a:lnSpc>
                <a:spcPct val="80000"/>
              </a:lnSpc>
            </a:pPr>
            <a:endParaRPr lang="en-US" altLang="tr-TR" dirty="0">
              <a:effectLst>
                <a:outerShdw blurRad="38100" dist="38100" dir="2700000" algn="tl">
                  <a:srgbClr val="FFFFFF"/>
                </a:outerShdw>
              </a:effectLst>
            </a:endParaRPr>
          </a:p>
          <a:p>
            <a:pPr>
              <a:lnSpc>
                <a:spcPct val="80000"/>
              </a:lnSpc>
            </a:pPr>
            <a:r>
              <a:rPr lang="en-US" altLang="tr-TR" dirty="0">
                <a:effectLst>
                  <a:outerShdw blurRad="38100" dist="38100" dir="2700000" algn="tl">
                    <a:srgbClr val="FFFFFF"/>
                  </a:outerShdw>
                </a:effectLst>
              </a:rPr>
              <a:t>Identify the potential benefits and drawbacks of different pay-for-performance systems and choose the plan that is most appropriate for a particular firm</a:t>
            </a:r>
          </a:p>
          <a:p>
            <a:endParaRPr lang="tr-TR" dirty="0"/>
          </a:p>
        </p:txBody>
      </p:sp>
    </p:spTree>
    <p:extLst>
      <p:ext uri="{BB962C8B-B14F-4D97-AF65-F5344CB8AC3E}">
        <p14:creationId xmlns:p14="http://schemas.microsoft.com/office/powerpoint/2010/main" val="390931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0096-5C7F-43B2-A6AE-62A2C0998FA9}"/>
              </a:ext>
            </a:extLst>
          </p:cNvPr>
          <p:cNvSpPr>
            <a:spLocks noGrp="1"/>
          </p:cNvSpPr>
          <p:nvPr>
            <p:ph type="title"/>
          </p:nvPr>
        </p:nvSpPr>
        <p:spPr/>
        <p:txBody>
          <a:bodyPr/>
          <a:lstStyle/>
          <a:p>
            <a:r>
              <a:rPr lang="en-US" altLang="tr-TR" sz="4000" b="1" dirty="0">
                <a:solidFill>
                  <a:srgbClr val="FF0000"/>
                </a:solidFill>
              </a:rPr>
              <a:t>Rewarding Performance</a:t>
            </a:r>
            <a:endParaRPr lang="tr-TR" dirty="0"/>
          </a:p>
        </p:txBody>
      </p:sp>
      <p:sp>
        <p:nvSpPr>
          <p:cNvPr id="3" name="Content Placeholder 2">
            <a:extLst>
              <a:ext uri="{FF2B5EF4-FFF2-40B4-BE49-F238E27FC236}">
                <a16:creationId xmlns:a16="http://schemas.microsoft.com/office/drawing/2014/main" id="{E3686B1D-BD48-4870-9B77-FCA423A57A65}"/>
              </a:ext>
            </a:extLst>
          </p:cNvPr>
          <p:cNvSpPr>
            <a:spLocks noGrp="1"/>
          </p:cNvSpPr>
          <p:nvPr>
            <p:ph idx="1"/>
          </p:nvPr>
        </p:nvSpPr>
        <p:spPr/>
        <p:txBody>
          <a:bodyPr/>
          <a:lstStyle/>
          <a:p>
            <a:pPr>
              <a:lnSpc>
                <a:spcPct val="90000"/>
              </a:lnSpc>
            </a:pPr>
            <a:r>
              <a:rPr lang="en-US" altLang="tr-TR" dirty="0">
                <a:effectLst>
                  <a:outerShdw blurRad="38100" dist="38100" dir="2700000" algn="tl">
                    <a:srgbClr val="FFFFFF"/>
                  </a:outerShdw>
                </a:effectLst>
              </a:rPr>
              <a:t>Design an executive compensation package that motivates executives to make decisions that are in the firm’s best interests</a:t>
            </a:r>
          </a:p>
          <a:p>
            <a:pPr>
              <a:lnSpc>
                <a:spcPct val="90000"/>
              </a:lnSpc>
            </a:pPr>
            <a:endParaRPr lang="en-US" altLang="tr-TR" dirty="0">
              <a:effectLst>
                <a:outerShdw blurRad="38100" dist="38100" dir="2700000" algn="tl">
                  <a:srgbClr val="FFFFFF"/>
                </a:outerShdw>
              </a:effectLst>
            </a:endParaRPr>
          </a:p>
          <a:p>
            <a:pPr>
              <a:lnSpc>
                <a:spcPct val="90000"/>
              </a:lnSpc>
            </a:pPr>
            <a:r>
              <a:rPr lang="en-US" altLang="tr-TR" dirty="0">
                <a:effectLst>
                  <a:outerShdw blurRad="38100" dist="38100" dir="2700000" algn="tl">
                    <a:srgbClr val="FFFFFF"/>
                  </a:outerShdw>
                </a:effectLst>
              </a:rPr>
              <a:t>Weigh the pros and cons of different compensation methods for sales personnel and create an incentive plan that is consistent with the firm’s marketing strategy</a:t>
            </a:r>
          </a:p>
          <a:p>
            <a:pPr>
              <a:lnSpc>
                <a:spcPct val="90000"/>
              </a:lnSpc>
            </a:pPr>
            <a:endParaRPr lang="en-US" altLang="tr-TR" dirty="0">
              <a:effectLst>
                <a:outerShdw blurRad="38100" dist="38100" dir="2700000" algn="tl">
                  <a:srgbClr val="FFFFFF"/>
                </a:outerShdw>
              </a:effectLst>
            </a:endParaRPr>
          </a:p>
          <a:p>
            <a:pPr>
              <a:lnSpc>
                <a:spcPct val="90000"/>
              </a:lnSpc>
            </a:pPr>
            <a:r>
              <a:rPr lang="en-US" altLang="tr-TR" dirty="0">
                <a:effectLst>
                  <a:outerShdw blurRad="38100" dist="38100" dir="2700000" algn="tl">
                    <a:srgbClr val="FFFFFF"/>
                  </a:outerShdw>
                </a:effectLst>
              </a:rPr>
              <a:t>Design an incentive system to reward excellence in customer service</a:t>
            </a:r>
            <a:endParaRPr lang="en-US" altLang="tr-TR" sz="1800" dirty="0"/>
          </a:p>
          <a:p>
            <a:endParaRPr lang="tr-TR" dirty="0"/>
          </a:p>
        </p:txBody>
      </p:sp>
    </p:spTree>
    <p:extLst>
      <p:ext uri="{BB962C8B-B14F-4D97-AF65-F5344CB8AC3E}">
        <p14:creationId xmlns:p14="http://schemas.microsoft.com/office/powerpoint/2010/main" val="172053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6BB7-36C3-4C3B-B960-863D8B5CCDD5}"/>
              </a:ext>
            </a:extLst>
          </p:cNvPr>
          <p:cNvSpPr>
            <a:spLocks noGrp="1"/>
          </p:cNvSpPr>
          <p:nvPr>
            <p:ph type="title"/>
          </p:nvPr>
        </p:nvSpPr>
        <p:spPr/>
        <p:txBody>
          <a:bodyPr/>
          <a:lstStyle/>
          <a:p>
            <a:pPr algn="ctr"/>
            <a:r>
              <a:rPr lang="en-US" altLang="tr-TR" sz="4000" b="1" dirty="0">
                <a:solidFill>
                  <a:srgbClr val="FF0000"/>
                </a:solidFill>
              </a:rPr>
              <a:t>Pay-for-performance: The Challenges</a:t>
            </a:r>
            <a:endParaRPr lang="tr-TR" sz="4000" dirty="0">
              <a:solidFill>
                <a:srgbClr val="FF0000"/>
              </a:solidFill>
            </a:endParaRPr>
          </a:p>
        </p:txBody>
      </p:sp>
      <p:sp>
        <p:nvSpPr>
          <p:cNvPr id="3" name="Content Placeholder 2">
            <a:extLst>
              <a:ext uri="{FF2B5EF4-FFF2-40B4-BE49-F238E27FC236}">
                <a16:creationId xmlns:a16="http://schemas.microsoft.com/office/drawing/2014/main" id="{C4462442-C2B9-4965-A75B-2E8487C1A941}"/>
              </a:ext>
            </a:extLst>
          </p:cNvPr>
          <p:cNvSpPr>
            <a:spLocks noGrp="1"/>
          </p:cNvSpPr>
          <p:nvPr>
            <p:ph idx="1"/>
          </p:nvPr>
        </p:nvSpPr>
        <p:spPr/>
        <p:txBody>
          <a:bodyPr/>
          <a:lstStyle/>
          <a:p>
            <a:r>
              <a:rPr lang="en-US" altLang="tr-TR" dirty="0">
                <a:effectLst>
                  <a:outerShdw blurRad="38100" dist="38100" dir="2700000" algn="tl">
                    <a:srgbClr val="FFFFFF"/>
                  </a:outerShdw>
                </a:effectLst>
              </a:rPr>
              <a:t>Pay-for-performance or Incentive Systems</a:t>
            </a:r>
          </a:p>
          <a:p>
            <a:endParaRPr lang="en-US" altLang="tr-TR" dirty="0">
              <a:effectLst>
                <a:outerShdw blurRad="38100" dist="38100" dir="2700000" algn="tl">
                  <a:srgbClr val="FFFFFF"/>
                </a:outerShdw>
              </a:effectLst>
            </a:endParaRPr>
          </a:p>
          <a:p>
            <a:r>
              <a:rPr lang="en-US" altLang="tr-TR" dirty="0">
                <a:effectLst>
                  <a:outerShdw blurRad="38100" dist="38100" dir="2700000" algn="tl">
                    <a:srgbClr val="FFFFFF"/>
                  </a:outerShdw>
                </a:effectLst>
              </a:rPr>
              <a:t>The “</a:t>
            </a:r>
            <a:r>
              <a:rPr lang="en-US" altLang="tr-TR" i="1" dirty="0">
                <a:effectLst>
                  <a:outerShdw blurRad="38100" dist="38100" dir="2700000" algn="tl">
                    <a:srgbClr val="FFFFFF"/>
                  </a:outerShdw>
                </a:effectLst>
              </a:rPr>
              <a:t>do only what you get paid for</a:t>
            </a:r>
            <a:r>
              <a:rPr lang="en-US" altLang="tr-TR" dirty="0">
                <a:effectLst>
                  <a:outerShdw blurRad="38100" dist="38100" dir="2700000" algn="tl">
                    <a:srgbClr val="FFFFFF"/>
                  </a:outerShdw>
                </a:effectLst>
              </a:rPr>
              <a:t>”   syndrome </a:t>
            </a:r>
          </a:p>
          <a:p>
            <a:endParaRPr lang="en-US" dirty="0"/>
          </a:p>
          <a:p>
            <a:endParaRPr lang="en-US" dirty="0"/>
          </a:p>
          <a:p>
            <a:r>
              <a:rPr lang="en-US" altLang="tr-TR" b="1" dirty="0"/>
              <a:t>Pay for Performance: The Challenges</a:t>
            </a:r>
            <a:r>
              <a:rPr lang="en-US" altLang="tr-TR" dirty="0"/>
              <a:t>                             </a:t>
            </a:r>
          </a:p>
          <a:p>
            <a:r>
              <a:rPr lang="en-US" altLang="tr-TR" dirty="0"/>
              <a:t>This section covers the attitudes that employees have about pay, the difficulties in measuring performance, the psychological contract, lack of flexibility, the importance of credibility, job satisfaction, stress, and the potential reduction of intrinsic drives.</a:t>
            </a:r>
          </a:p>
          <a:p>
            <a:endParaRPr lang="tr-TR" dirty="0"/>
          </a:p>
        </p:txBody>
      </p:sp>
    </p:spTree>
    <p:extLst>
      <p:ext uri="{BB962C8B-B14F-4D97-AF65-F5344CB8AC3E}">
        <p14:creationId xmlns:p14="http://schemas.microsoft.com/office/powerpoint/2010/main" val="275318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3C97-9933-4A3F-91C2-A227A751653E}"/>
              </a:ext>
            </a:extLst>
          </p:cNvPr>
          <p:cNvSpPr>
            <a:spLocks noGrp="1"/>
          </p:cNvSpPr>
          <p:nvPr>
            <p:ph type="title"/>
          </p:nvPr>
        </p:nvSpPr>
        <p:spPr/>
        <p:txBody>
          <a:bodyPr/>
          <a:lstStyle/>
          <a:p>
            <a:pPr algn="ctr"/>
            <a:r>
              <a:rPr lang="en-US" altLang="tr-TR" sz="4000" dirty="0">
                <a:solidFill>
                  <a:srgbClr val="FF0000"/>
                </a:solidFill>
              </a:rPr>
              <a:t>Pay-for-performance: The Challenges</a:t>
            </a:r>
            <a:endParaRPr lang="tr-TR" sz="4000" dirty="0">
              <a:solidFill>
                <a:srgbClr val="FF0000"/>
              </a:solidFill>
            </a:endParaRPr>
          </a:p>
        </p:txBody>
      </p:sp>
      <p:sp>
        <p:nvSpPr>
          <p:cNvPr id="3" name="Content Placeholder 2">
            <a:extLst>
              <a:ext uri="{FF2B5EF4-FFF2-40B4-BE49-F238E27FC236}">
                <a16:creationId xmlns:a16="http://schemas.microsoft.com/office/drawing/2014/main" id="{312F5468-AA3F-4723-9A5E-02B3586A1FDD}"/>
              </a:ext>
            </a:extLst>
          </p:cNvPr>
          <p:cNvSpPr>
            <a:spLocks noGrp="1"/>
          </p:cNvSpPr>
          <p:nvPr>
            <p:ph idx="1"/>
          </p:nvPr>
        </p:nvSpPr>
        <p:spPr/>
        <p:txBody>
          <a:bodyPr/>
          <a:lstStyle/>
          <a:p>
            <a:pPr>
              <a:lnSpc>
                <a:spcPct val="90000"/>
              </a:lnSpc>
            </a:pPr>
            <a:r>
              <a:rPr lang="en-US" altLang="tr-TR" dirty="0">
                <a:effectLst>
                  <a:outerShdw blurRad="38100" dist="38100" dir="2700000" algn="tl">
                    <a:srgbClr val="FFFFFF"/>
                  </a:outerShdw>
                </a:effectLst>
              </a:rPr>
              <a:t>Negative effects on the spirit of cooperation</a:t>
            </a:r>
          </a:p>
          <a:p>
            <a:pPr>
              <a:lnSpc>
                <a:spcPct val="90000"/>
              </a:lnSpc>
            </a:pPr>
            <a:r>
              <a:rPr lang="en-US" altLang="tr-TR" dirty="0">
                <a:effectLst>
                  <a:outerShdw blurRad="38100" dist="38100" dir="2700000" algn="tl">
                    <a:srgbClr val="FFFFFF"/>
                  </a:outerShdw>
                </a:effectLst>
              </a:rPr>
              <a:t>Lack of control</a:t>
            </a:r>
          </a:p>
          <a:p>
            <a:pPr>
              <a:lnSpc>
                <a:spcPct val="90000"/>
              </a:lnSpc>
            </a:pPr>
            <a:r>
              <a:rPr lang="en-US" altLang="tr-TR" dirty="0">
                <a:effectLst>
                  <a:outerShdw blurRad="38100" dist="38100" dir="2700000" algn="tl">
                    <a:srgbClr val="FFFFFF"/>
                  </a:outerShdw>
                </a:effectLst>
              </a:rPr>
              <a:t>Difficulties in measuring performance</a:t>
            </a:r>
          </a:p>
          <a:p>
            <a:pPr>
              <a:lnSpc>
                <a:spcPct val="90000"/>
              </a:lnSpc>
            </a:pPr>
            <a:r>
              <a:rPr lang="en-US" altLang="tr-TR" dirty="0">
                <a:effectLst>
                  <a:outerShdw blurRad="38100" dist="38100" dir="2700000" algn="tl">
                    <a:srgbClr val="FFFFFF"/>
                  </a:outerShdw>
                </a:effectLst>
              </a:rPr>
              <a:t>Psychological contracts</a:t>
            </a:r>
          </a:p>
          <a:p>
            <a:pPr>
              <a:lnSpc>
                <a:spcPct val="90000"/>
              </a:lnSpc>
            </a:pPr>
            <a:r>
              <a:rPr lang="en-US" altLang="tr-TR" dirty="0">
                <a:effectLst>
                  <a:outerShdw blurRad="38100" dist="38100" dir="2700000" algn="tl">
                    <a:srgbClr val="FFFFFF"/>
                  </a:outerShdw>
                </a:effectLst>
              </a:rPr>
              <a:t>The credibility gap</a:t>
            </a:r>
          </a:p>
          <a:p>
            <a:pPr>
              <a:lnSpc>
                <a:spcPct val="90000"/>
              </a:lnSpc>
            </a:pPr>
            <a:r>
              <a:rPr lang="en-US" altLang="tr-TR" dirty="0">
                <a:effectLst>
                  <a:outerShdw blurRad="38100" dist="38100" dir="2700000" algn="tl">
                    <a:srgbClr val="FFFFFF"/>
                  </a:outerShdw>
                </a:effectLst>
              </a:rPr>
              <a:t>Job dissatisfaction and stress</a:t>
            </a:r>
          </a:p>
          <a:p>
            <a:pPr>
              <a:lnSpc>
                <a:spcPct val="90000"/>
              </a:lnSpc>
            </a:pPr>
            <a:r>
              <a:rPr lang="en-US" altLang="tr-TR" dirty="0">
                <a:effectLst>
                  <a:outerShdw blurRad="38100" dist="38100" dir="2700000" algn="tl">
                    <a:srgbClr val="FFFFFF"/>
                  </a:outerShdw>
                </a:effectLst>
              </a:rPr>
              <a:t>Potential reduction of intrinsic drives</a:t>
            </a:r>
          </a:p>
          <a:p>
            <a:endParaRPr lang="tr-TR" dirty="0"/>
          </a:p>
        </p:txBody>
      </p:sp>
    </p:spTree>
    <p:extLst>
      <p:ext uri="{BB962C8B-B14F-4D97-AF65-F5344CB8AC3E}">
        <p14:creationId xmlns:p14="http://schemas.microsoft.com/office/powerpoint/2010/main" val="190186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3105-2FB2-4BAE-81E6-2802FE4F22A4}"/>
              </a:ext>
            </a:extLst>
          </p:cNvPr>
          <p:cNvSpPr>
            <a:spLocks noGrp="1"/>
          </p:cNvSpPr>
          <p:nvPr>
            <p:ph type="title"/>
          </p:nvPr>
        </p:nvSpPr>
        <p:spPr/>
        <p:txBody>
          <a:bodyPr/>
          <a:lstStyle/>
          <a:p>
            <a:pPr algn="ctr"/>
            <a:r>
              <a:rPr lang="en-US" altLang="tr-TR" sz="3200" b="1" dirty="0">
                <a:solidFill>
                  <a:srgbClr val="FF0000"/>
                </a:solidFill>
              </a:rPr>
              <a:t>Meeting the Challenges of Pay-for-performance Systems</a:t>
            </a:r>
            <a:endParaRPr lang="tr-TR" sz="3200" b="1" dirty="0">
              <a:solidFill>
                <a:srgbClr val="FF0000"/>
              </a:solidFill>
            </a:endParaRPr>
          </a:p>
        </p:txBody>
      </p:sp>
      <p:sp>
        <p:nvSpPr>
          <p:cNvPr id="3" name="Content Placeholder 2">
            <a:extLst>
              <a:ext uri="{FF2B5EF4-FFF2-40B4-BE49-F238E27FC236}">
                <a16:creationId xmlns:a16="http://schemas.microsoft.com/office/drawing/2014/main" id="{188A67D5-22D6-437A-A62C-D2BBFA03073B}"/>
              </a:ext>
            </a:extLst>
          </p:cNvPr>
          <p:cNvSpPr>
            <a:spLocks noGrp="1"/>
          </p:cNvSpPr>
          <p:nvPr>
            <p:ph idx="1"/>
          </p:nvPr>
        </p:nvSpPr>
        <p:spPr/>
        <p:txBody>
          <a:bodyPr/>
          <a:lstStyle/>
          <a:p>
            <a:r>
              <a:rPr lang="en-US" altLang="tr-TR" sz="2800" dirty="0">
                <a:effectLst>
                  <a:outerShdw blurRad="38100" dist="38100" dir="2700000" algn="tl">
                    <a:srgbClr val="FFFFFF"/>
                  </a:outerShdw>
                </a:effectLst>
              </a:rPr>
              <a:t>Link pay and performance appropriately</a:t>
            </a:r>
          </a:p>
          <a:p>
            <a:pPr lvl="1"/>
            <a:r>
              <a:rPr lang="en-US" altLang="tr-TR" sz="2800" dirty="0">
                <a:effectLst>
                  <a:outerShdw blurRad="38100" dist="38100" dir="2700000" algn="tl">
                    <a:srgbClr val="FFFFFF"/>
                  </a:outerShdw>
                </a:effectLst>
              </a:rPr>
              <a:t> </a:t>
            </a:r>
            <a:r>
              <a:rPr lang="en-US" altLang="tr-TR" sz="2800" i="1" u="sng" dirty="0">
                <a:effectLst>
                  <a:outerShdw blurRad="38100" dist="38100" dir="2700000" algn="tl">
                    <a:srgbClr val="FFFFFF"/>
                  </a:outerShdw>
                </a:effectLst>
              </a:rPr>
              <a:t>Piece-rate system</a:t>
            </a:r>
            <a:r>
              <a:rPr lang="en-US" altLang="tr-TR" sz="2800" dirty="0">
                <a:effectLst>
                  <a:outerShdw blurRad="38100" dist="38100" dir="2700000" algn="tl">
                    <a:srgbClr val="FFFFFF"/>
                  </a:outerShdw>
                </a:effectLst>
              </a:rPr>
              <a:t> – </a:t>
            </a:r>
            <a:r>
              <a:rPr lang="en-US" altLang="tr-TR" sz="2800" i="1" dirty="0">
                <a:effectLst>
                  <a:outerShdw blurRad="38100" dist="38100" dir="2700000" algn="tl">
                    <a:srgbClr val="FFFFFF"/>
                  </a:outerShdw>
                </a:effectLst>
              </a:rPr>
              <a:t>A compensation system in which employees are paid per unit produced.</a:t>
            </a:r>
          </a:p>
          <a:p>
            <a:r>
              <a:rPr lang="en-US" altLang="tr-TR" sz="2800" dirty="0">
                <a:effectLst>
                  <a:outerShdw blurRad="38100" dist="38100" dir="2700000" algn="tl">
                    <a:srgbClr val="FFFFFF"/>
                  </a:outerShdw>
                </a:effectLst>
              </a:rPr>
              <a:t>Use pay-for-performance as part of a broader HRM system</a:t>
            </a:r>
          </a:p>
          <a:p>
            <a:r>
              <a:rPr lang="en-US" altLang="tr-TR" sz="2800" dirty="0">
                <a:effectLst>
                  <a:outerShdw blurRad="38100" dist="38100" dir="2700000" algn="tl">
                    <a:srgbClr val="FFFFFF"/>
                  </a:outerShdw>
                </a:effectLst>
              </a:rPr>
              <a:t>Build employee trust</a:t>
            </a:r>
          </a:p>
          <a:p>
            <a:endParaRPr lang="tr-TR" dirty="0"/>
          </a:p>
        </p:txBody>
      </p:sp>
    </p:spTree>
    <p:extLst>
      <p:ext uri="{BB962C8B-B14F-4D97-AF65-F5344CB8AC3E}">
        <p14:creationId xmlns:p14="http://schemas.microsoft.com/office/powerpoint/2010/main" val="21230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2366-942F-402E-A434-D31CE44F552C}"/>
              </a:ext>
            </a:extLst>
          </p:cNvPr>
          <p:cNvSpPr>
            <a:spLocks noGrp="1"/>
          </p:cNvSpPr>
          <p:nvPr>
            <p:ph type="title"/>
          </p:nvPr>
        </p:nvSpPr>
        <p:spPr/>
        <p:txBody>
          <a:bodyPr/>
          <a:lstStyle/>
          <a:p>
            <a:pPr algn="ctr"/>
            <a:r>
              <a:rPr lang="en-US" altLang="tr-TR" sz="3200" b="1" dirty="0">
                <a:solidFill>
                  <a:srgbClr val="FF0000"/>
                </a:solidFill>
              </a:rPr>
              <a:t>Meeting the Challenges of Pay-for-performance Systems</a:t>
            </a:r>
            <a:endParaRPr lang="tr-TR" sz="3200" b="1" dirty="0">
              <a:solidFill>
                <a:srgbClr val="FF0000"/>
              </a:solidFill>
            </a:endParaRPr>
          </a:p>
        </p:txBody>
      </p:sp>
      <p:sp>
        <p:nvSpPr>
          <p:cNvPr id="3" name="Content Placeholder 2">
            <a:extLst>
              <a:ext uri="{FF2B5EF4-FFF2-40B4-BE49-F238E27FC236}">
                <a16:creationId xmlns:a16="http://schemas.microsoft.com/office/drawing/2014/main" id="{32991AD9-E894-4465-93E8-154978CF72F4}"/>
              </a:ext>
            </a:extLst>
          </p:cNvPr>
          <p:cNvSpPr>
            <a:spLocks noGrp="1"/>
          </p:cNvSpPr>
          <p:nvPr>
            <p:ph idx="1"/>
          </p:nvPr>
        </p:nvSpPr>
        <p:spPr/>
        <p:txBody>
          <a:bodyPr/>
          <a:lstStyle/>
          <a:p>
            <a:r>
              <a:rPr lang="en-US" altLang="tr-TR" sz="3200" dirty="0">
                <a:effectLst>
                  <a:outerShdw blurRad="38100" dist="38100" dir="2700000" algn="tl">
                    <a:srgbClr val="FFFFFF"/>
                  </a:outerShdw>
                </a:effectLst>
              </a:rPr>
              <a:t>Promote the belief that performance makes a difference</a:t>
            </a:r>
          </a:p>
          <a:p>
            <a:r>
              <a:rPr lang="en-US" altLang="tr-TR" sz="3200" dirty="0">
                <a:effectLst>
                  <a:outerShdw blurRad="38100" dist="38100" dir="2700000" algn="tl">
                    <a:srgbClr val="FFFFFF"/>
                  </a:outerShdw>
                </a:effectLst>
              </a:rPr>
              <a:t>Use multiple layers of rewards</a:t>
            </a:r>
          </a:p>
          <a:p>
            <a:r>
              <a:rPr lang="en-US" altLang="tr-TR" sz="3200" dirty="0">
                <a:effectLst>
                  <a:outerShdw blurRad="38100" dist="38100" dir="2700000" algn="tl">
                    <a:srgbClr val="FFFFFF"/>
                  </a:outerShdw>
                </a:effectLst>
              </a:rPr>
              <a:t>Increase employee involvement</a:t>
            </a:r>
          </a:p>
          <a:p>
            <a:r>
              <a:rPr lang="en-US" altLang="tr-TR" sz="3200" dirty="0">
                <a:effectLst>
                  <a:outerShdw blurRad="38100" dist="38100" dir="2700000" algn="tl">
                    <a:srgbClr val="FFFFFF"/>
                  </a:outerShdw>
                </a:effectLst>
              </a:rPr>
              <a:t>Use motivation and nonfinancial incentives</a:t>
            </a:r>
          </a:p>
          <a:p>
            <a:endParaRPr lang="tr-TR" dirty="0"/>
          </a:p>
        </p:txBody>
      </p:sp>
    </p:spTree>
    <p:extLst>
      <p:ext uri="{BB962C8B-B14F-4D97-AF65-F5344CB8AC3E}">
        <p14:creationId xmlns:p14="http://schemas.microsoft.com/office/powerpoint/2010/main" val="208884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672F-7196-4D4F-8C24-38C4B86C2574}"/>
              </a:ext>
            </a:extLst>
          </p:cNvPr>
          <p:cNvSpPr>
            <a:spLocks noGrp="1"/>
          </p:cNvSpPr>
          <p:nvPr>
            <p:ph type="title"/>
          </p:nvPr>
        </p:nvSpPr>
        <p:spPr/>
        <p:txBody>
          <a:bodyPr/>
          <a:lstStyle/>
          <a:p>
            <a:r>
              <a:rPr lang="en-US" altLang="tr-TR" sz="4000" b="1" dirty="0">
                <a:solidFill>
                  <a:srgbClr val="FF0000"/>
                </a:solidFill>
              </a:rPr>
              <a:t>Types of Pay-for-performance Plans</a:t>
            </a:r>
            <a:endParaRPr lang="tr-TR" sz="4000" dirty="0">
              <a:solidFill>
                <a:srgbClr val="FF0000"/>
              </a:solidFill>
            </a:endParaRPr>
          </a:p>
        </p:txBody>
      </p:sp>
      <p:pic>
        <p:nvPicPr>
          <p:cNvPr id="4" name="Picture 5">
            <a:extLst>
              <a:ext uri="{FF2B5EF4-FFF2-40B4-BE49-F238E27FC236}">
                <a16:creationId xmlns:a16="http://schemas.microsoft.com/office/drawing/2014/main" id="{9807E1E9-C0F2-4CE2-8A67-2CBA947CDF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8560" y="1536700"/>
            <a:ext cx="8769740" cy="471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04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44E27-71B3-4C11-A1A0-5B28A1887FBB}"/>
              </a:ext>
            </a:extLst>
          </p:cNvPr>
          <p:cNvSpPr>
            <a:spLocks noGrp="1"/>
          </p:cNvSpPr>
          <p:nvPr>
            <p:ph type="title"/>
          </p:nvPr>
        </p:nvSpPr>
        <p:spPr/>
        <p:txBody>
          <a:bodyPr/>
          <a:lstStyle/>
          <a:p>
            <a:pPr algn="ctr"/>
            <a:r>
              <a:rPr lang="en-US" altLang="tr-TR" sz="3600" b="1" dirty="0">
                <a:solidFill>
                  <a:srgbClr val="FF0000"/>
                </a:solidFill>
              </a:rPr>
              <a:t>Types of Pay-for-performance Plans</a:t>
            </a:r>
            <a:endParaRPr lang="tr-TR" sz="3600" dirty="0">
              <a:solidFill>
                <a:srgbClr val="FF0000"/>
              </a:solidFill>
            </a:endParaRPr>
          </a:p>
        </p:txBody>
      </p:sp>
      <p:sp>
        <p:nvSpPr>
          <p:cNvPr id="3" name="Content Placeholder 2">
            <a:extLst>
              <a:ext uri="{FF2B5EF4-FFF2-40B4-BE49-F238E27FC236}">
                <a16:creationId xmlns:a16="http://schemas.microsoft.com/office/drawing/2014/main" id="{D7BE5AA7-3E2F-4A18-98C3-6B4D50D2ED8C}"/>
              </a:ext>
            </a:extLst>
          </p:cNvPr>
          <p:cNvSpPr>
            <a:spLocks noGrp="1"/>
          </p:cNvSpPr>
          <p:nvPr>
            <p:ph idx="1"/>
          </p:nvPr>
        </p:nvSpPr>
        <p:spPr/>
        <p:txBody>
          <a:bodyPr/>
          <a:lstStyle/>
          <a:p>
            <a:r>
              <a:rPr lang="en-US" altLang="tr-TR" sz="2700" dirty="0">
                <a:effectLst>
                  <a:outerShdw blurRad="38100" dist="38100" dir="2700000" algn="tl">
                    <a:srgbClr val="FFFFFF"/>
                  </a:outerShdw>
                </a:effectLst>
              </a:rPr>
              <a:t>Individual-based plans</a:t>
            </a:r>
          </a:p>
          <a:p>
            <a:pPr lvl="1"/>
            <a:r>
              <a:rPr lang="en-US" altLang="tr-TR" sz="2300" dirty="0">
                <a:effectLst>
                  <a:outerShdw blurRad="38100" dist="38100" dir="2700000" algn="tl">
                    <a:srgbClr val="FFFFFF"/>
                  </a:outerShdw>
                </a:effectLst>
              </a:rPr>
              <a:t>Merit pay</a:t>
            </a:r>
          </a:p>
          <a:p>
            <a:pPr lvl="1"/>
            <a:r>
              <a:rPr lang="en-US" altLang="tr-TR" sz="2300" dirty="0">
                <a:effectLst>
                  <a:outerShdw blurRad="38100" dist="38100" dir="2700000" algn="tl">
                    <a:srgbClr val="FFFFFF"/>
                  </a:outerShdw>
                </a:effectLst>
              </a:rPr>
              <a:t>Bonus programs</a:t>
            </a:r>
          </a:p>
          <a:p>
            <a:pPr lvl="1"/>
            <a:r>
              <a:rPr lang="en-US" altLang="tr-TR" sz="2300" dirty="0">
                <a:effectLst>
                  <a:outerShdw blurRad="38100" dist="38100" dir="2700000" algn="tl">
                    <a:srgbClr val="FFFFFF"/>
                  </a:outerShdw>
                </a:effectLst>
              </a:rPr>
              <a:t>Lump-sum payments</a:t>
            </a:r>
          </a:p>
          <a:p>
            <a:r>
              <a:rPr lang="en-US" altLang="tr-TR" sz="2800" dirty="0">
                <a:effectLst>
                  <a:outerShdw blurRad="38100" dist="38100" dir="2700000" algn="tl">
                    <a:srgbClr val="FFFFFF"/>
                  </a:outerShdw>
                </a:effectLst>
              </a:rPr>
              <a:t>Advantages and disadvantages of individual-based pay-for-performance plans </a:t>
            </a:r>
          </a:p>
          <a:p>
            <a:endParaRPr lang="tr-TR" dirty="0"/>
          </a:p>
        </p:txBody>
      </p:sp>
    </p:spTree>
    <p:extLst>
      <p:ext uri="{BB962C8B-B14F-4D97-AF65-F5344CB8AC3E}">
        <p14:creationId xmlns:p14="http://schemas.microsoft.com/office/powerpoint/2010/main" val="3461760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8</TotalTime>
  <Words>427</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Human Resources Management</vt:lpstr>
      <vt:lpstr>Rewarding Performance</vt:lpstr>
      <vt:lpstr>Rewarding Performance</vt:lpstr>
      <vt:lpstr>Pay-for-performance: The Challenges</vt:lpstr>
      <vt:lpstr>Pay-for-performance: The Challenges</vt:lpstr>
      <vt:lpstr>Meeting the Challenges of Pay-for-performance Systems</vt:lpstr>
      <vt:lpstr>Meeting the Challenges of Pay-for-performance Systems</vt:lpstr>
      <vt:lpstr>Types of Pay-for-performance Plans</vt:lpstr>
      <vt:lpstr>Types of Pay-for-performance Plans</vt:lpstr>
      <vt:lpstr>Types of Pay-for-performance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Management</dc:title>
  <dc:creator>Author 2</dc:creator>
  <cp:lastModifiedBy>Author 2</cp:lastModifiedBy>
  <cp:revision>2</cp:revision>
  <dcterms:created xsi:type="dcterms:W3CDTF">2020-01-13T19:34:52Z</dcterms:created>
  <dcterms:modified xsi:type="dcterms:W3CDTF">2020-01-14T09:49:21Z</dcterms:modified>
</cp:coreProperties>
</file>