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90B3DF-4515-457D-BE7D-25F263E58819}" type="datetimeFigureOut">
              <a:rPr lang="tr-TR" smtClean="0"/>
              <a:t>11.11.2021</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D50CB8-89B7-4FCF-B02D-2653E7E26407}"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p:cNvSpPr>
            <a:spLocks noGrp="1" noRot="1" noChangeAspect="1" noTextEdit="1"/>
          </p:cNvSpPr>
          <p:nvPr>
            <p:ph type="sldImg"/>
          </p:nvPr>
        </p:nvSpPr>
        <p:spPr bwMode="auto">
          <a:noFill/>
          <a:ln>
            <a:solidFill>
              <a:srgbClr val="000000"/>
            </a:solidFill>
            <a:miter lim="800000"/>
            <a:headEnd/>
            <a:tailEnd/>
          </a:ln>
        </p:spPr>
      </p:sp>
      <p:sp>
        <p:nvSpPr>
          <p:cNvPr id="23757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Rot="1" noChangeAspect="1" noTextEdit="1"/>
          </p:cNvSpPr>
          <p:nvPr>
            <p:ph type="sldImg"/>
          </p:nvPr>
        </p:nvSpPr>
        <p:spPr bwMode="auto">
          <a:noFill/>
          <a:ln>
            <a:solidFill>
              <a:srgbClr val="000000"/>
            </a:solidFill>
            <a:miter lim="800000"/>
            <a:headEnd/>
            <a:tailEnd/>
          </a:ln>
        </p:spPr>
      </p:sp>
      <p:sp>
        <p:nvSpPr>
          <p:cNvPr id="24678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Rot="1" noChangeAspect="1" noTextEdit="1"/>
          </p:cNvSpPr>
          <p:nvPr>
            <p:ph type="sldImg"/>
          </p:nvPr>
        </p:nvSpPr>
        <p:spPr bwMode="auto">
          <a:noFill/>
          <a:ln>
            <a:solidFill>
              <a:srgbClr val="000000"/>
            </a:solidFill>
            <a:miter lim="800000"/>
            <a:headEnd/>
            <a:tailEnd/>
          </a:ln>
        </p:spPr>
      </p:sp>
      <p:sp>
        <p:nvSpPr>
          <p:cNvPr id="24781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Rot="1" noChangeAspect="1" noTextEdit="1"/>
          </p:cNvSpPr>
          <p:nvPr>
            <p:ph type="sldImg"/>
          </p:nvPr>
        </p:nvSpPr>
        <p:spPr bwMode="auto">
          <a:noFill/>
          <a:ln>
            <a:solidFill>
              <a:srgbClr val="000000"/>
            </a:solidFill>
            <a:miter lim="800000"/>
            <a:headEnd/>
            <a:tailEnd/>
          </a:ln>
        </p:spPr>
      </p:sp>
      <p:sp>
        <p:nvSpPr>
          <p:cNvPr id="24883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8FE9F72-5083-478A-B146-B4B36F46169A}" type="slidenum">
              <a:rPr lang="tr-TR" smtClean="0"/>
              <a:pPr fontAlgn="base">
                <a:spcBef>
                  <a:spcPct val="0"/>
                </a:spcBef>
                <a:spcAft>
                  <a:spcPct val="0"/>
                </a:spcAft>
                <a:defRPr/>
              </a:pPr>
              <a:t>13</a:t>
            </a:fld>
            <a:endParaRPr lang="tr-TR" smtClean="0"/>
          </a:p>
        </p:txBody>
      </p:sp>
      <p:sp>
        <p:nvSpPr>
          <p:cNvPr id="24985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4986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D39C88C-509A-4B0B-B31D-2E24C260CA6B}" type="slidenum">
              <a:rPr lang="tr-TR" smtClean="0"/>
              <a:pPr fontAlgn="base">
                <a:spcBef>
                  <a:spcPct val="0"/>
                </a:spcBef>
                <a:spcAft>
                  <a:spcPct val="0"/>
                </a:spcAft>
                <a:defRPr/>
              </a:pPr>
              <a:t>14</a:t>
            </a:fld>
            <a:endParaRPr lang="tr-TR" smtClean="0"/>
          </a:p>
        </p:txBody>
      </p:sp>
      <p:sp>
        <p:nvSpPr>
          <p:cNvPr id="25088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5088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85279D4-C1E0-4568-B236-E50B4F13E486}" type="slidenum">
              <a:rPr lang="tr-TR" smtClean="0"/>
              <a:pPr fontAlgn="base">
                <a:spcBef>
                  <a:spcPct val="0"/>
                </a:spcBef>
                <a:spcAft>
                  <a:spcPct val="0"/>
                </a:spcAft>
                <a:defRPr/>
              </a:pPr>
              <a:t>15</a:t>
            </a:fld>
            <a:endParaRPr lang="tr-TR" smtClean="0"/>
          </a:p>
        </p:txBody>
      </p:sp>
      <p:sp>
        <p:nvSpPr>
          <p:cNvPr id="25190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5190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B298B57-9BAA-4844-9400-DD502F6309E8}" type="slidenum">
              <a:rPr lang="tr-TR" smtClean="0"/>
              <a:pPr fontAlgn="base">
                <a:spcBef>
                  <a:spcPct val="0"/>
                </a:spcBef>
                <a:spcAft>
                  <a:spcPct val="0"/>
                </a:spcAft>
                <a:defRPr/>
              </a:pPr>
              <a:t>16</a:t>
            </a:fld>
            <a:endParaRPr lang="tr-TR" smtClean="0"/>
          </a:p>
        </p:txBody>
      </p:sp>
      <p:sp>
        <p:nvSpPr>
          <p:cNvPr id="25293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5293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6EC3F0F-6AB6-4A6A-A7F8-2C7797DB053B}" type="slidenum">
              <a:rPr lang="tr-TR" smtClean="0"/>
              <a:pPr fontAlgn="base">
                <a:spcBef>
                  <a:spcPct val="0"/>
                </a:spcBef>
                <a:spcAft>
                  <a:spcPct val="0"/>
                </a:spcAft>
                <a:defRPr/>
              </a:pPr>
              <a:t>17</a:t>
            </a:fld>
            <a:endParaRPr lang="tr-TR" smtClean="0"/>
          </a:p>
        </p:txBody>
      </p:sp>
      <p:sp>
        <p:nvSpPr>
          <p:cNvPr id="25395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5395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CCD2625-358E-4BF3-B273-E964866FA5A3}" type="slidenum">
              <a:rPr lang="tr-TR" smtClean="0"/>
              <a:pPr fontAlgn="base">
                <a:spcBef>
                  <a:spcPct val="0"/>
                </a:spcBef>
                <a:spcAft>
                  <a:spcPct val="0"/>
                </a:spcAft>
                <a:defRPr/>
              </a:pPr>
              <a:t>18</a:t>
            </a:fld>
            <a:endParaRPr lang="tr-TR" smtClean="0"/>
          </a:p>
        </p:txBody>
      </p:sp>
      <p:sp>
        <p:nvSpPr>
          <p:cNvPr id="25497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5498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9E8AB0F-602C-4294-AFCA-212038DB7FF3}" type="slidenum">
              <a:rPr lang="tr-TR" smtClean="0"/>
              <a:pPr fontAlgn="base">
                <a:spcBef>
                  <a:spcPct val="0"/>
                </a:spcBef>
                <a:spcAft>
                  <a:spcPct val="0"/>
                </a:spcAft>
                <a:defRPr/>
              </a:pPr>
              <a:t>19</a:t>
            </a:fld>
            <a:endParaRPr lang="tr-TR" smtClean="0"/>
          </a:p>
        </p:txBody>
      </p:sp>
      <p:sp>
        <p:nvSpPr>
          <p:cNvPr id="2560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560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Rot="1" noChangeAspect="1" noTextEdit="1"/>
          </p:cNvSpPr>
          <p:nvPr>
            <p:ph type="sldImg"/>
          </p:nvPr>
        </p:nvSpPr>
        <p:spPr bwMode="auto">
          <a:noFill/>
          <a:ln>
            <a:solidFill>
              <a:srgbClr val="000000"/>
            </a:solidFill>
            <a:miter lim="800000"/>
            <a:headEnd/>
            <a:tailEnd/>
          </a:ln>
        </p:spPr>
      </p:sp>
      <p:sp>
        <p:nvSpPr>
          <p:cNvPr id="23859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78F5F60-0B9F-44DC-8442-19E9F86C4372}" type="slidenum">
              <a:rPr lang="tr-TR" smtClean="0"/>
              <a:pPr fontAlgn="base">
                <a:spcBef>
                  <a:spcPct val="0"/>
                </a:spcBef>
                <a:spcAft>
                  <a:spcPct val="0"/>
                </a:spcAft>
                <a:defRPr/>
              </a:pPr>
              <a:t>20</a:t>
            </a:fld>
            <a:endParaRPr lang="tr-TR" smtClean="0"/>
          </a:p>
        </p:txBody>
      </p:sp>
      <p:sp>
        <p:nvSpPr>
          <p:cNvPr id="25702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5702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089813F-BB12-4069-BDEE-145C595ED501}" type="slidenum">
              <a:rPr lang="tr-TR" smtClean="0"/>
              <a:pPr fontAlgn="base">
                <a:spcBef>
                  <a:spcPct val="0"/>
                </a:spcBef>
                <a:spcAft>
                  <a:spcPct val="0"/>
                </a:spcAft>
                <a:defRPr/>
              </a:pPr>
              <a:t>21</a:t>
            </a:fld>
            <a:endParaRPr lang="tr-TR" smtClean="0"/>
          </a:p>
        </p:txBody>
      </p:sp>
      <p:sp>
        <p:nvSpPr>
          <p:cNvPr id="25805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5805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B8EB818-D2B3-4B53-A6AE-9FFD2E121813}" type="slidenum">
              <a:rPr lang="tr-TR" smtClean="0"/>
              <a:pPr fontAlgn="base">
                <a:spcBef>
                  <a:spcPct val="0"/>
                </a:spcBef>
                <a:spcAft>
                  <a:spcPct val="0"/>
                </a:spcAft>
                <a:defRPr/>
              </a:pPr>
              <a:t>22</a:t>
            </a:fld>
            <a:endParaRPr lang="tr-TR" smtClean="0"/>
          </a:p>
        </p:txBody>
      </p:sp>
      <p:sp>
        <p:nvSpPr>
          <p:cNvPr id="25907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5907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4F8900D-2FEA-48BF-97CD-39A9738BD722}" type="slidenum">
              <a:rPr lang="tr-TR" smtClean="0"/>
              <a:pPr fontAlgn="base">
                <a:spcBef>
                  <a:spcPct val="0"/>
                </a:spcBef>
                <a:spcAft>
                  <a:spcPct val="0"/>
                </a:spcAft>
                <a:defRPr/>
              </a:pPr>
              <a:t>23</a:t>
            </a:fld>
            <a:endParaRPr lang="tr-TR" smtClean="0"/>
          </a:p>
        </p:txBody>
      </p:sp>
      <p:sp>
        <p:nvSpPr>
          <p:cNvPr id="2600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601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E7CBE4C-9D63-48BF-8C41-85BEBC8A5D93}" type="slidenum">
              <a:rPr lang="tr-TR" smtClean="0"/>
              <a:pPr fontAlgn="base">
                <a:spcBef>
                  <a:spcPct val="0"/>
                </a:spcBef>
                <a:spcAft>
                  <a:spcPct val="0"/>
                </a:spcAft>
                <a:defRPr/>
              </a:pPr>
              <a:t>24</a:t>
            </a:fld>
            <a:endParaRPr lang="tr-TR" smtClean="0"/>
          </a:p>
        </p:txBody>
      </p:sp>
      <p:sp>
        <p:nvSpPr>
          <p:cNvPr id="26112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6112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6C65E8E-EC17-474A-97BC-A665E5F36DDD}" type="slidenum">
              <a:rPr lang="tr-TR" smtClean="0"/>
              <a:pPr fontAlgn="base">
                <a:spcBef>
                  <a:spcPct val="0"/>
                </a:spcBef>
                <a:spcAft>
                  <a:spcPct val="0"/>
                </a:spcAft>
                <a:defRPr/>
              </a:pPr>
              <a:t>25</a:t>
            </a:fld>
            <a:endParaRPr lang="tr-TR" smtClean="0"/>
          </a:p>
        </p:txBody>
      </p:sp>
      <p:sp>
        <p:nvSpPr>
          <p:cNvPr id="26214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6214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572BD48-D175-418F-B02F-6454A74D05FB}" type="slidenum">
              <a:rPr lang="tr-TR" smtClean="0"/>
              <a:pPr fontAlgn="base">
                <a:spcBef>
                  <a:spcPct val="0"/>
                </a:spcBef>
                <a:spcAft>
                  <a:spcPct val="0"/>
                </a:spcAft>
                <a:defRPr/>
              </a:pPr>
              <a:t>26</a:t>
            </a:fld>
            <a:endParaRPr lang="tr-TR" smtClean="0"/>
          </a:p>
        </p:txBody>
      </p:sp>
      <p:sp>
        <p:nvSpPr>
          <p:cNvPr id="26317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6317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F6EF4A-6FB5-4CA9-9721-4A1C0173CE0F}" type="slidenum">
              <a:rPr lang="tr-TR" smtClean="0"/>
              <a:pPr fontAlgn="base">
                <a:spcBef>
                  <a:spcPct val="0"/>
                </a:spcBef>
                <a:spcAft>
                  <a:spcPct val="0"/>
                </a:spcAft>
                <a:defRPr/>
              </a:pPr>
              <a:t>27</a:t>
            </a:fld>
            <a:endParaRPr lang="tr-TR" smtClean="0"/>
          </a:p>
        </p:txBody>
      </p:sp>
      <p:sp>
        <p:nvSpPr>
          <p:cNvPr id="26419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6419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1FAF5C2-8BAA-402B-BEA6-6CF9A1E35DB4}" type="slidenum">
              <a:rPr lang="tr-TR" smtClean="0"/>
              <a:pPr fontAlgn="base">
                <a:spcBef>
                  <a:spcPct val="0"/>
                </a:spcBef>
                <a:spcAft>
                  <a:spcPct val="0"/>
                </a:spcAft>
                <a:defRPr/>
              </a:pPr>
              <a:t>28</a:t>
            </a:fld>
            <a:endParaRPr lang="tr-TR" smtClean="0"/>
          </a:p>
        </p:txBody>
      </p:sp>
      <p:sp>
        <p:nvSpPr>
          <p:cNvPr id="26521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6522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BA53280-34F5-429E-9885-3844890A3606}" type="slidenum">
              <a:rPr lang="tr-TR" smtClean="0"/>
              <a:pPr fontAlgn="base">
                <a:spcBef>
                  <a:spcPct val="0"/>
                </a:spcBef>
                <a:spcAft>
                  <a:spcPct val="0"/>
                </a:spcAft>
                <a:defRPr/>
              </a:pPr>
              <a:t>29</a:t>
            </a:fld>
            <a:endParaRPr lang="tr-TR" smtClean="0"/>
          </a:p>
        </p:txBody>
      </p:sp>
      <p:sp>
        <p:nvSpPr>
          <p:cNvPr id="26624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6624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Rot="1" noChangeAspect="1" noTextEdit="1"/>
          </p:cNvSpPr>
          <p:nvPr>
            <p:ph type="sldImg"/>
          </p:nvPr>
        </p:nvSpPr>
        <p:spPr bwMode="auto">
          <a:noFill/>
          <a:ln>
            <a:solidFill>
              <a:srgbClr val="000000"/>
            </a:solidFill>
            <a:miter lim="800000"/>
            <a:headEnd/>
            <a:tailEnd/>
          </a:ln>
        </p:spPr>
      </p:sp>
      <p:sp>
        <p:nvSpPr>
          <p:cNvPr id="23961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E26E4C3-9DF2-4228-A51B-F09853EF980B}" type="slidenum">
              <a:rPr lang="tr-TR" smtClean="0"/>
              <a:pPr fontAlgn="base">
                <a:spcBef>
                  <a:spcPct val="0"/>
                </a:spcBef>
                <a:spcAft>
                  <a:spcPct val="0"/>
                </a:spcAft>
                <a:defRPr/>
              </a:pPr>
              <a:t>30</a:t>
            </a:fld>
            <a:endParaRPr lang="tr-TR" smtClean="0"/>
          </a:p>
        </p:txBody>
      </p:sp>
      <p:sp>
        <p:nvSpPr>
          <p:cNvPr id="26726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6726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2FD506F-1835-4790-BDD6-4653CB5CFF29}" type="slidenum">
              <a:rPr lang="tr-TR" smtClean="0"/>
              <a:pPr fontAlgn="base">
                <a:spcBef>
                  <a:spcPct val="0"/>
                </a:spcBef>
                <a:spcAft>
                  <a:spcPct val="0"/>
                </a:spcAft>
                <a:defRPr/>
              </a:pPr>
              <a:t>31</a:t>
            </a:fld>
            <a:endParaRPr lang="tr-TR" smtClean="0"/>
          </a:p>
        </p:txBody>
      </p:sp>
      <p:sp>
        <p:nvSpPr>
          <p:cNvPr id="26829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6829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CE2A45C-67F7-4191-BF6D-4B532DED0AD8}" type="slidenum">
              <a:rPr lang="tr-TR" smtClean="0"/>
              <a:pPr fontAlgn="base">
                <a:spcBef>
                  <a:spcPct val="0"/>
                </a:spcBef>
                <a:spcAft>
                  <a:spcPct val="0"/>
                </a:spcAft>
                <a:defRPr/>
              </a:pPr>
              <a:t>32</a:t>
            </a:fld>
            <a:endParaRPr lang="tr-TR" smtClean="0"/>
          </a:p>
        </p:txBody>
      </p:sp>
      <p:sp>
        <p:nvSpPr>
          <p:cNvPr id="26931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6931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B64C59C-110C-4A8A-B80F-E716C22C8C48}" type="slidenum">
              <a:rPr lang="tr-TR" smtClean="0"/>
              <a:pPr fontAlgn="base">
                <a:spcBef>
                  <a:spcPct val="0"/>
                </a:spcBef>
                <a:spcAft>
                  <a:spcPct val="0"/>
                </a:spcAft>
                <a:defRPr/>
              </a:pPr>
              <a:t>33</a:t>
            </a:fld>
            <a:endParaRPr lang="tr-TR" smtClean="0"/>
          </a:p>
        </p:txBody>
      </p:sp>
      <p:sp>
        <p:nvSpPr>
          <p:cNvPr id="27033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7034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EAD0E2-C600-4DE7-80C0-C9ABC956D5C8}" type="slidenum">
              <a:rPr lang="tr-TR" smtClean="0"/>
              <a:pPr fontAlgn="base">
                <a:spcBef>
                  <a:spcPct val="0"/>
                </a:spcBef>
                <a:spcAft>
                  <a:spcPct val="0"/>
                </a:spcAft>
                <a:defRPr/>
              </a:pPr>
              <a:t>34</a:t>
            </a:fld>
            <a:endParaRPr lang="tr-TR" smtClean="0"/>
          </a:p>
        </p:txBody>
      </p:sp>
      <p:sp>
        <p:nvSpPr>
          <p:cNvPr id="27136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7136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652E0DE-0895-4FF3-BDE9-3003AA20CBB6}" type="slidenum">
              <a:rPr lang="tr-TR" smtClean="0"/>
              <a:pPr fontAlgn="base">
                <a:spcBef>
                  <a:spcPct val="0"/>
                </a:spcBef>
                <a:spcAft>
                  <a:spcPct val="0"/>
                </a:spcAft>
                <a:defRPr/>
              </a:pPr>
              <a:t>35</a:t>
            </a:fld>
            <a:endParaRPr lang="tr-TR" smtClean="0"/>
          </a:p>
        </p:txBody>
      </p:sp>
      <p:sp>
        <p:nvSpPr>
          <p:cNvPr id="27238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7238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E546EB1-F302-475F-947C-7F0633346F7E}" type="slidenum">
              <a:rPr lang="tr-TR" smtClean="0"/>
              <a:pPr fontAlgn="base">
                <a:spcBef>
                  <a:spcPct val="0"/>
                </a:spcBef>
                <a:spcAft>
                  <a:spcPct val="0"/>
                </a:spcAft>
                <a:defRPr/>
              </a:pPr>
              <a:t>36</a:t>
            </a:fld>
            <a:endParaRPr lang="tr-TR" smtClean="0"/>
          </a:p>
        </p:txBody>
      </p:sp>
      <p:sp>
        <p:nvSpPr>
          <p:cNvPr id="27341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7341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1995851-10B9-4A15-97B6-371B5C773510}" type="slidenum">
              <a:rPr lang="tr-TR" smtClean="0"/>
              <a:pPr fontAlgn="base">
                <a:spcBef>
                  <a:spcPct val="0"/>
                </a:spcBef>
                <a:spcAft>
                  <a:spcPct val="0"/>
                </a:spcAft>
                <a:defRPr/>
              </a:pPr>
              <a:t>37</a:t>
            </a:fld>
            <a:endParaRPr lang="tr-TR" smtClean="0"/>
          </a:p>
        </p:txBody>
      </p:sp>
      <p:sp>
        <p:nvSpPr>
          <p:cNvPr id="27443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7443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5694614-C0EE-4E02-B686-C4CAE029CD8E}" type="slidenum">
              <a:rPr lang="tr-TR" smtClean="0"/>
              <a:pPr fontAlgn="base">
                <a:spcBef>
                  <a:spcPct val="0"/>
                </a:spcBef>
                <a:spcAft>
                  <a:spcPct val="0"/>
                </a:spcAft>
                <a:defRPr/>
              </a:pPr>
              <a:t>38</a:t>
            </a:fld>
            <a:endParaRPr lang="tr-TR" smtClean="0"/>
          </a:p>
        </p:txBody>
      </p:sp>
      <p:sp>
        <p:nvSpPr>
          <p:cNvPr id="27545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7546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282" name="Rectangle 7"/>
          <p:cNvSpPr>
            <a:spLocks noGrp="1" noChangeArrowheads="1"/>
          </p:cNvSpPr>
          <p:nvPr>
            <p:ph type="sldNum" sz="quarter" idx="5"/>
          </p:nvPr>
        </p:nvSpPr>
        <p:spPr/>
        <p:txBody>
          <a:bodyPr/>
          <a:lstStyle/>
          <a:p>
            <a:pPr>
              <a:defRPr/>
            </a:pPr>
            <a:fld id="{6A558ABD-0DCF-4A0E-A7AB-9772CCBD499B}" type="slidenum">
              <a:rPr lang="tr-TR" smtClean="0"/>
              <a:pPr>
                <a:defRPr/>
              </a:pPr>
              <a:t>39</a:t>
            </a:fld>
            <a:endParaRPr lang="tr-TR" smtClean="0"/>
          </a:p>
        </p:txBody>
      </p:sp>
      <p:sp>
        <p:nvSpPr>
          <p:cNvPr id="27648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7648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81825ED-C170-466B-BCD1-65314E3742A1}" type="slidenum">
              <a:rPr lang="tr-TR" smtClean="0"/>
              <a:pPr fontAlgn="base">
                <a:spcBef>
                  <a:spcPct val="0"/>
                </a:spcBef>
                <a:spcAft>
                  <a:spcPct val="0"/>
                </a:spcAft>
                <a:defRPr/>
              </a:pPr>
              <a:t>4</a:t>
            </a:fld>
            <a:endParaRPr lang="tr-TR" smtClean="0"/>
          </a:p>
        </p:txBody>
      </p:sp>
      <p:sp>
        <p:nvSpPr>
          <p:cNvPr id="24064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4064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750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54308" name="3 Slayt Numarası Yer Tutucusu"/>
          <p:cNvSpPr>
            <a:spLocks noGrp="1"/>
          </p:cNvSpPr>
          <p:nvPr>
            <p:ph type="sldNum" sz="quarter" idx="5"/>
          </p:nvPr>
        </p:nvSpPr>
        <p:spPr/>
        <p:txBody>
          <a:bodyPr/>
          <a:lstStyle/>
          <a:p>
            <a:pPr>
              <a:defRPr/>
            </a:pPr>
            <a:fld id="{27D904BE-992E-4C16-AC6B-9F318842C3D6}" type="slidenum">
              <a:rPr lang="tr-TR" smtClean="0"/>
              <a:pPr>
                <a:defRPr/>
              </a:pPr>
              <a:t>40</a:t>
            </a:fld>
            <a:endParaRPr lang="tr-TR"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853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55332" name="3 Slayt Numarası Yer Tutucusu"/>
          <p:cNvSpPr>
            <a:spLocks noGrp="1"/>
          </p:cNvSpPr>
          <p:nvPr>
            <p:ph type="sldNum" sz="quarter" idx="5"/>
          </p:nvPr>
        </p:nvSpPr>
        <p:spPr/>
        <p:txBody>
          <a:bodyPr/>
          <a:lstStyle/>
          <a:p>
            <a:pPr>
              <a:defRPr/>
            </a:pPr>
            <a:fld id="{3C9F487C-649A-465F-AE2B-F1EBC7B2A3BA}" type="slidenum">
              <a:rPr lang="tr-TR" smtClean="0"/>
              <a:pPr>
                <a:defRPr/>
              </a:pPr>
              <a:t>41</a:t>
            </a:fld>
            <a:endParaRPr lang="tr-TR"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955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56356" name="3 Slayt Numarası Yer Tutucusu"/>
          <p:cNvSpPr>
            <a:spLocks noGrp="1"/>
          </p:cNvSpPr>
          <p:nvPr>
            <p:ph type="sldNum" sz="quarter" idx="5"/>
          </p:nvPr>
        </p:nvSpPr>
        <p:spPr/>
        <p:txBody>
          <a:bodyPr/>
          <a:lstStyle/>
          <a:p>
            <a:pPr>
              <a:defRPr/>
            </a:pPr>
            <a:fld id="{0138A3B4-0B01-4F8B-82DA-0949DE2C9E22}" type="slidenum">
              <a:rPr lang="tr-TR" smtClean="0"/>
              <a:pPr>
                <a:defRPr/>
              </a:pPr>
              <a:t>42</a:t>
            </a:fld>
            <a:endParaRPr lang="tr-TR"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8057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58404" name="3 Slayt Numarası Yer Tutucusu"/>
          <p:cNvSpPr>
            <a:spLocks noGrp="1"/>
          </p:cNvSpPr>
          <p:nvPr>
            <p:ph type="sldNum" sz="quarter" idx="5"/>
          </p:nvPr>
        </p:nvSpPr>
        <p:spPr/>
        <p:txBody>
          <a:bodyPr/>
          <a:lstStyle/>
          <a:p>
            <a:pPr>
              <a:defRPr/>
            </a:pPr>
            <a:fld id="{A40EBE89-B348-49C2-9BB9-941CE6D534E0}" type="slidenum">
              <a:rPr lang="tr-TR" smtClean="0"/>
              <a:pPr>
                <a:defRPr/>
              </a:pPr>
              <a:t>43</a:t>
            </a:fld>
            <a:endParaRPr lang="tr-TR"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8160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62500" name="3 Slayt Numarası Yer Tutucusu"/>
          <p:cNvSpPr>
            <a:spLocks noGrp="1"/>
          </p:cNvSpPr>
          <p:nvPr>
            <p:ph type="sldNum" sz="quarter" idx="5"/>
          </p:nvPr>
        </p:nvSpPr>
        <p:spPr/>
        <p:txBody>
          <a:bodyPr/>
          <a:lstStyle/>
          <a:p>
            <a:pPr>
              <a:defRPr/>
            </a:pPr>
            <a:fld id="{09BCB464-157F-48EF-9B5D-AB306B0107C0}" type="slidenum">
              <a:rPr lang="tr-TR" smtClean="0"/>
              <a:pPr>
                <a:defRPr/>
              </a:pPr>
              <a:t>44</a:t>
            </a:fld>
            <a:endParaRPr lang="tr-TR"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8262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tr-TR" smtClean="0"/>
          </a:p>
        </p:txBody>
      </p:sp>
      <p:sp>
        <p:nvSpPr>
          <p:cNvPr id="363524" name="3 Slayt Numarası Yer Tutucusu"/>
          <p:cNvSpPr>
            <a:spLocks noGrp="1"/>
          </p:cNvSpPr>
          <p:nvPr>
            <p:ph type="sldNum" sz="quarter" idx="5"/>
          </p:nvPr>
        </p:nvSpPr>
        <p:spPr/>
        <p:txBody>
          <a:bodyPr/>
          <a:lstStyle/>
          <a:p>
            <a:pPr>
              <a:defRPr/>
            </a:pPr>
            <a:fld id="{9A4761DA-241B-461C-B6AB-D4322BD4B8F7}" type="slidenum">
              <a:rPr lang="tr-TR" smtClean="0"/>
              <a:pPr>
                <a:defRPr/>
              </a:pPr>
              <a:t>45</a:t>
            </a:fld>
            <a:endParaRPr 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Rot="1" noChangeAspect="1" noTextEdit="1"/>
          </p:cNvSpPr>
          <p:nvPr>
            <p:ph type="sldImg"/>
          </p:nvPr>
        </p:nvSpPr>
        <p:spPr bwMode="auto">
          <a:noFill/>
          <a:ln>
            <a:solidFill>
              <a:srgbClr val="000000"/>
            </a:solidFill>
            <a:miter lim="800000"/>
            <a:headEnd/>
            <a:tailEnd/>
          </a:ln>
        </p:spPr>
      </p:sp>
      <p:sp>
        <p:nvSpPr>
          <p:cNvPr id="24166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Rot="1" noChangeAspect="1" noTextEdit="1"/>
          </p:cNvSpPr>
          <p:nvPr>
            <p:ph type="sldImg"/>
          </p:nvPr>
        </p:nvSpPr>
        <p:spPr bwMode="auto">
          <a:noFill/>
          <a:ln>
            <a:solidFill>
              <a:srgbClr val="000000"/>
            </a:solidFill>
            <a:miter lim="800000"/>
            <a:headEnd/>
            <a:tailEnd/>
          </a:ln>
        </p:spPr>
      </p:sp>
      <p:sp>
        <p:nvSpPr>
          <p:cNvPr id="24269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Rot="1" noChangeAspect="1" noTextEdit="1"/>
          </p:cNvSpPr>
          <p:nvPr>
            <p:ph type="sldImg"/>
          </p:nvPr>
        </p:nvSpPr>
        <p:spPr bwMode="auto">
          <a:noFill/>
          <a:ln>
            <a:solidFill>
              <a:srgbClr val="000000"/>
            </a:solidFill>
            <a:miter lim="800000"/>
            <a:headEnd/>
            <a:tailEnd/>
          </a:ln>
        </p:spPr>
      </p:sp>
      <p:sp>
        <p:nvSpPr>
          <p:cNvPr id="24371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Rot="1" noChangeAspect="1" noTextEdit="1"/>
          </p:cNvSpPr>
          <p:nvPr>
            <p:ph type="sldImg"/>
          </p:nvPr>
        </p:nvSpPr>
        <p:spPr bwMode="auto">
          <a:noFill/>
          <a:ln>
            <a:solidFill>
              <a:srgbClr val="000000"/>
            </a:solidFill>
            <a:miter lim="800000"/>
            <a:headEnd/>
            <a:tailEnd/>
          </a:ln>
        </p:spPr>
      </p:sp>
      <p:sp>
        <p:nvSpPr>
          <p:cNvPr id="24473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Rot="1" noChangeAspect="1" noTextEdit="1"/>
          </p:cNvSpPr>
          <p:nvPr>
            <p:ph type="sldImg"/>
          </p:nvPr>
        </p:nvSpPr>
        <p:spPr bwMode="auto">
          <a:noFill/>
          <a:ln>
            <a:solidFill>
              <a:srgbClr val="000000"/>
            </a:solidFill>
            <a:miter lim="800000"/>
            <a:headEnd/>
            <a:tailEnd/>
          </a:ln>
        </p:spPr>
      </p:sp>
      <p:sp>
        <p:nvSpPr>
          <p:cNvPr id="24576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11.11.2021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11.11.2021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11.11.2021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tr-TR"/>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Date Placeholder 3"/>
          <p:cNvSpPr>
            <a:spLocks noGrp="1"/>
          </p:cNvSpPr>
          <p:nvPr>
            <p:ph type="dt" sz="half" idx="10"/>
          </p:nvPr>
        </p:nvSpPr>
        <p:spPr/>
        <p:txBody>
          <a:bodyPr/>
          <a:lstStyle>
            <a:lvl1pPr>
              <a:defRPr/>
            </a:lvl1pPr>
          </a:lstStyle>
          <a:p>
            <a:pPr>
              <a:defRPr/>
            </a:pPr>
            <a:fld id="{1AA3F588-972A-4760-8D43-D5B0BD601690}" type="datetimeFigureOut">
              <a:rPr lang="tr-TR"/>
              <a:pPr>
                <a:defRPr/>
              </a:pPr>
              <a:t>11.11.2021</a:t>
            </a:fld>
            <a:endParaRPr lang="tr-TR"/>
          </a:p>
        </p:txBody>
      </p:sp>
      <p:sp>
        <p:nvSpPr>
          <p:cNvPr id="7" name="Footer Placeholder 4"/>
          <p:cNvSpPr>
            <a:spLocks noGrp="1"/>
          </p:cNvSpPr>
          <p:nvPr>
            <p:ph type="ftr" sz="quarter" idx="11"/>
          </p:nvPr>
        </p:nvSpPr>
        <p:spPr/>
        <p:txBody>
          <a:bodyPr/>
          <a:lstStyle>
            <a:lvl1pPr>
              <a:defRPr/>
            </a:lvl1pPr>
          </a:lstStyle>
          <a:p>
            <a:pPr>
              <a:defRPr/>
            </a:pPr>
            <a:endParaRPr lang="tr-TR"/>
          </a:p>
        </p:txBody>
      </p:sp>
      <p:sp>
        <p:nvSpPr>
          <p:cNvPr id="8" name="Slide Number Placeholder 5"/>
          <p:cNvSpPr>
            <a:spLocks noGrp="1"/>
          </p:cNvSpPr>
          <p:nvPr>
            <p:ph type="sldNum" sz="quarter" idx="12"/>
          </p:nvPr>
        </p:nvSpPr>
        <p:spPr/>
        <p:txBody>
          <a:bodyPr/>
          <a:lstStyle>
            <a:lvl1pPr>
              <a:defRPr/>
            </a:lvl1pPr>
          </a:lstStyle>
          <a:p>
            <a:pPr>
              <a:defRPr/>
            </a:pPr>
            <a:fld id="{B4BE6FF5-691D-4C31-9AE9-902E85C4E9F3}" type="slidenum">
              <a:rPr lang="tr-TR"/>
              <a:pPr>
                <a:defRPr/>
              </a:pPr>
              <a:t>‹#›</a:t>
            </a:fld>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tr-TR"/>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3"/>
          <p:cNvSpPr>
            <a:spLocks noGrp="1"/>
          </p:cNvSpPr>
          <p:nvPr>
            <p:ph type="dt" sz="half" idx="10"/>
          </p:nvPr>
        </p:nvSpPr>
        <p:spPr/>
        <p:txBody>
          <a:bodyPr/>
          <a:lstStyle>
            <a:lvl1pPr>
              <a:defRPr/>
            </a:lvl1pPr>
          </a:lstStyle>
          <a:p>
            <a:pPr>
              <a:defRPr/>
            </a:pPr>
            <a:fld id="{0739B86F-A1DC-4A8D-9647-684C58BF5B52}" type="datetimeFigureOut">
              <a:rPr lang="tr-TR"/>
              <a:pPr>
                <a:defRPr/>
              </a:pPr>
              <a:t>11.11.2021</a:t>
            </a:fld>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300F7D77-45AC-42AB-A1D1-A6600FCE019F}"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11.11.2021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11.11.2021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11.11.2021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11.11.2021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11.11.2021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11.11.2021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11.11.2021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11.11.2021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11.11.2021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755650" y="260350"/>
            <a:ext cx="7561263" cy="2232025"/>
          </a:xfrm>
          <a:solidFill>
            <a:srgbClr val="FFC000"/>
          </a:solidFill>
        </p:spPr>
        <p:txBody>
          <a:bodyPr/>
          <a:lstStyle/>
          <a:p>
            <a:pPr eaLnBrk="1" hangingPunct="1"/>
            <a:r>
              <a:rPr lang="tr-TR" sz="2800" dirty="0" smtClean="0">
                <a:latin typeface="Arial" charset="0"/>
                <a:cs typeface="Arial" charset="0"/>
              </a:rPr>
              <a:t>Endüstri </a:t>
            </a:r>
            <a:r>
              <a:rPr lang="tr-TR" sz="2800" dirty="0" smtClean="0">
                <a:latin typeface="Arial" charset="0"/>
                <a:cs typeface="Arial" charset="0"/>
              </a:rPr>
              <a:t>ve </a:t>
            </a:r>
            <a:r>
              <a:rPr lang="tr-TR" sz="2800" dirty="0" err="1" smtClean="0">
                <a:latin typeface="Arial" charset="0"/>
                <a:cs typeface="Arial" charset="0"/>
              </a:rPr>
              <a:t>Baklagil</a:t>
            </a:r>
            <a:r>
              <a:rPr lang="tr-TR" sz="2800" dirty="0" smtClean="0">
                <a:latin typeface="Arial" charset="0"/>
                <a:cs typeface="Arial" charset="0"/>
              </a:rPr>
              <a:t> Bitkileri Hastalıkları)</a:t>
            </a:r>
            <a:br>
              <a:rPr lang="tr-TR" sz="2800" dirty="0" smtClean="0">
                <a:latin typeface="Arial" charset="0"/>
                <a:cs typeface="Arial" charset="0"/>
              </a:rPr>
            </a:br>
            <a:endParaRPr lang="tr-TR" sz="2800" dirty="0" smtClean="0">
              <a:latin typeface="Arial" charset="0"/>
              <a:cs typeface="Arial" charset="0"/>
            </a:endParaRPr>
          </a:p>
        </p:txBody>
      </p:sp>
      <p:sp>
        <p:nvSpPr>
          <p:cNvPr id="3" name="Subtitle 2"/>
          <p:cNvSpPr>
            <a:spLocks noGrp="1"/>
          </p:cNvSpPr>
          <p:nvPr>
            <p:ph type="subTitle" idx="1"/>
          </p:nvPr>
        </p:nvSpPr>
        <p:spPr>
          <a:xfrm>
            <a:off x="755650" y="2276475"/>
            <a:ext cx="7561263" cy="4176713"/>
          </a:xfrm>
        </p:spPr>
        <p:txBody>
          <a:bodyPr rtlCol="0">
            <a:normAutofit/>
          </a:bodyPr>
          <a:lstStyle/>
          <a:p>
            <a:pPr eaLnBrk="1" fontAlgn="auto" hangingPunct="1">
              <a:spcAft>
                <a:spcPts val="0"/>
              </a:spcAft>
              <a:buFont typeface="Arial" pitchFamily="34" charset="0"/>
              <a:buNone/>
              <a:defRPr/>
            </a:pPr>
            <a:endParaRPr lang="tr-TR" dirty="0" smtClean="0"/>
          </a:p>
        </p:txBody>
      </p:sp>
      <p:pic>
        <p:nvPicPr>
          <p:cNvPr id="5124" name="Picture 4" descr="cotton2"/>
          <p:cNvPicPr>
            <a:picLocks noChangeAspect="1" noChangeArrowheads="1"/>
          </p:cNvPicPr>
          <p:nvPr/>
        </p:nvPicPr>
        <p:blipFill>
          <a:blip r:embed="rId3"/>
          <a:srcRect/>
          <a:stretch>
            <a:fillRect/>
          </a:stretch>
        </p:blipFill>
        <p:spPr bwMode="auto">
          <a:xfrm>
            <a:off x="755650" y="2276475"/>
            <a:ext cx="3622675" cy="1944688"/>
          </a:xfrm>
          <a:prstGeom prst="rect">
            <a:avLst/>
          </a:prstGeom>
          <a:noFill/>
          <a:ln w="9525">
            <a:noFill/>
            <a:miter lim="800000"/>
            <a:headEnd/>
            <a:tailEnd/>
          </a:ln>
        </p:spPr>
      </p:pic>
      <p:pic>
        <p:nvPicPr>
          <p:cNvPr id="5125" name="Picture 5" descr="sunflfld"/>
          <p:cNvPicPr>
            <a:picLocks noChangeAspect="1" noChangeArrowheads="1"/>
          </p:cNvPicPr>
          <p:nvPr/>
        </p:nvPicPr>
        <p:blipFill>
          <a:blip r:embed="rId4"/>
          <a:srcRect/>
          <a:stretch>
            <a:fillRect/>
          </a:stretch>
        </p:blipFill>
        <p:spPr bwMode="auto">
          <a:xfrm>
            <a:off x="4500563" y="2274888"/>
            <a:ext cx="3816350" cy="1924050"/>
          </a:xfrm>
          <a:prstGeom prst="rect">
            <a:avLst/>
          </a:prstGeom>
          <a:noFill/>
          <a:ln w="9525">
            <a:noFill/>
            <a:miter lim="800000"/>
            <a:headEnd/>
            <a:tailEnd/>
          </a:ln>
        </p:spPr>
      </p:pic>
      <p:pic>
        <p:nvPicPr>
          <p:cNvPr id="5126" name="Picture 6" descr="şekerpancarı"/>
          <p:cNvPicPr>
            <a:picLocks noChangeAspect="1" noChangeArrowheads="1"/>
          </p:cNvPicPr>
          <p:nvPr/>
        </p:nvPicPr>
        <p:blipFill>
          <a:blip r:embed="rId5"/>
          <a:srcRect/>
          <a:stretch>
            <a:fillRect/>
          </a:stretch>
        </p:blipFill>
        <p:spPr bwMode="auto">
          <a:xfrm>
            <a:off x="755650" y="4268788"/>
            <a:ext cx="3529013" cy="2184400"/>
          </a:xfrm>
          <a:prstGeom prst="rect">
            <a:avLst/>
          </a:prstGeom>
          <a:noFill/>
          <a:ln w="9525">
            <a:noFill/>
            <a:miter lim="800000"/>
            <a:headEnd/>
            <a:tailEnd/>
          </a:ln>
        </p:spPr>
      </p:pic>
      <p:pic>
        <p:nvPicPr>
          <p:cNvPr id="5127" name="Picture 2"/>
          <p:cNvPicPr>
            <a:picLocks noChangeAspect="1" noChangeArrowheads="1"/>
          </p:cNvPicPr>
          <p:nvPr/>
        </p:nvPicPr>
        <p:blipFill>
          <a:blip r:embed="rId6"/>
          <a:srcRect/>
          <a:stretch>
            <a:fillRect/>
          </a:stretch>
        </p:blipFill>
        <p:spPr bwMode="auto">
          <a:xfrm>
            <a:off x="4500563" y="4292600"/>
            <a:ext cx="3887787" cy="20193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body" idx="1"/>
          </p:nvPr>
        </p:nvSpPr>
        <p:spPr>
          <a:xfrm>
            <a:off x="250825" y="404813"/>
            <a:ext cx="8424863" cy="5976937"/>
          </a:xfrm>
          <a:solidFill>
            <a:srgbClr val="FFCC00"/>
          </a:solidFill>
        </p:spPr>
        <p:txBody>
          <a:bodyPr/>
          <a:lstStyle/>
          <a:p>
            <a:pPr algn="just">
              <a:buFont typeface="Arial" charset="0"/>
              <a:buNone/>
            </a:pPr>
            <a:r>
              <a:rPr lang="tr-TR" smtClean="0"/>
              <a:t>   </a:t>
            </a:r>
            <a:r>
              <a:rPr lang="en-US" smtClean="0"/>
              <a:t>Sonuç olarak koza çürüklükleri artabilir. Pamuk genelde tuza karşı oldukça dayanıklı bir kültür bitkisidir. Ancak toprağın tuz içeriği çok yükselirse; ince köklerin ölmesi sonucu toprakta gevşek olarak duran, kolaylıkla devrilen ve kurak koşullarda ölen bitkiler meydana gelir. Bu belirti topallık olarak adlandırılır.</a:t>
            </a:r>
            <a:endParaRPr lang="tr-TR"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body" idx="1"/>
          </p:nvPr>
        </p:nvSpPr>
        <p:spPr>
          <a:xfrm>
            <a:off x="457200" y="476250"/>
            <a:ext cx="8229600" cy="5905500"/>
          </a:xfrm>
          <a:solidFill>
            <a:srgbClr val="FFCC00"/>
          </a:solidFill>
        </p:spPr>
        <p:txBody>
          <a:bodyPr/>
          <a:lstStyle/>
          <a:p>
            <a:pPr algn="just">
              <a:buFont typeface="Arial" charset="0"/>
              <a:buNone/>
            </a:pPr>
            <a:r>
              <a:rPr lang="tr-TR" sz="2800" b="1" smtClean="0"/>
              <a:t>   </a:t>
            </a:r>
            <a:r>
              <a:rPr lang="en-US" sz="2800" b="1" smtClean="0">
                <a:solidFill>
                  <a:schemeClr val="accent2"/>
                </a:solidFill>
              </a:rPr>
              <a:t>3. Pestisit Zararları:</a:t>
            </a:r>
            <a:endParaRPr lang="en-US" sz="2800" smtClean="0">
              <a:solidFill>
                <a:schemeClr val="accent2"/>
              </a:solidFill>
            </a:endParaRPr>
          </a:p>
          <a:p>
            <a:pPr algn="just">
              <a:buFont typeface="Arial" charset="0"/>
              <a:buNone/>
            </a:pPr>
            <a:r>
              <a:rPr lang="tr-TR" sz="2800" smtClean="0"/>
              <a:t>   </a:t>
            </a:r>
            <a:r>
              <a:rPr lang="en-US" sz="2800" smtClean="0"/>
              <a:t>Pamukta yabancı ot mücadelesinde kullanılan herbisitler uygun dozda, uygun toprak yapısında ve uygun zamanda kullanılmazlarsa bitkide zarara yol açabilirler.</a:t>
            </a:r>
          </a:p>
          <a:p>
            <a:pPr algn="just">
              <a:buFont typeface="Arial" charset="0"/>
              <a:buNone/>
            </a:pPr>
            <a:r>
              <a:rPr lang="tr-TR" sz="2800" smtClean="0"/>
              <a:t>   </a:t>
            </a:r>
            <a:r>
              <a:rPr lang="en-US" sz="2800" smtClean="0"/>
              <a:t>Treflan gibi Dinitroanalinler yan kök oluşumunu önler, cüceleşmeyle sonuçlanan durumlar görülür. Diüron gibi üre bileşikleri çıkış öncesi kullanılır ve yapraklarda renk kaybı, beyazdan sarıya kadar değişen beneklenmeler görülür. Bitkiler cüceleşir</a:t>
            </a:r>
            <a:r>
              <a:rPr lang="tr-TR" sz="2800" smtClean="0"/>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body" idx="1"/>
          </p:nvPr>
        </p:nvSpPr>
        <p:spPr>
          <a:xfrm>
            <a:off x="323850" y="404813"/>
            <a:ext cx="8362950" cy="5903912"/>
          </a:xfrm>
          <a:solidFill>
            <a:srgbClr val="FFCC00"/>
          </a:solidFill>
        </p:spPr>
        <p:txBody>
          <a:bodyPr/>
          <a:lstStyle/>
          <a:p>
            <a:pPr algn="just">
              <a:lnSpc>
                <a:spcPct val="90000"/>
              </a:lnSpc>
              <a:buFont typeface="Arial" charset="0"/>
              <a:buNone/>
            </a:pPr>
            <a:r>
              <a:rPr lang="tr-TR" smtClean="0"/>
              <a:t>  </a:t>
            </a:r>
            <a:r>
              <a:rPr lang="en-US" smtClean="0"/>
              <a:t>Triazinler üre zararına benzer damararası beyazımsı klorotik renk oluşumu, cüceleşme görülür. Pamuk Phenoxy herbisitlere( 2.4.D ) son derece duyarlıdır. Minimal doz bile yapraklarda şekil bozukluklarına nedenolur. Bazen pamuk hasadını kolaylaştırmak için yaprak dökücü ( Defoliant) herbisitler kullanılır. Bunlar eğer yüksek dozda kullanılırlarsa yapraklar aniden ölür. Yani dökülmeden bitki üzerinde kalırlar ve hasadı güçleştirirler veya pamuk kalitesini düşürürler.</a:t>
            </a:r>
            <a:endParaRPr lang="tr-TR"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250825" y="260350"/>
            <a:ext cx="8435975" cy="6192838"/>
          </a:xfrm>
          <a:solidFill>
            <a:srgbClr val="FFC000"/>
          </a:solidFill>
        </p:spPr>
        <p:txBody>
          <a:bodyPr/>
          <a:lstStyle/>
          <a:p>
            <a:pPr algn="ctr" eaLnBrk="1" hangingPunct="1">
              <a:buFontTx/>
              <a:buNone/>
              <a:defRPr/>
            </a:pPr>
            <a:r>
              <a:rPr lang="tr-TR" dirty="0" smtClean="0"/>
              <a:t>   PAMUK   FUNGAL HASTALIKLARI</a:t>
            </a:r>
            <a:endParaRPr lang="tr-TR" sz="2800" dirty="0" smtClean="0"/>
          </a:p>
          <a:p>
            <a:pPr algn="just" eaLnBrk="1" hangingPunct="1">
              <a:buFontTx/>
              <a:buNone/>
              <a:defRPr/>
            </a:pPr>
            <a:r>
              <a:rPr lang="tr-TR" sz="2800" dirty="0" smtClean="0"/>
              <a:t>   </a:t>
            </a:r>
            <a:r>
              <a:rPr lang="en-US" sz="2800" dirty="0" smtClean="0"/>
              <a:t>Günümüzde, Türkiye, pamuk ekim alanı yönünden Dünya'da </a:t>
            </a:r>
            <a:r>
              <a:rPr lang="en-US" sz="2800" dirty="0" smtClean="0">
                <a:solidFill>
                  <a:schemeClr val="accent1"/>
                </a:solidFill>
              </a:rPr>
              <a:t>yedinci</a:t>
            </a:r>
            <a:r>
              <a:rPr lang="en-US" sz="2800" dirty="0" smtClean="0"/>
              <a:t>; birim alandan elde edilen lif pamuk verimi yönünden </a:t>
            </a:r>
            <a:r>
              <a:rPr lang="en-US" sz="2800" dirty="0" smtClean="0">
                <a:solidFill>
                  <a:srgbClr val="FF0000"/>
                </a:solidFill>
              </a:rPr>
              <a:t>dördüncü</a:t>
            </a:r>
            <a:r>
              <a:rPr lang="en-US" sz="2800" dirty="0" smtClean="0"/>
              <a:t>; pamuk üretim miktarı yönünden </a:t>
            </a:r>
            <a:r>
              <a:rPr lang="en-US" sz="2800" dirty="0" smtClean="0">
                <a:solidFill>
                  <a:schemeClr val="folHlink"/>
                </a:solidFill>
              </a:rPr>
              <a:t>altıncı</a:t>
            </a:r>
            <a:r>
              <a:rPr lang="en-US" sz="2800" dirty="0" smtClean="0"/>
              <a:t>; pamuk tüketimi yönünden </a:t>
            </a:r>
            <a:r>
              <a:rPr lang="en-US" sz="2800" dirty="0" smtClean="0">
                <a:solidFill>
                  <a:schemeClr val="accent3">
                    <a:lumMod val="50000"/>
                  </a:schemeClr>
                </a:solidFill>
              </a:rPr>
              <a:t>beşinci</a:t>
            </a:r>
            <a:r>
              <a:rPr lang="en-US" sz="2800" dirty="0" smtClean="0"/>
              <a:t>; pamuk ithalat yönünden </a:t>
            </a:r>
            <a:r>
              <a:rPr lang="en-US" sz="2800" dirty="0" smtClean="0">
                <a:solidFill>
                  <a:srgbClr val="7030A0"/>
                </a:solidFill>
              </a:rPr>
              <a:t>dördüncü</a:t>
            </a:r>
            <a:r>
              <a:rPr lang="en-US" sz="2800" dirty="0" smtClean="0"/>
              <a:t> ülke konumundadır.Türkiye, organik pamuk üretimi yönünden de Dünyan</a:t>
            </a:r>
            <a:r>
              <a:rPr lang="tr-TR" sz="2800" dirty="0" smtClean="0"/>
              <a:t>ın</a:t>
            </a:r>
            <a:r>
              <a:rPr lang="en-US" sz="2800" dirty="0" smtClean="0"/>
              <a:t> en önde gelen ülkelerinden birisidir.</a:t>
            </a:r>
          </a:p>
          <a:p>
            <a:pPr algn="just" eaLnBrk="1" hangingPunct="1">
              <a:buFontTx/>
              <a:buNone/>
              <a:defRPr/>
            </a:pPr>
            <a:r>
              <a:rPr lang="tr-TR" sz="2800" dirty="0" smtClean="0"/>
              <a:t>   </a:t>
            </a:r>
            <a:r>
              <a:rPr lang="en-US" sz="2800" dirty="0" smtClean="0"/>
              <a:t>Türkiye'de pamuk üretimi, genelde, Ege, Antalya, Çukurova ve Güneydoğu Anadolu bölgelerimizde yoğunlaşmıştır.</a:t>
            </a:r>
            <a:endParaRPr lang="tr-TR" sz="2800" dirty="0" smtClean="0"/>
          </a:p>
          <a:p>
            <a:pPr algn="just" eaLnBrk="1" hangingPunct="1">
              <a:defRPr/>
            </a:pPr>
            <a:endParaRPr lang="tr-TR"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1"/>
          </p:nvPr>
        </p:nvSpPr>
        <p:spPr>
          <a:xfrm>
            <a:off x="250825" y="260350"/>
            <a:ext cx="8642350" cy="6264275"/>
          </a:xfrm>
          <a:solidFill>
            <a:srgbClr val="FFC000"/>
          </a:solidFill>
        </p:spPr>
        <p:txBody>
          <a:bodyPr/>
          <a:lstStyle/>
          <a:p>
            <a:pPr marL="812800" indent="-812800" algn="just" eaLnBrk="1" hangingPunct="1">
              <a:buFontTx/>
              <a:buNone/>
            </a:pPr>
            <a:r>
              <a:rPr lang="tr-TR" b="1" smtClean="0"/>
              <a:t>    </a:t>
            </a:r>
            <a:r>
              <a:rPr lang="tr-TR" b="1" smtClean="0">
                <a:solidFill>
                  <a:srgbClr val="FF0000"/>
                </a:solidFill>
              </a:rPr>
              <a:t>                      </a:t>
            </a:r>
          </a:p>
          <a:p>
            <a:pPr marL="812800" indent="-812800" algn="just" eaLnBrk="1" hangingPunct="1">
              <a:buFontTx/>
              <a:buNone/>
            </a:pPr>
            <a:r>
              <a:rPr lang="tr-TR" b="1" smtClean="0"/>
              <a:t>       </a:t>
            </a:r>
            <a:r>
              <a:rPr lang="tr-TR" b="1" smtClean="0">
                <a:solidFill>
                  <a:schemeClr val="accent2"/>
                </a:solidFill>
              </a:rPr>
              <a:t> 1.</a:t>
            </a:r>
            <a:r>
              <a:rPr lang="en-US" b="1" smtClean="0">
                <a:solidFill>
                  <a:schemeClr val="accent2"/>
                </a:solidFill>
              </a:rPr>
              <a:t> Fide hastalıkları</a:t>
            </a:r>
            <a:r>
              <a:rPr lang="en-US" b="1" smtClean="0"/>
              <a:t>: </a:t>
            </a:r>
            <a:r>
              <a:rPr lang="en-US" smtClean="0"/>
              <a:t>Fide hastalıkları, tohumdan ve topraktan geçen bir grup fungus tarafından  meydana getirilir. Tohum çürümesi, çıkıştan önce veya sonra olmak üzere kök çürüklüğü ve fide ölümü şeklinde görülür. Gelişmenin ilk safhalarındaki ölüme genellikle </a:t>
            </a:r>
            <a:r>
              <a:rPr lang="en-US" b="1" smtClean="0">
                <a:solidFill>
                  <a:srgbClr val="FF0000"/>
                </a:solidFill>
              </a:rPr>
              <a:t>Çökerten</a:t>
            </a:r>
            <a:r>
              <a:rPr lang="en-US" b="1" smtClean="0"/>
              <a:t> </a:t>
            </a:r>
            <a:r>
              <a:rPr lang="en-US" smtClean="0"/>
              <a:t>adı verilir. Dünyanın pamuk yetiştirilmekte olan bütün alanlarında görülen pamuk çökerten hastalığı ülkemizde de pamuk yetiştiricilerinin önemli bir sorunudur</a:t>
            </a:r>
            <a:r>
              <a:rPr lang="tr-TR" smtClean="0"/>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body" idx="1"/>
          </p:nvPr>
        </p:nvSpPr>
        <p:spPr>
          <a:xfrm>
            <a:off x="250825" y="549275"/>
            <a:ext cx="8642350" cy="5688013"/>
          </a:xfrm>
          <a:solidFill>
            <a:srgbClr val="FFC000"/>
          </a:solidFill>
        </p:spPr>
        <p:txBody>
          <a:bodyPr/>
          <a:lstStyle/>
          <a:p>
            <a:pPr algn="just" eaLnBrk="1" hangingPunct="1">
              <a:buFontTx/>
              <a:buNone/>
            </a:pPr>
            <a:r>
              <a:rPr lang="tr-TR" smtClean="0"/>
              <a:t>  </a:t>
            </a:r>
            <a:r>
              <a:rPr lang="en-US" smtClean="0"/>
              <a:t>Özellikle yağışlı ve serin seyreden ekim mevsiminde ege bölgesinde önemli zararlara neden olmaktadır. Bu hastalıktan doğan eksilme nedeniyle çoğunlukla yetiştiriciler daha fazla tohum kullanmaktadırlar.</a:t>
            </a:r>
            <a:endParaRPr lang="en-US" b="1" smtClean="0"/>
          </a:p>
          <a:p>
            <a:pPr algn="just" eaLnBrk="1" hangingPunct="1">
              <a:buFontTx/>
              <a:buNone/>
            </a:pPr>
            <a:r>
              <a:rPr lang="tr-TR" b="1" smtClean="0"/>
              <a:t>  </a:t>
            </a:r>
            <a:r>
              <a:rPr lang="en-US" b="1" smtClean="0"/>
              <a:t>Belirtisi:</a:t>
            </a:r>
            <a:r>
              <a:rPr lang="en-US" smtClean="0"/>
              <a:t> Çökerten fide döneminde görüldüğü gibi ( çıkış sonrası = Post emergence ) , çıkış öncesi döneminde de ( Pre emergence ) görülür. İlk oluşan belirtiler; bitkinin toprak yüzeyine çıkışından önce çimlenen kökçüğün çürümesi biçiminde olur</a:t>
            </a:r>
            <a:r>
              <a:rPr lang="tr-TR" smtClean="0"/>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body" idx="1"/>
          </p:nvPr>
        </p:nvSpPr>
        <p:spPr>
          <a:xfrm>
            <a:off x="250825" y="333375"/>
            <a:ext cx="8435975" cy="6119813"/>
          </a:xfrm>
          <a:solidFill>
            <a:srgbClr val="FFC000"/>
          </a:solidFill>
        </p:spPr>
        <p:txBody>
          <a:bodyPr/>
          <a:lstStyle/>
          <a:p>
            <a:pPr algn="just" eaLnBrk="1" hangingPunct="1">
              <a:buFontTx/>
              <a:buNone/>
            </a:pPr>
            <a:r>
              <a:rPr lang="tr-TR" smtClean="0"/>
              <a:t>  </a:t>
            </a:r>
            <a:r>
              <a:rPr lang="en-US" smtClean="0"/>
              <a:t>Daha sonraki belirtiler ise hipokotil ve sapta lezyonların oluşumu ile kendini gösterir. Bu şekilde enfeksiyona uğrayan bitkiler genellikle toprak yüzeyine çıkamazlar. Çıkış sonrası çökerten de ise hipokotilin toprak yüzeyine yakın olan kısmında kırmızı- kahverengi lezyonlar oluşur. Zamanla bu lezyonlar aşağı ve yukarı doğru yayılabilirler. Hastalıklı bitkilerde lezyonların bulunduğu kesim incelir ve bitkinin ağırlığını taşıyamayarak bitkinin toprak yüzeyine devrilmesine neden olur.</a:t>
            </a:r>
            <a:endParaRPr lang="tr-TR"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1"/>
          </p:nvPr>
        </p:nvSpPr>
        <p:spPr>
          <a:xfrm>
            <a:off x="250825" y="404813"/>
            <a:ext cx="8642350" cy="6048375"/>
          </a:xfrm>
          <a:solidFill>
            <a:srgbClr val="FFC000"/>
          </a:solidFill>
        </p:spPr>
        <p:txBody>
          <a:bodyPr/>
          <a:lstStyle/>
          <a:p>
            <a:pPr algn="just" eaLnBrk="1" hangingPunct="1">
              <a:buFontTx/>
              <a:buNone/>
            </a:pPr>
            <a:r>
              <a:rPr lang="tr-TR" b="1" smtClean="0"/>
              <a:t>   </a:t>
            </a:r>
            <a:r>
              <a:rPr lang="en-US" b="1" smtClean="0"/>
              <a:t>Hastalık Etmenleri: </a:t>
            </a:r>
            <a:r>
              <a:rPr lang="en-US" smtClean="0"/>
              <a:t>Çökerten tek bir fungus tarafından oluşturulan bir hastalık değildir. Başta </a:t>
            </a:r>
            <a:r>
              <a:rPr lang="en-US" i="1" smtClean="0"/>
              <a:t>Rhizoctonia solani</a:t>
            </a:r>
            <a:r>
              <a:rPr lang="en-US" smtClean="0"/>
              <a:t> olmak üzere </a:t>
            </a:r>
            <a:r>
              <a:rPr lang="en-US" i="1" smtClean="0"/>
              <a:t>Pythium</a:t>
            </a:r>
            <a:r>
              <a:rPr lang="en-US" smtClean="0"/>
              <a:t> spp. </a:t>
            </a:r>
            <a:r>
              <a:rPr lang="en-US" i="1" smtClean="0"/>
              <a:t>Fusarium </a:t>
            </a:r>
            <a:r>
              <a:rPr lang="en-US" smtClean="0"/>
              <a:t>spp. </a:t>
            </a:r>
            <a:r>
              <a:rPr lang="en-US" i="1" smtClean="0"/>
              <a:t>Verticillium</a:t>
            </a:r>
            <a:r>
              <a:rPr lang="en-US" smtClean="0"/>
              <a:t> spp. </a:t>
            </a:r>
            <a:r>
              <a:rPr lang="en-US" i="1" smtClean="0"/>
              <a:t>Alternaria</a:t>
            </a:r>
            <a:r>
              <a:rPr lang="en-US" smtClean="0"/>
              <a:t> spp. </a:t>
            </a:r>
            <a:r>
              <a:rPr lang="en-US" i="1" smtClean="0"/>
              <a:t>Macrophomina</a:t>
            </a:r>
            <a:r>
              <a:rPr lang="en-US" smtClean="0"/>
              <a:t> spp.</a:t>
            </a:r>
            <a:r>
              <a:rPr lang="en-US" i="1" smtClean="0"/>
              <a:t> Thielaviopsis basicola</a:t>
            </a:r>
            <a:r>
              <a:rPr lang="en-US" smtClean="0"/>
              <a:t>  gibi funguslar bu hastalık tablosunda yer almaktadırlar. Bunlar toprakta saprofit olarak yaşayabilen funguslardır. Çok sayıda kültür bitkisinde çökerten nedenidirler. </a:t>
            </a:r>
            <a:endParaRPr lang="tr-TR"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body" idx="1"/>
          </p:nvPr>
        </p:nvSpPr>
        <p:spPr>
          <a:xfrm>
            <a:off x="457200" y="620713"/>
            <a:ext cx="8147050" cy="5545137"/>
          </a:xfrm>
          <a:solidFill>
            <a:srgbClr val="FFC000"/>
          </a:solidFill>
        </p:spPr>
        <p:txBody>
          <a:bodyPr/>
          <a:lstStyle/>
          <a:p>
            <a:pPr algn="just" eaLnBrk="1" hangingPunct="1">
              <a:buFontTx/>
              <a:buNone/>
            </a:pPr>
            <a:r>
              <a:rPr lang="tr-TR" b="1" smtClean="0"/>
              <a:t>   </a:t>
            </a:r>
            <a:r>
              <a:rPr lang="en-US" sz="3600" b="1" smtClean="0"/>
              <a:t>Biyolojisi:</a:t>
            </a:r>
            <a:r>
              <a:rPr lang="en-US" sz="3600" smtClean="0"/>
              <a:t> Çökertene katılan bütün funguslar toprak kökenlidir ve bunlar değişik formlarda kışı geçirirler. Örneğin bunlardan </a:t>
            </a:r>
            <a:r>
              <a:rPr lang="en-US" sz="3600" i="1" smtClean="0"/>
              <a:t>Rhizoctonia</a:t>
            </a:r>
            <a:r>
              <a:rPr lang="en-US" sz="3600" smtClean="0"/>
              <a:t> </a:t>
            </a:r>
            <a:r>
              <a:rPr lang="en-US" sz="3600" i="1" smtClean="0"/>
              <a:t>solani</a:t>
            </a:r>
            <a:r>
              <a:rPr lang="en-US" sz="3600" smtClean="0"/>
              <a:t>, </a:t>
            </a:r>
            <a:r>
              <a:rPr lang="en-US" sz="3600" i="1" smtClean="0"/>
              <a:t>Macrophomina</a:t>
            </a:r>
            <a:r>
              <a:rPr lang="en-US" sz="3600" smtClean="0"/>
              <a:t> ve </a:t>
            </a:r>
            <a:r>
              <a:rPr lang="en-US" sz="3600" i="1" smtClean="0"/>
              <a:t>Verticillium</a:t>
            </a:r>
            <a:r>
              <a:rPr lang="en-US" sz="3600" smtClean="0"/>
              <a:t> kötü koşullara dayanıklı sklerotiler oluştururlar. Bu şekilde toprakta uzun yıllar canlı kalabilirler.</a:t>
            </a:r>
            <a:endParaRPr lang="tr-TR" sz="360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body" idx="1"/>
          </p:nvPr>
        </p:nvSpPr>
        <p:spPr>
          <a:xfrm>
            <a:off x="0" y="260350"/>
            <a:ext cx="9144000" cy="6597650"/>
          </a:xfrm>
          <a:solidFill>
            <a:srgbClr val="FFC000"/>
          </a:solidFill>
        </p:spPr>
        <p:txBody>
          <a:bodyPr/>
          <a:lstStyle/>
          <a:p>
            <a:pPr algn="just" eaLnBrk="1" hangingPunct="1">
              <a:buFontTx/>
              <a:buNone/>
            </a:pPr>
            <a:r>
              <a:rPr lang="tr-TR" b="1" smtClean="0"/>
              <a:t>   </a:t>
            </a:r>
            <a:r>
              <a:rPr lang="en-US" b="1" smtClean="0"/>
              <a:t>Hastalıkla Mücadele:</a:t>
            </a:r>
            <a:r>
              <a:rPr lang="en-US" smtClean="0"/>
              <a:t> Kültürel önlemler başta gelir. Pamuk ekimi toprak yeterince ısındıktan sonra yapılmalıdır. Toprağın kaymak bağlaması engellenmeli, çok ağır topraklara ekim yapılmamalıdır. Kaymak bağlamışsa zamanında çapalama ile kaymak tabakası kırılmalıdır. Pamuk tohumları derine ekilmemelidir. Tohumluk kalitesi iyi olmalıdır. Eski tohum olmamalıdır. İlaçlı savaşımda toprak ilaçlaması ekonomik olmadığı için önerilmez</a:t>
            </a:r>
            <a:r>
              <a:rPr lang="tr-TR" smtClean="0"/>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2"/>
          <p:cNvSpPr>
            <a:spLocks noGrp="1"/>
          </p:cNvSpPr>
          <p:nvPr>
            <p:ph idx="1"/>
          </p:nvPr>
        </p:nvSpPr>
        <p:spPr>
          <a:xfrm>
            <a:off x="457200" y="404813"/>
            <a:ext cx="8075613" cy="6048375"/>
          </a:xfrm>
          <a:solidFill>
            <a:srgbClr val="FFC000"/>
          </a:solidFill>
        </p:spPr>
        <p:txBody>
          <a:bodyPr/>
          <a:lstStyle/>
          <a:p>
            <a:pPr algn="just" eaLnBrk="1" hangingPunct="1"/>
            <a:r>
              <a:rPr lang="en-US" smtClean="0"/>
              <a:t>Endüstri bitkileri, tarla bitkileri içersinde milli ekonomimize katkı bakımından önemli kültür bitkilerini kapsamına alan ve sanayiinin gereksinim duyduğu hammaddeyi sağlayan bir grubu oluşturmaktadır. Endüstri bitkileri içerisinde yer alan pamuk, tütün ve şeker pancarı gibi bitkilerden elde edilen ürünler, gerek ham (işlenmeden), gerekse de mamül (işlenmiş) madde olarak dünya pazarlarına ihraç edilmek suretiyle ülkemize döviz akışı   sağlarlar.</a:t>
            </a:r>
            <a:endParaRPr lang="tr-TR"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body" idx="1"/>
          </p:nvPr>
        </p:nvSpPr>
        <p:spPr>
          <a:xfrm>
            <a:off x="250825" y="476250"/>
            <a:ext cx="8642350" cy="5953125"/>
          </a:xfrm>
          <a:solidFill>
            <a:srgbClr val="FFC000"/>
          </a:solidFill>
        </p:spPr>
        <p:txBody>
          <a:bodyPr>
            <a:normAutofit fontScale="92500"/>
          </a:bodyPr>
          <a:lstStyle/>
          <a:p>
            <a:pPr algn="just" eaLnBrk="1" hangingPunct="1">
              <a:lnSpc>
                <a:spcPct val="90000"/>
              </a:lnSpc>
              <a:buFontTx/>
              <a:buNone/>
            </a:pPr>
            <a:r>
              <a:rPr lang="tr-TR" smtClean="0"/>
              <a:t>  </a:t>
            </a:r>
            <a:r>
              <a:rPr lang="en-US" smtClean="0"/>
              <a:t>Tohum ilaçlaması yapılabilir. </a:t>
            </a:r>
            <a:r>
              <a:rPr lang="en-US" smtClean="0">
                <a:solidFill>
                  <a:srgbClr val="FF0000"/>
                </a:solidFill>
              </a:rPr>
              <a:t>PCNB</a:t>
            </a:r>
            <a:r>
              <a:rPr lang="en-US" smtClean="0"/>
              <a:t> </a:t>
            </a:r>
            <a:r>
              <a:rPr lang="tr-TR" smtClean="0"/>
              <a:t>                       </a:t>
            </a:r>
          </a:p>
          <a:p>
            <a:pPr algn="just" eaLnBrk="1" hangingPunct="1">
              <a:lnSpc>
                <a:spcPct val="90000"/>
              </a:lnSpc>
              <a:buFontTx/>
              <a:buNone/>
            </a:pPr>
            <a:r>
              <a:rPr lang="tr-TR" smtClean="0"/>
              <a:t>  </a:t>
            </a:r>
            <a:r>
              <a:rPr lang="en-US" smtClean="0"/>
              <a:t>(Quintozene) ve </a:t>
            </a:r>
            <a:r>
              <a:rPr lang="en-US" smtClean="0">
                <a:solidFill>
                  <a:srgbClr val="FF0000"/>
                </a:solidFill>
              </a:rPr>
              <a:t>PCNB+ Dexon</a:t>
            </a:r>
            <a:r>
              <a:rPr lang="en-US" smtClean="0"/>
              <a:t> etkili maddeli fungisitler yaygın olarak kullanılmaktadır.</a:t>
            </a:r>
          </a:p>
          <a:p>
            <a:pPr algn="just" eaLnBrk="1" hangingPunct="1">
              <a:lnSpc>
                <a:spcPct val="90000"/>
              </a:lnSpc>
              <a:buFont typeface="Arial" charset="0"/>
              <a:buNone/>
            </a:pPr>
            <a:r>
              <a:rPr lang="tr-TR" smtClean="0"/>
              <a:t>   </a:t>
            </a:r>
            <a:r>
              <a:rPr lang="en-US" smtClean="0"/>
              <a:t>PCNB etkili madde oranına göre 700- 2500 g / 100 Kg tohum oranında,  Dexon ise 100 Kg tohuma 3 Kg olacak şekilde hesaplanır. </a:t>
            </a:r>
            <a:r>
              <a:rPr lang="en-US" smtClean="0">
                <a:solidFill>
                  <a:srgbClr val="FF0000"/>
                </a:solidFill>
              </a:rPr>
              <a:t>Carboxin % 37.5 + Thiram % 37.5 WP</a:t>
            </a:r>
            <a:r>
              <a:rPr lang="en-US" smtClean="0"/>
              <a:t> 500-600 g / 100 Kg tohum</a:t>
            </a:r>
            <a:r>
              <a:rPr lang="tr-TR" smtClean="0"/>
              <a:t>.</a:t>
            </a:r>
            <a:endParaRPr lang="en-US" smtClean="0"/>
          </a:p>
          <a:p>
            <a:pPr algn="just" eaLnBrk="1" hangingPunct="1">
              <a:lnSpc>
                <a:spcPct val="90000"/>
              </a:lnSpc>
              <a:buFont typeface="Arial" charset="0"/>
              <a:buNone/>
            </a:pPr>
            <a:r>
              <a:rPr lang="tr-TR" smtClean="0"/>
              <a:t>   </a:t>
            </a:r>
            <a:r>
              <a:rPr lang="en-US" smtClean="0">
                <a:solidFill>
                  <a:srgbClr val="FF0000"/>
                </a:solidFill>
              </a:rPr>
              <a:t>Chloroneb % 10 toz</a:t>
            </a:r>
            <a:r>
              <a:rPr lang="en-US" smtClean="0"/>
              <a:t>  2 Kg / 100 Kg tohum     </a:t>
            </a:r>
            <a:r>
              <a:rPr lang="en-US" smtClean="0">
                <a:solidFill>
                  <a:srgbClr val="FF0000"/>
                </a:solidFill>
              </a:rPr>
              <a:t>Tolclophos – Metil  % 10 toz</a:t>
            </a:r>
            <a:r>
              <a:rPr lang="en-US" smtClean="0"/>
              <a:t>  2 Kg / 100 Kg tohum</a:t>
            </a:r>
            <a:r>
              <a:rPr lang="tr-TR" smtClean="0"/>
              <a:t>. Ayrıca Azoxystrobin+Metalaxyl-M+Fludioxonil FS 250ml/1kg tohum, </a:t>
            </a:r>
          </a:p>
          <a:p>
            <a:pPr algn="just" eaLnBrk="1" hangingPunct="1">
              <a:lnSpc>
                <a:spcPct val="90000"/>
              </a:lnSpc>
              <a:buFontTx/>
              <a:buNone/>
            </a:pPr>
            <a:endParaRPr lang="tr-TR" smtClean="0"/>
          </a:p>
          <a:p>
            <a:pPr algn="just" eaLnBrk="1" hangingPunct="1">
              <a:lnSpc>
                <a:spcPct val="90000"/>
              </a:lnSpc>
              <a:buFont typeface="Arial" charset="0"/>
              <a:buNone/>
            </a:pPr>
            <a:r>
              <a:rPr lang="tr-TR" smtClean="0"/>
              <a:t>    </a:t>
            </a:r>
          </a:p>
          <a:p>
            <a:pPr algn="just" eaLnBrk="1" hangingPunct="1">
              <a:lnSpc>
                <a:spcPct val="90000"/>
              </a:lnSpc>
              <a:buFontTx/>
              <a:buNone/>
            </a:pPr>
            <a:endParaRPr lang="tr-TR" sz="260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body" idx="1"/>
          </p:nvPr>
        </p:nvSpPr>
        <p:spPr>
          <a:xfrm>
            <a:off x="457200" y="571500"/>
            <a:ext cx="8043863" cy="5737225"/>
          </a:xfrm>
          <a:solidFill>
            <a:srgbClr val="FFC000"/>
          </a:solidFill>
        </p:spPr>
        <p:txBody>
          <a:bodyPr/>
          <a:lstStyle/>
          <a:p>
            <a:pPr algn="just" eaLnBrk="1" hangingPunct="1">
              <a:buFontTx/>
              <a:buNone/>
            </a:pPr>
            <a:r>
              <a:rPr lang="tr-TR" smtClean="0"/>
              <a:t>   </a:t>
            </a:r>
          </a:p>
          <a:p>
            <a:pPr algn="just" eaLnBrk="1" hangingPunct="1">
              <a:buFontTx/>
              <a:buNone/>
            </a:pPr>
            <a:r>
              <a:rPr lang="tr-TR" smtClean="0"/>
              <a:t>   </a:t>
            </a:r>
          </a:p>
          <a:p>
            <a:pPr algn="just" eaLnBrk="1" hangingPunct="1">
              <a:buFontTx/>
              <a:buNone/>
            </a:pPr>
            <a:endParaRPr lang="tr-TR" sz="2800" smtClean="0"/>
          </a:p>
          <a:p>
            <a:pPr algn="just" eaLnBrk="1" hangingPunct="1">
              <a:buFontTx/>
              <a:buNone/>
            </a:pPr>
            <a:r>
              <a:rPr lang="tr-TR" sz="2800" smtClean="0"/>
              <a:t>  </a:t>
            </a:r>
            <a:r>
              <a:rPr lang="en-US" sz="2800" smtClean="0"/>
              <a:t>Dayanıklı çeşit kullanılmalı   </a:t>
            </a:r>
            <a:r>
              <a:rPr lang="tr-TR" sz="2800" smtClean="0"/>
              <a:t>                                 </a:t>
            </a:r>
          </a:p>
          <a:p>
            <a:pPr algn="just" eaLnBrk="1" hangingPunct="1">
              <a:buFontTx/>
              <a:buNone/>
            </a:pPr>
            <a:r>
              <a:rPr lang="tr-TR" sz="2800" smtClean="0"/>
              <a:t>   </a:t>
            </a:r>
            <a:r>
              <a:rPr lang="en-US" sz="2800" smtClean="0">
                <a:solidFill>
                  <a:srgbClr val="FF0000"/>
                </a:solidFill>
              </a:rPr>
              <a:t>Biyolojik mücadele olarak</a:t>
            </a:r>
            <a:r>
              <a:rPr lang="tr-TR" sz="2800" smtClean="0"/>
              <a:t> :</a:t>
            </a:r>
            <a:endParaRPr lang="tr-TR" sz="2800" i="1" smtClean="0"/>
          </a:p>
          <a:p>
            <a:pPr algn="just" eaLnBrk="1" hangingPunct="1">
              <a:buFontTx/>
              <a:buNone/>
            </a:pPr>
            <a:r>
              <a:rPr lang="tr-TR" sz="2800" i="1" smtClean="0"/>
              <a:t>   </a:t>
            </a:r>
            <a:r>
              <a:rPr lang="en-US" sz="2800" i="1" smtClean="0"/>
              <a:t>Trichoderma</a:t>
            </a:r>
            <a:r>
              <a:rPr lang="tr-TR" sz="2800" i="1" smtClean="0"/>
              <a:t> </a:t>
            </a:r>
            <a:r>
              <a:rPr lang="en-US" sz="2800" i="1" smtClean="0"/>
              <a:t>harzianum</a:t>
            </a:r>
            <a:r>
              <a:rPr lang="tr-TR" sz="2800" smtClean="0"/>
              <a:t>  </a:t>
            </a:r>
            <a:endParaRPr lang="tr-TR" sz="2800" i="1" smtClean="0"/>
          </a:p>
          <a:p>
            <a:pPr algn="just" eaLnBrk="1" hangingPunct="1">
              <a:buFontTx/>
              <a:buNone/>
            </a:pPr>
            <a:r>
              <a:rPr lang="tr-TR" sz="2800" i="1" smtClean="0"/>
              <a:t>   </a:t>
            </a:r>
            <a:r>
              <a:rPr lang="en-US" sz="2800" i="1" smtClean="0"/>
              <a:t>Gliocladium virens</a:t>
            </a:r>
            <a:endParaRPr lang="tr-TR" sz="2800" i="1" smtClean="0"/>
          </a:p>
          <a:p>
            <a:pPr algn="just" eaLnBrk="1" hangingPunct="1">
              <a:buFontTx/>
              <a:buNone/>
            </a:pPr>
            <a:r>
              <a:rPr lang="tr-TR" sz="2800" i="1" smtClean="0"/>
              <a:t>   </a:t>
            </a:r>
            <a:r>
              <a:rPr lang="en-US" sz="2800" i="1" smtClean="0"/>
              <a:t>Pseudomonas fluoresens</a:t>
            </a:r>
            <a:endParaRPr lang="tr-TR" sz="2800" i="1" smtClean="0"/>
          </a:p>
          <a:p>
            <a:pPr algn="just" eaLnBrk="1" hangingPunct="1">
              <a:buFontTx/>
              <a:buNone/>
            </a:pPr>
            <a:r>
              <a:rPr lang="tr-TR" sz="2800" i="1" smtClean="0"/>
              <a:t>   </a:t>
            </a:r>
            <a:r>
              <a:rPr lang="en-US" sz="2800" i="1" smtClean="0"/>
              <a:t>Erwinia herbicola</a:t>
            </a:r>
            <a:endParaRPr lang="tr-TR" sz="2800" smtClean="0"/>
          </a:p>
          <a:p>
            <a:pPr algn="just" eaLnBrk="1" hangingPunct="1">
              <a:buFontTx/>
              <a:buNone/>
            </a:pPr>
            <a:r>
              <a:rPr lang="tr-TR" sz="2800" smtClean="0"/>
              <a:t>   </a:t>
            </a:r>
            <a:r>
              <a:rPr lang="en-US" sz="2800" smtClean="0"/>
              <a:t>pamuk tohumlarına bulaştırılarak ekilirse etkili olabilmektedir.</a:t>
            </a:r>
            <a:endParaRPr lang="tr-TR" sz="2800" smtClean="0"/>
          </a:p>
        </p:txBody>
      </p:sp>
      <p:sp>
        <p:nvSpPr>
          <p:cNvPr id="3" name="2 Dikdörtgen"/>
          <p:cNvSpPr/>
          <p:nvPr/>
        </p:nvSpPr>
        <p:spPr>
          <a:xfrm>
            <a:off x="785813" y="785813"/>
            <a:ext cx="7715250" cy="1384300"/>
          </a:xfrm>
          <a:prstGeom prst="rect">
            <a:avLst/>
          </a:prstGeom>
        </p:spPr>
        <p:txBody>
          <a:bodyPr>
            <a:spAutoFit/>
          </a:bodyPr>
          <a:lstStyle/>
          <a:p>
            <a:pPr>
              <a:defRPr/>
            </a:pPr>
            <a:r>
              <a:rPr lang="tr-TR" sz="2800" dirty="0" err="1">
                <a:latin typeface="+mn-lt"/>
              </a:rPr>
              <a:t>Metalaxyl</a:t>
            </a:r>
            <a:r>
              <a:rPr lang="tr-TR" sz="2800" dirty="0">
                <a:latin typeface="+mn-lt"/>
              </a:rPr>
              <a:t>-M+</a:t>
            </a:r>
            <a:r>
              <a:rPr lang="tr-TR" sz="2800" dirty="0" err="1">
                <a:latin typeface="+mn-lt"/>
              </a:rPr>
              <a:t>Fludioxonil</a:t>
            </a:r>
            <a:r>
              <a:rPr lang="tr-TR" sz="2800" dirty="0">
                <a:latin typeface="+mn-lt"/>
              </a:rPr>
              <a:t> 0.10+0.25g/</a:t>
            </a:r>
            <a:r>
              <a:rPr lang="tr-TR" sz="2800" dirty="0" err="1">
                <a:latin typeface="+mn-lt"/>
              </a:rPr>
              <a:t>lt</a:t>
            </a:r>
            <a:r>
              <a:rPr lang="tr-TR" sz="2800" dirty="0">
                <a:latin typeface="+mn-lt"/>
              </a:rPr>
              <a:t> FS 300ml/100kg tohum,  </a:t>
            </a:r>
            <a:r>
              <a:rPr lang="tr-TR" sz="2800" dirty="0" err="1">
                <a:latin typeface="+mn-lt"/>
              </a:rPr>
              <a:t>Pencycuron</a:t>
            </a:r>
            <a:r>
              <a:rPr lang="tr-TR" sz="2800" dirty="0">
                <a:latin typeface="+mn-lt"/>
              </a:rPr>
              <a:t>+</a:t>
            </a:r>
            <a:r>
              <a:rPr lang="tr-TR" sz="2800" dirty="0" err="1">
                <a:latin typeface="+mn-lt"/>
              </a:rPr>
              <a:t>Captan</a:t>
            </a:r>
            <a:r>
              <a:rPr lang="tr-TR" sz="2800" dirty="0">
                <a:latin typeface="+mn-lt"/>
              </a:rPr>
              <a:t> 20+50% toz  2 kg / 100 kg tohum,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body" idx="1"/>
          </p:nvPr>
        </p:nvSpPr>
        <p:spPr>
          <a:xfrm>
            <a:off x="457200" y="1422400"/>
            <a:ext cx="8229600" cy="5792788"/>
          </a:xfrm>
          <a:solidFill>
            <a:srgbClr val="FFC000"/>
          </a:solidFill>
        </p:spPr>
        <p:txBody>
          <a:bodyPr/>
          <a:lstStyle/>
          <a:p>
            <a:pPr algn="just" eaLnBrk="1" hangingPunct="1">
              <a:buFontTx/>
              <a:buNone/>
            </a:pPr>
            <a:r>
              <a:rPr lang="tr-TR" b="1" smtClean="0"/>
              <a:t>   </a:t>
            </a:r>
            <a:r>
              <a:rPr lang="en-US" b="1" smtClean="0">
                <a:solidFill>
                  <a:srgbClr val="FF0000"/>
                </a:solidFill>
              </a:rPr>
              <a:t>2</a:t>
            </a:r>
            <a:r>
              <a:rPr lang="tr-TR" b="1" smtClean="0">
                <a:solidFill>
                  <a:srgbClr val="FF0000"/>
                </a:solidFill>
              </a:rPr>
              <a:t>. </a:t>
            </a:r>
            <a:r>
              <a:rPr lang="en-US" b="1" smtClean="0">
                <a:solidFill>
                  <a:srgbClr val="FF0000"/>
                </a:solidFill>
              </a:rPr>
              <a:t>Pamuk Solgunluk Hastalıkları</a:t>
            </a:r>
            <a:endParaRPr lang="tr-TR" b="1" smtClean="0"/>
          </a:p>
          <a:p>
            <a:pPr algn="just" eaLnBrk="1" hangingPunct="1">
              <a:buFontTx/>
              <a:buNone/>
            </a:pPr>
            <a:r>
              <a:rPr lang="tr-TR" b="1" smtClean="0">
                <a:solidFill>
                  <a:schemeClr val="accent2"/>
                </a:solidFill>
              </a:rPr>
              <a:t>   </a:t>
            </a:r>
            <a:r>
              <a:rPr lang="en-US" b="1" smtClean="0">
                <a:solidFill>
                  <a:schemeClr val="accent2"/>
                </a:solidFill>
              </a:rPr>
              <a:t>Verticillium  Solgunluğu:</a:t>
            </a:r>
            <a:r>
              <a:rPr lang="en-US" smtClean="0">
                <a:solidFill>
                  <a:schemeClr val="hlink"/>
                </a:solidFill>
              </a:rPr>
              <a:t> </a:t>
            </a:r>
            <a:r>
              <a:rPr lang="en-US" smtClean="0">
                <a:solidFill>
                  <a:schemeClr val="tx2"/>
                </a:solidFill>
              </a:rPr>
              <a:t>Dünyada</a:t>
            </a:r>
            <a:r>
              <a:rPr lang="en-US" smtClean="0"/>
              <a:t> pamuk yetiştirilen tüm yörelerde yaygın olarak görülmektedir. Pamuk solgunluğunun büyük payını Verticillium solgunluğu oluşturur. Hastalık etmeni Fungus: </a:t>
            </a:r>
            <a:r>
              <a:rPr lang="en-US" i="1" smtClean="0">
                <a:solidFill>
                  <a:srgbClr val="FF0000"/>
                </a:solidFill>
              </a:rPr>
              <a:t>Verticillium dahliae</a:t>
            </a:r>
            <a:r>
              <a:rPr lang="en-US" smtClean="0">
                <a:solidFill>
                  <a:srgbClr val="FF0000"/>
                </a:solidFill>
              </a:rPr>
              <a:t> </a:t>
            </a:r>
            <a:r>
              <a:rPr lang="en-US" smtClean="0">
                <a:solidFill>
                  <a:schemeClr val="tx2"/>
                </a:solidFill>
              </a:rPr>
              <a:t>dır.</a:t>
            </a:r>
            <a:r>
              <a:rPr lang="en-US" smtClean="0">
                <a:solidFill>
                  <a:srgbClr val="FF0000"/>
                </a:solidFill>
              </a:rPr>
              <a:t> </a:t>
            </a:r>
            <a:r>
              <a:rPr lang="en-US" smtClean="0">
                <a:solidFill>
                  <a:schemeClr val="tx2"/>
                </a:solidFill>
              </a:rPr>
              <a:t>Ege </a:t>
            </a:r>
            <a:r>
              <a:rPr lang="en-US" smtClean="0"/>
              <a:t>bölgesinde %31.4 zarara yol açmıştır. Çukurova da hastalığa %25 ‘in üzerinde rastlanmıştır. Pamuğun en önemli hastalığıdır. </a:t>
            </a:r>
            <a:endParaRPr lang="tr-TR"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body" idx="1"/>
          </p:nvPr>
        </p:nvSpPr>
        <p:spPr>
          <a:xfrm>
            <a:off x="250825" y="476250"/>
            <a:ext cx="8435975" cy="5976938"/>
          </a:xfrm>
          <a:solidFill>
            <a:srgbClr val="FFC000"/>
          </a:solidFill>
        </p:spPr>
        <p:txBody>
          <a:bodyPr/>
          <a:lstStyle/>
          <a:p>
            <a:pPr algn="just" eaLnBrk="1" hangingPunct="1">
              <a:lnSpc>
                <a:spcPct val="90000"/>
              </a:lnSpc>
              <a:buFontTx/>
              <a:buNone/>
            </a:pPr>
            <a:r>
              <a:rPr lang="tr-TR" smtClean="0"/>
              <a:t>   </a:t>
            </a:r>
            <a:r>
              <a:rPr lang="en-US" smtClean="0"/>
              <a:t>Son yıllarda devamlı aynı tarlada pamuk yetiştirilmesi, ölçüsüz sulama ve N lu gübre uygulaması hastalığın gittikçe yaygınlaşmasına neden olmuştur. Şiddetli solgunluk verimi etkiler ve lif kalitesinde önemli bir düşüşe neden olur. Böyle liflerden üretilen ipliğin kalitesi düşer. Ayrıca tohum ağırlığı ve canlılığı azalır. </a:t>
            </a:r>
            <a:r>
              <a:rPr lang="en-US" i="1" smtClean="0"/>
              <a:t>V. dahlia</a:t>
            </a:r>
            <a:r>
              <a:rPr lang="en-US" smtClean="0"/>
              <a:t> 160 bitki türünden fazla konukçusu olan pek çok ağaç ve otsu bitkide hastalığa neden olan polifag patojendir. Pamuktan başka Domates, patlıcan, karpuz, bamya ve zeytinde de yaygındır. </a:t>
            </a:r>
            <a:endParaRPr lang="tr-TR"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body" idx="1"/>
          </p:nvPr>
        </p:nvSpPr>
        <p:spPr>
          <a:xfrm>
            <a:off x="250825" y="404813"/>
            <a:ext cx="8435975" cy="5903912"/>
          </a:xfrm>
          <a:solidFill>
            <a:srgbClr val="FFC000"/>
          </a:solidFill>
        </p:spPr>
        <p:txBody>
          <a:bodyPr/>
          <a:lstStyle/>
          <a:p>
            <a:pPr algn="just" eaLnBrk="1" hangingPunct="1">
              <a:buFontTx/>
              <a:buNone/>
            </a:pPr>
            <a:r>
              <a:rPr lang="tr-TR" i="1" smtClean="0"/>
              <a:t>  </a:t>
            </a:r>
            <a:r>
              <a:rPr lang="en-US" i="1" smtClean="0"/>
              <a:t>Verticillium</a:t>
            </a:r>
            <a:r>
              <a:rPr lang="en-US" smtClean="0"/>
              <a:t>’ un diğ</a:t>
            </a:r>
            <a:r>
              <a:rPr lang="en-US" i="1" smtClean="0"/>
              <a:t>er </a:t>
            </a:r>
            <a:r>
              <a:rPr lang="en-US" smtClean="0"/>
              <a:t>patojen türüde </a:t>
            </a:r>
            <a:r>
              <a:rPr lang="en-US" i="1" smtClean="0">
                <a:solidFill>
                  <a:srgbClr val="FF0000"/>
                </a:solidFill>
              </a:rPr>
              <a:t>V. albo</a:t>
            </a:r>
            <a:r>
              <a:rPr lang="en-US" i="1" smtClean="0"/>
              <a:t> </a:t>
            </a:r>
            <a:r>
              <a:rPr lang="en-US" i="1" smtClean="0">
                <a:solidFill>
                  <a:srgbClr val="FF0000"/>
                </a:solidFill>
              </a:rPr>
              <a:t>atrum</a:t>
            </a:r>
            <a:r>
              <a:rPr lang="en-US" i="1" smtClean="0"/>
              <a:t> </a:t>
            </a:r>
            <a:r>
              <a:rPr lang="en-US" smtClean="0"/>
              <a:t>dur</a:t>
            </a:r>
            <a:r>
              <a:rPr lang="en-US" i="1" smtClean="0"/>
              <a:t>. V. albo atrum </a:t>
            </a:r>
            <a:r>
              <a:rPr lang="en-US" smtClean="0"/>
              <a:t>skleroti oluşturmaz onun yerine siyah dinlenme miselyumu</a:t>
            </a:r>
            <a:r>
              <a:rPr lang="en-US" i="1" smtClean="0"/>
              <a:t>, </a:t>
            </a:r>
            <a:r>
              <a:rPr lang="en-US" i="1" smtClean="0">
                <a:solidFill>
                  <a:srgbClr val="FF0000"/>
                </a:solidFill>
              </a:rPr>
              <a:t>V</a:t>
            </a:r>
            <a:r>
              <a:rPr lang="en-US" smtClean="0">
                <a:solidFill>
                  <a:srgbClr val="FF0000"/>
                </a:solidFill>
              </a:rPr>
              <a:t>.</a:t>
            </a:r>
            <a:r>
              <a:rPr lang="en-US" smtClean="0"/>
              <a:t> </a:t>
            </a:r>
            <a:r>
              <a:rPr lang="en-US" i="1" smtClean="0">
                <a:solidFill>
                  <a:srgbClr val="FF0000"/>
                </a:solidFill>
              </a:rPr>
              <a:t>dahlia</a:t>
            </a:r>
            <a:r>
              <a:rPr lang="en-US" smtClean="0"/>
              <a:t> ise siyah renkli mikroskleroti oluşturmaktadır.                                                                                                                                                                                                 </a:t>
            </a:r>
            <a:endParaRPr lang="en-US" i="1" smtClean="0"/>
          </a:p>
          <a:p>
            <a:pPr algn="just" eaLnBrk="1" hangingPunct="1">
              <a:buFontTx/>
              <a:buNone/>
            </a:pPr>
            <a:r>
              <a:rPr lang="tr-TR" i="1" smtClean="0"/>
              <a:t>  </a:t>
            </a:r>
            <a:r>
              <a:rPr lang="en-US" i="1" smtClean="0"/>
              <a:t>Verticillium albo atrum</a:t>
            </a:r>
            <a:r>
              <a:rPr lang="en-US" smtClean="0"/>
              <a:t> 30</a:t>
            </a:r>
            <a:r>
              <a:rPr lang="en-US" baseline="30000" smtClean="0"/>
              <a:t>o</a:t>
            </a:r>
            <a:r>
              <a:rPr lang="en-US" smtClean="0"/>
              <a:t>C den sonra gelişememektedir. V.dahlia ise 30</a:t>
            </a:r>
            <a:r>
              <a:rPr lang="en-US" baseline="30000" smtClean="0"/>
              <a:t>0</a:t>
            </a:r>
            <a:r>
              <a:rPr lang="en-US" smtClean="0"/>
              <a:t>C nin üzerinde bile gelişebilir. En uygun sıcaklık ise 20-25 </a:t>
            </a:r>
            <a:r>
              <a:rPr lang="en-US" baseline="30000" smtClean="0"/>
              <a:t>0</a:t>
            </a:r>
            <a:r>
              <a:rPr lang="en-US" smtClean="0"/>
              <a:t>C dir. Uygun Ph derecesi 7- 7.5 dur. Ağır, organik maddece zengin ve nemli topraklar hastalık etmeni için uygundur.</a:t>
            </a:r>
            <a:endParaRPr lang="tr-TR"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body" idx="1"/>
          </p:nvPr>
        </p:nvSpPr>
        <p:spPr>
          <a:xfrm>
            <a:off x="250825" y="549275"/>
            <a:ext cx="8435975" cy="5903913"/>
          </a:xfrm>
          <a:solidFill>
            <a:srgbClr val="FFC000"/>
          </a:solidFill>
        </p:spPr>
        <p:txBody>
          <a:bodyPr/>
          <a:lstStyle/>
          <a:p>
            <a:pPr algn="just" eaLnBrk="1" hangingPunct="1">
              <a:buFontTx/>
              <a:buNone/>
            </a:pPr>
            <a:r>
              <a:rPr lang="tr-TR" b="1" smtClean="0"/>
              <a:t>   </a:t>
            </a:r>
            <a:r>
              <a:rPr lang="en-US" b="1" smtClean="0"/>
              <a:t>Hastalığın Belirtisi: </a:t>
            </a:r>
            <a:r>
              <a:rPr lang="en-US" smtClean="0"/>
              <a:t>Alt yapraklarda başlayarak üst yapraklara doğru ilerleyen solma ve pörsüme belirtileri genel belirtisidir. Solgunluk sıcaklığın 30</a:t>
            </a:r>
            <a:r>
              <a:rPr lang="en-US" baseline="30000" smtClean="0"/>
              <a:t>0</a:t>
            </a:r>
            <a:r>
              <a:rPr lang="en-US" smtClean="0"/>
              <a:t>C üstüne çıktığı yaz ortalarında durur. Sıcaklık düşünce tekrar başlar. Bitkiler genç dönemlerinde yakalanırsa genel bir sararma, epinasti( yaprağın alta doğru kıvrılması) ve yaprak dökümü görülebilir. </a:t>
            </a:r>
            <a:endParaRPr lang="tr-TR"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type="body" idx="1"/>
          </p:nvPr>
        </p:nvSpPr>
        <p:spPr>
          <a:xfrm>
            <a:off x="250825" y="549275"/>
            <a:ext cx="8435975" cy="5903913"/>
          </a:xfrm>
          <a:solidFill>
            <a:srgbClr val="FFC000"/>
          </a:solidFill>
        </p:spPr>
        <p:txBody>
          <a:bodyPr/>
          <a:lstStyle/>
          <a:p>
            <a:pPr algn="just" eaLnBrk="1" hangingPunct="1">
              <a:buFontTx/>
              <a:buNone/>
            </a:pPr>
            <a:r>
              <a:rPr lang="tr-TR" smtClean="0"/>
              <a:t>   </a:t>
            </a:r>
            <a:r>
              <a:rPr lang="en-US" smtClean="0"/>
              <a:t>Bu şekildeki bitkiler hastalığın şiddetine göre çabuk bir şekilde ölebilir, veya bodur kalabilir. Ayrıca gelişme geriliği gösterirler. Yaprakların önce damar araları sararır, sonra esmerleşir, kurur. Hasta bitkiler daha az koza bağlarlar ve erken koza açarlar. Hasta bitkinin saplarında kesit alınırsa iletim demetlerinde kahverengi lekeler göze çarpar.</a:t>
            </a:r>
            <a:endParaRPr lang="tr-TR"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type="body" idx="1"/>
          </p:nvPr>
        </p:nvSpPr>
        <p:spPr>
          <a:xfrm>
            <a:off x="457200" y="620713"/>
            <a:ext cx="8229600" cy="6237287"/>
          </a:xfrm>
          <a:solidFill>
            <a:srgbClr val="FFC000"/>
          </a:solidFill>
          <a:ln>
            <a:solidFill>
              <a:srgbClr val="FF0000"/>
            </a:solidFill>
          </a:ln>
        </p:spPr>
        <p:txBody>
          <a:bodyPr/>
          <a:lstStyle/>
          <a:p>
            <a:pPr algn="just" eaLnBrk="1" hangingPunct="1"/>
            <a:r>
              <a:rPr lang="tr-TR" sz="2800" smtClean="0"/>
              <a:t>Pamuk verticillium solgunluğu tek döngülü bir hastalıktır. Yani eşeyli döngünün bildirilmemiş olması </a:t>
            </a:r>
            <a:r>
              <a:rPr lang="tr-TR" sz="2800" i="1" smtClean="0">
                <a:solidFill>
                  <a:srgbClr val="FF0000"/>
                </a:solidFill>
              </a:rPr>
              <a:t>Verticillium</a:t>
            </a:r>
            <a:r>
              <a:rPr lang="tr-TR" sz="2800" smtClean="0"/>
              <a:t> gibi funguslarda vegatatif uyum yoluyla gen akışı ve genetik rekombinasyonlar için şans söz konusudur. Bu bakımdan vegatatif uyum veya anastomosis funguslarda genetik varyasyonun elde edilmesinde önemli bir mekanizmadır. Funguslarda vegatatif uyumluluk streynlerin karşılıklı hifsel anastomosis olabilme yeteneğini ifade eder. Birbiriyle anastomosis olabilen veya heterokaryon oluturabilen izolatlar bir VCG              ( vegetative compatibility group = vejatatif uyum grubu) na dahil edilirler.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type="body" idx="1"/>
          </p:nvPr>
        </p:nvSpPr>
        <p:spPr>
          <a:xfrm>
            <a:off x="250825" y="333375"/>
            <a:ext cx="8435975" cy="6191250"/>
          </a:xfrm>
          <a:solidFill>
            <a:srgbClr val="FFC000"/>
          </a:solidFill>
        </p:spPr>
        <p:txBody>
          <a:bodyPr/>
          <a:lstStyle/>
          <a:p>
            <a:pPr algn="just" eaLnBrk="1" hangingPunct="1"/>
            <a:r>
              <a:rPr lang="tr-TR" i="1" smtClean="0"/>
              <a:t>Verticillium dahliae</a:t>
            </a:r>
            <a:r>
              <a:rPr lang="tr-TR" smtClean="0"/>
              <a:t> nın VCG 1A, VCG 2A, VCG 2B, VCG 3, VCG 4A, VCG 4B gibi uyum grupları belirlenmiştir. Burada A ve B alt grupları ifade etmektedir. Ülkemizin doğu Akdeniz ve güneydoğu bölgelerinde VCG 1A, VCG 2B ve VCG 2A yaygın bulunmuştur. </a:t>
            </a:r>
            <a:r>
              <a:rPr lang="tr-TR" i="1" smtClean="0"/>
              <a:t>Verticillium dahliae</a:t>
            </a:r>
            <a:r>
              <a:rPr lang="tr-TR" smtClean="0"/>
              <a:t> izolatlarının pamuk enfeksiyonlarında 2 patotipi görülmüştür. Bunlar D patotipi yaprağı döken belirtiler oluştururken; ND patotipi yaprağı dökmeyen belirtiler oluşturmaktadır.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body" idx="1"/>
          </p:nvPr>
        </p:nvSpPr>
        <p:spPr>
          <a:xfrm>
            <a:off x="457200" y="260350"/>
            <a:ext cx="8229600" cy="6264275"/>
          </a:xfrm>
          <a:solidFill>
            <a:srgbClr val="FFC000"/>
          </a:solidFill>
        </p:spPr>
        <p:txBody>
          <a:bodyPr/>
          <a:lstStyle/>
          <a:p>
            <a:pPr algn="just" eaLnBrk="1" hangingPunct="1"/>
            <a:r>
              <a:rPr lang="tr-TR" smtClean="0"/>
              <a:t>D patotipleri şiddetli enfeksiyona neden olmakta ve dolayısıyla daha fazla ürün kaybına yol açmaktadır. Ülkemizde yapılan çalışmada Bütün VCG1A izolatları yaprağı döken tipte, VCG2B izolatları ise kısmen yaprağı döken tipte belirti oluştururken; VCG2A ve VCG4B izolatları ise yaprağı dökmeksizin yaprak klorozisi oluşturmaktadırlar. Güneydoğu Anadolu bölgesinde yaprağı döken veya kısmen döken patotip ve VCG larının yaygın olduğu bulunmuştur.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468313" y="620713"/>
            <a:ext cx="8218487" cy="5832475"/>
          </a:xfrm>
          <a:solidFill>
            <a:srgbClr val="FFC000"/>
          </a:solidFill>
        </p:spPr>
        <p:txBody>
          <a:bodyPr/>
          <a:lstStyle/>
          <a:p>
            <a:pPr algn="just" eaLnBrk="1" hangingPunct="1"/>
            <a:r>
              <a:rPr lang="en-US" smtClean="0"/>
              <a:t>Endüstri bitkilerinin diğer kültür bitkilerine nazaran bazı üstünlükleri de gözardı edilmemelidir. Endüstri bitkileri herşeyden önce sanayiinin değişik kollarına hammadde sağlarlar, Örneğin Lif bitkileri dokuma sanayinin, yağ bitkileri yağ sanayiinin hammaddesini verirler. Endüstri bitkilerinin büyük kısmı çapa bitkisi olduğundan ekiminden hasadına kadar geçen devrede toprakta yabancı ot mücadelesi yapılmaktadır.</a:t>
            </a:r>
            <a:endParaRPr lang="tr-TR"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type="body" idx="1"/>
          </p:nvPr>
        </p:nvSpPr>
        <p:spPr>
          <a:xfrm>
            <a:off x="323850" y="549275"/>
            <a:ext cx="8362950" cy="5576888"/>
          </a:xfrm>
          <a:solidFill>
            <a:srgbClr val="FFC000"/>
          </a:solidFill>
        </p:spPr>
        <p:txBody>
          <a:bodyPr/>
          <a:lstStyle/>
          <a:p>
            <a:pPr algn="just" eaLnBrk="1" hangingPunct="1">
              <a:buFontTx/>
              <a:buNone/>
            </a:pPr>
            <a:r>
              <a:rPr lang="tr-TR" smtClean="0"/>
              <a:t>  </a:t>
            </a:r>
            <a:r>
              <a:rPr lang="en-US" smtClean="0"/>
              <a:t>Topraktaki dinlenme miselleri veya mikrosklerotilerinin uygun şartlarda çimlenmesi ve oluşan çim tüpleri kılıcal köklerden bitkilere girerek odun boruları içinde              ( xylemde) gelişerek boruları tıkar. Bitkilerde su ve mineral madde taşınımı engellendiğinden solgunluk başlar. Hastalanan bitkilerde oluşan mikrosklerotiler toprakta inokulum kaynağını oluşturur ve bulaşmalara neden olur.</a:t>
            </a:r>
            <a:endParaRPr lang="tr-TR"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type="body" idx="1"/>
          </p:nvPr>
        </p:nvSpPr>
        <p:spPr>
          <a:xfrm>
            <a:off x="250825" y="476250"/>
            <a:ext cx="8435975" cy="5761038"/>
          </a:xfrm>
          <a:solidFill>
            <a:srgbClr val="FFC000"/>
          </a:solidFill>
        </p:spPr>
        <p:txBody>
          <a:bodyPr/>
          <a:lstStyle/>
          <a:p>
            <a:pPr algn="just" eaLnBrk="1" hangingPunct="1">
              <a:buFontTx/>
              <a:buNone/>
            </a:pPr>
            <a:r>
              <a:rPr lang="tr-TR" b="1" smtClean="0"/>
              <a:t>  </a:t>
            </a:r>
            <a:r>
              <a:rPr lang="en-US" b="1" smtClean="0">
                <a:solidFill>
                  <a:srgbClr val="FF0000"/>
                </a:solidFill>
              </a:rPr>
              <a:t>Savaşımı:</a:t>
            </a:r>
            <a:r>
              <a:rPr lang="en-US" smtClean="0"/>
              <a:t> Hastalığın başarılı ve ekonomik bir ilaçlı savaşımı yok gibidir. Bu nedenle savaşımda </a:t>
            </a:r>
            <a:r>
              <a:rPr lang="en-US" smtClean="0">
                <a:solidFill>
                  <a:schemeClr val="accent2"/>
                </a:solidFill>
              </a:rPr>
              <a:t>kültürel önlemler</a:t>
            </a:r>
            <a:r>
              <a:rPr lang="en-US" smtClean="0"/>
              <a:t> önem kazanır. </a:t>
            </a:r>
            <a:r>
              <a:rPr lang="en-US" b="1" smtClean="0">
                <a:solidFill>
                  <a:schemeClr val="hlink"/>
                </a:solidFill>
              </a:rPr>
              <a:t>Uygun bir münavebe</a:t>
            </a:r>
            <a:r>
              <a:rPr lang="en-US" smtClean="0"/>
              <a:t> ( konukçusu olmayan bitkilerle) etmenin mikrosklerotilerinin yoğunluğunun düşmesine neden olur. Örneğin: Pamuk- Çayır bitkisi- Baklagil- Arpa- Buğday- Sorgum- Pamuk   Böyle bir münavebe sisteminde topraktaki inokulum potansiyeli % 50- 75 oranında azalmaktadır. </a:t>
            </a:r>
            <a:endParaRPr lang="tr-TR"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type="body" idx="1"/>
          </p:nvPr>
        </p:nvSpPr>
        <p:spPr>
          <a:xfrm>
            <a:off x="250825" y="515938"/>
            <a:ext cx="8435975" cy="5721350"/>
          </a:xfrm>
          <a:solidFill>
            <a:srgbClr val="FFC000"/>
          </a:solidFill>
        </p:spPr>
        <p:txBody>
          <a:bodyPr/>
          <a:lstStyle/>
          <a:p>
            <a:pPr algn="just" eaLnBrk="1" hangingPunct="1">
              <a:buFontTx/>
              <a:buNone/>
            </a:pPr>
            <a:r>
              <a:rPr lang="tr-TR" sz="2800" smtClean="0"/>
              <a:t>   </a:t>
            </a:r>
            <a:r>
              <a:rPr lang="en-US" sz="2800" smtClean="0"/>
              <a:t>Sulanabilen alanlarda 2-3 yıl çeltik ekimini takiben pamuk ekimi ve yeşil gübre maksadıyla hardal ve kolzanın sonbahar ekimi inokulum potansiyelini % 80-95 oranında azal</a:t>
            </a:r>
            <a:r>
              <a:rPr lang="tr-TR" sz="2800" smtClean="0"/>
              <a:t>t</a:t>
            </a:r>
            <a:r>
              <a:rPr lang="en-US" sz="2800" smtClean="0"/>
              <a:t>mıştır. Hardalın sonbahar ekimine müteakip mısır ve çavdarın yazlık ekimi Verticillium solgunluğu ile en etkili rotasyan uygulamasıdır. Yine Buğday- Bezelye ve Fiğ ile 6 yıllık bir rotasyon inokulum potansiyelini % 96 oranında azal</a:t>
            </a:r>
            <a:r>
              <a:rPr lang="tr-TR" sz="2800" smtClean="0"/>
              <a:t>t</a:t>
            </a:r>
            <a:r>
              <a:rPr lang="en-US" sz="2800" smtClean="0"/>
              <a:t>mıştır. Bu etmene hassas olan Zeytin, Antep fıstığı, Yem bezelyesi, Kereviz, Domates, Patates, Bamya, Şekerpancarı, Nane rotasyonda yer almamalıdır. </a:t>
            </a:r>
            <a:endParaRPr lang="tr-TR" sz="280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type="body" idx="1"/>
          </p:nvPr>
        </p:nvSpPr>
        <p:spPr>
          <a:xfrm>
            <a:off x="250825" y="333375"/>
            <a:ext cx="8642350" cy="5975350"/>
          </a:xfrm>
          <a:solidFill>
            <a:srgbClr val="FFC000"/>
          </a:solidFill>
        </p:spPr>
        <p:txBody>
          <a:bodyPr/>
          <a:lstStyle/>
          <a:p>
            <a:pPr algn="just" eaLnBrk="1" hangingPunct="1">
              <a:buFontTx/>
              <a:buNone/>
            </a:pPr>
            <a:r>
              <a:rPr lang="tr-TR" b="1" smtClean="0"/>
              <a:t>  </a:t>
            </a:r>
            <a:r>
              <a:rPr lang="en-US" b="1" smtClean="0">
                <a:solidFill>
                  <a:schemeClr val="hlink"/>
                </a:solidFill>
              </a:rPr>
              <a:t>Uygun Gübreleme</a:t>
            </a:r>
            <a:r>
              <a:rPr lang="en-US" smtClean="0"/>
              <a:t> topraktaki K eksikliği hastalık şiddetini artırır. Aşırı N da hastalığı artırır.</a:t>
            </a:r>
            <a:r>
              <a:rPr lang="tr-TR" smtClean="0"/>
              <a:t> Yeşil gübrelemenin hastalığı azalttığına dair çalışmalar bulunmaktadır.</a:t>
            </a:r>
            <a:r>
              <a:rPr lang="en-US" b="1" smtClean="0">
                <a:solidFill>
                  <a:schemeClr val="hlink"/>
                </a:solidFill>
              </a:rPr>
              <a:t>Uygun Sulama</a:t>
            </a:r>
            <a:r>
              <a:rPr lang="en-US" b="1" smtClean="0"/>
              <a:t> </a:t>
            </a:r>
            <a:r>
              <a:rPr lang="en-US" smtClean="0"/>
              <a:t>Aşırı sulamadan kaçınılmalıdır. Nem seviyesinin kontrolü sulama ve iyi bir drenajla ayarlanabilir. Sulama şeklide hastalık çıkışında önemlidir. </a:t>
            </a:r>
            <a:r>
              <a:rPr lang="pt-BR" smtClean="0"/>
              <a:t>Yağmurlama sulama, salma sulamaya göre daha az hastalık çıkışına neden olur. Damla sulama ise en iyisidir</a:t>
            </a:r>
            <a:r>
              <a:rPr lang="tr-TR" smtClean="0"/>
              <a:t>.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body" idx="1"/>
          </p:nvPr>
        </p:nvSpPr>
        <p:spPr>
          <a:xfrm>
            <a:off x="250825" y="404813"/>
            <a:ext cx="8435975" cy="6048375"/>
          </a:xfrm>
          <a:solidFill>
            <a:srgbClr val="FFC000"/>
          </a:solidFill>
        </p:spPr>
        <p:txBody>
          <a:bodyPr/>
          <a:lstStyle/>
          <a:p>
            <a:pPr algn="just" eaLnBrk="1" hangingPunct="1">
              <a:lnSpc>
                <a:spcPct val="90000"/>
              </a:lnSpc>
              <a:buFontTx/>
              <a:buNone/>
            </a:pPr>
            <a:r>
              <a:rPr lang="tr-TR" b="1" smtClean="0"/>
              <a:t>   </a:t>
            </a:r>
            <a:r>
              <a:rPr lang="pt-BR" b="1" smtClean="0">
                <a:solidFill>
                  <a:schemeClr val="hlink"/>
                </a:solidFill>
              </a:rPr>
              <a:t>Bitki Yoğunluğu</a:t>
            </a:r>
            <a:r>
              <a:rPr lang="pt-BR" b="1" smtClean="0"/>
              <a:t> </a:t>
            </a:r>
            <a:r>
              <a:rPr lang="pt-BR" smtClean="0"/>
              <a:t>iyi ayarlanmalıdır. Çünkü bitki yoğunluğu ile hastalıklı bitki arasında ters ilişki vardır. Önerilen bitki yoğunluğu hektara 100-150 bin bitki olacak şekilde tohum ekimi yapılmalıdır. </a:t>
            </a:r>
            <a:r>
              <a:rPr lang="pt-BR" b="1" smtClean="0">
                <a:solidFill>
                  <a:schemeClr val="hlink"/>
                </a:solidFill>
              </a:rPr>
              <a:t>Hastalıksız</a:t>
            </a:r>
            <a:r>
              <a:rPr lang="pt-BR" b="1" smtClean="0"/>
              <a:t> </a:t>
            </a:r>
            <a:r>
              <a:rPr lang="pt-BR" b="1" smtClean="0">
                <a:solidFill>
                  <a:schemeClr val="hlink"/>
                </a:solidFill>
              </a:rPr>
              <a:t>Tohum</a:t>
            </a:r>
            <a:r>
              <a:rPr lang="pt-BR" smtClean="0">
                <a:solidFill>
                  <a:schemeClr val="hlink"/>
                </a:solidFill>
              </a:rPr>
              <a:t> </a:t>
            </a:r>
            <a:r>
              <a:rPr lang="pt-BR" b="1" smtClean="0">
                <a:solidFill>
                  <a:schemeClr val="hlink"/>
                </a:solidFill>
              </a:rPr>
              <a:t>Kullanmak</a:t>
            </a:r>
            <a:r>
              <a:rPr lang="pt-BR" smtClean="0"/>
              <a:t> hastalık etmeninin tohumla taşınması önemlidir. Temiz tohum kullanmak veya tohum ilaçlaması yapılır. </a:t>
            </a:r>
            <a:r>
              <a:rPr lang="pt-BR" u="sng" smtClean="0"/>
              <a:t>Ekim Zamanı iyi ayarlanmalı, tohum yatağı iyi hazırlanmalı, iyi bir yabancı ot mücadelesi yapılmalı, toprak işlemesi yüzeysel yapılmalı, hastalıklı bitki artıkları imha edilmelidir.</a:t>
            </a:r>
            <a:r>
              <a:rPr lang="pt-BR" smtClean="0"/>
              <a:t> </a:t>
            </a:r>
            <a:endParaRPr lang="tr-TR"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noChangeArrowheads="1"/>
          </p:cNvSpPr>
          <p:nvPr>
            <p:ph type="body" idx="1"/>
          </p:nvPr>
        </p:nvSpPr>
        <p:spPr>
          <a:xfrm>
            <a:off x="250825" y="404813"/>
            <a:ext cx="8435975" cy="6048375"/>
          </a:xfrm>
          <a:solidFill>
            <a:srgbClr val="FFC000"/>
          </a:solidFill>
        </p:spPr>
        <p:txBody>
          <a:bodyPr/>
          <a:lstStyle/>
          <a:p>
            <a:pPr algn="just" eaLnBrk="1" hangingPunct="1">
              <a:buFontTx/>
              <a:buNone/>
            </a:pPr>
            <a:r>
              <a:rPr lang="tr-TR" sz="2800" b="1" smtClean="0"/>
              <a:t>   </a:t>
            </a:r>
            <a:r>
              <a:rPr lang="pt-BR" sz="2800" b="1" smtClean="0">
                <a:solidFill>
                  <a:schemeClr val="hlink"/>
                </a:solidFill>
              </a:rPr>
              <a:t>Solarizasyona</a:t>
            </a:r>
            <a:r>
              <a:rPr lang="pt-BR" sz="2800" b="1" smtClean="0"/>
              <a:t> </a:t>
            </a:r>
            <a:r>
              <a:rPr lang="pt-BR" sz="2800" smtClean="0"/>
              <a:t>yer verilmelidir. Bu şekilde topraktaki propagüllerin eradikasyonu sağlanır. Bu uygulama aynı zamanda </a:t>
            </a:r>
            <a:r>
              <a:rPr lang="pt-BR" sz="2800" i="1" smtClean="0"/>
              <a:t>Pythium, Thielaviopsis basicola </a:t>
            </a:r>
            <a:r>
              <a:rPr lang="pt-BR" sz="2800" smtClean="0"/>
              <a:t>ve </a:t>
            </a:r>
            <a:r>
              <a:rPr lang="pt-BR" sz="2800" i="1" smtClean="0"/>
              <a:t>Fusarium</a:t>
            </a:r>
            <a:r>
              <a:rPr lang="pt-BR" sz="2800" smtClean="0"/>
              <a:t> populasyonlarının azaltılmasında etkilidir. Solarizasyon normal olarak 25 cm toprak derinliğinde sıcaklığın 40- 50 </a:t>
            </a:r>
            <a:r>
              <a:rPr lang="pt-BR" sz="2800" baseline="30000" smtClean="0"/>
              <a:t>0</a:t>
            </a:r>
            <a:r>
              <a:rPr lang="pt-BR" sz="2800" smtClean="0"/>
              <a:t>C ye ulaşmasını sağlar. </a:t>
            </a:r>
            <a:r>
              <a:rPr lang="pt-BR" sz="2800" i="1" smtClean="0"/>
              <a:t>V.</a:t>
            </a:r>
            <a:r>
              <a:rPr lang="pt-BR" sz="2800" smtClean="0"/>
              <a:t> </a:t>
            </a:r>
            <a:r>
              <a:rPr lang="pt-BR" sz="2800" i="1" smtClean="0"/>
              <a:t>dahlia</a:t>
            </a:r>
            <a:r>
              <a:rPr lang="pt-BR" sz="2800" smtClean="0"/>
              <a:t> nın pamuk izolatları 37 </a:t>
            </a:r>
            <a:r>
              <a:rPr lang="pt-BR" sz="2800" baseline="30000" smtClean="0"/>
              <a:t>0</a:t>
            </a:r>
            <a:r>
              <a:rPr lang="pt-BR" sz="2800" smtClean="0"/>
              <a:t>C de 26-29 günde 50 </a:t>
            </a:r>
            <a:r>
              <a:rPr lang="pt-BR" sz="2800" baseline="30000" smtClean="0"/>
              <a:t>0</a:t>
            </a:r>
            <a:r>
              <a:rPr lang="pt-BR" sz="2800" smtClean="0"/>
              <a:t>C de 23- 27 dakikada ölür. </a:t>
            </a:r>
            <a:r>
              <a:rPr lang="pt-BR" sz="2800" b="1" smtClean="0">
                <a:solidFill>
                  <a:schemeClr val="hlink"/>
                </a:solidFill>
              </a:rPr>
              <a:t>Dayanıklı çeşit kullanmak</a:t>
            </a:r>
            <a:r>
              <a:rPr lang="pt-BR" sz="2800" b="1" smtClean="0"/>
              <a:t>: </a:t>
            </a:r>
            <a:r>
              <a:rPr lang="pt-BR" sz="2800" smtClean="0"/>
              <a:t>V. dahlia ırklarına karşı geliştirilmiş dayanıklı çeşitler mevcuttur. Bunlar Akala SJ-2 , Akala SJ-5 , Nazilli-Taşkent, Deltapine 15 ve Delfos- 531 dir.</a:t>
            </a:r>
            <a:endParaRPr lang="tr-TR" sz="280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type="body" idx="1"/>
          </p:nvPr>
        </p:nvSpPr>
        <p:spPr>
          <a:xfrm>
            <a:off x="250825" y="692150"/>
            <a:ext cx="8281988" cy="5832475"/>
          </a:xfrm>
          <a:solidFill>
            <a:srgbClr val="FFC000"/>
          </a:solidFill>
        </p:spPr>
        <p:txBody>
          <a:bodyPr/>
          <a:lstStyle/>
          <a:p>
            <a:pPr algn="just" eaLnBrk="1" hangingPunct="1">
              <a:buFontTx/>
              <a:buNone/>
            </a:pPr>
            <a:r>
              <a:rPr lang="tr-TR" b="1" smtClean="0"/>
              <a:t>   </a:t>
            </a:r>
            <a:r>
              <a:rPr lang="pt-BR" b="1" smtClean="0">
                <a:solidFill>
                  <a:schemeClr val="hlink"/>
                </a:solidFill>
              </a:rPr>
              <a:t>Biyolojik mücadelesi:</a:t>
            </a:r>
            <a:r>
              <a:rPr lang="pt-BR" smtClean="0"/>
              <a:t> </a:t>
            </a:r>
            <a:r>
              <a:rPr lang="pt-BR" i="1" smtClean="0">
                <a:solidFill>
                  <a:schemeClr val="accent2"/>
                </a:solidFill>
              </a:rPr>
              <a:t>Trichoderma</a:t>
            </a:r>
            <a:r>
              <a:rPr lang="pt-BR" i="1" smtClean="0"/>
              <a:t> </a:t>
            </a:r>
            <a:r>
              <a:rPr lang="pt-BR" i="1" smtClean="0">
                <a:solidFill>
                  <a:schemeClr val="accent2"/>
                </a:solidFill>
              </a:rPr>
              <a:t>viridae</a:t>
            </a:r>
            <a:r>
              <a:rPr lang="pt-BR" smtClean="0"/>
              <a:t> nin  </a:t>
            </a:r>
            <a:r>
              <a:rPr lang="pt-BR" smtClean="0">
                <a:solidFill>
                  <a:srgbClr val="FF0000"/>
                </a:solidFill>
              </a:rPr>
              <a:t>TRİCHODERMİN</a:t>
            </a:r>
            <a:r>
              <a:rPr lang="pt-BR" smtClean="0"/>
              <a:t> ismindeki preparatı tohum kaplaması, tohumla birlikte toprağa verilmesi ve gübre şeklinde uygulanması kullanılmıştır. Organik madde içeriği yüksek olan topraklarda Verticillium solgunluğunu azaltmıştır. Organik madde içeriği düşük olan topraklarda </a:t>
            </a:r>
            <a:r>
              <a:rPr lang="pt-BR" i="1" smtClean="0">
                <a:solidFill>
                  <a:schemeClr val="accent2"/>
                </a:solidFill>
              </a:rPr>
              <a:t>Gliocladium roseum</a:t>
            </a:r>
            <a:r>
              <a:rPr lang="pt-BR" smtClean="0"/>
              <a:t> daha etkili antagonisttir.</a:t>
            </a:r>
            <a:endParaRPr lang="tr-TR"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noChangeArrowheads="1"/>
          </p:cNvSpPr>
          <p:nvPr>
            <p:ph type="body" idx="1"/>
          </p:nvPr>
        </p:nvSpPr>
        <p:spPr>
          <a:xfrm>
            <a:off x="250825" y="404813"/>
            <a:ext cx="8435975" cy="6167437"/>
          </a:xfrm>
          <a:solidFill>
            <a:srgbClr val="FFC000"/>
          </a:solidFill>
        </p:spPr>
        <p:txBody>
          <a:bodyPr>
            <a:normAutofit lnSpcReduction="10000"/>
          </a:bodyPr>
          <a:lstStyle/>
          <a:p>
            <a:r>
              <a:rPr lang="tr-TR" b="1" smtClean="0"/>
              <a:t>   </a:t>
            </a:r>
            <a:r>
              <a:rPr lang="pt-BR" b="1" smtClean="0">
                <a:solidFill>
                  <a:schemeClr val="hlink"/>
                </a:solidFill>
              </a:rPr>
              <a:t>Kimyasal mücadele</a:t>
            </a:r>
            <a:r>
              <a:rPr lang="pt-BR" b="1" smtClean="0"/>
              <a:t>: </a:t>
            </a:r>
            <a:r>
              <a:rPr lang="pt-BR" smtClean="0"/>
              <a:t>Toprak ilaçlaması pek ekonomik değildir. </a:t>
            </a:r>
            <a:r>
              <a:rPr lang="tr-TR" smtClean="0"/>
              <a:t>Ülkemizde bu hastalığa karşı kimyasal mücadele önerilmemektedir. Dünyada tohum firmalarının pamukta önerdikleri tohum ilaçlamaları aşağıda sunulmaktadır:</a:t>
            </a:r>
          </a:p>
          <a:p>
            <a:r>
              <a:rPr lang="tr-TR" smtClean="0"/>
              <a:t>Imidacloprid* + pyraclostrobin + trifloxystrobin + metalaxyl + myclobutanil</a:t>
            </a:r>
          </a:p>
          <a:p>
            <a:r>
              <a:rPr lang="tr-TR" smtClean="0"/>
              <a:t>Imidacloprid* + pyraclostrobin + ipconazole + trifloxystrobin + metalaxyl + myclobutanil</a:t>
            </a:r>
          </a:p>
          <a:p>
            <a:r>
              <a:rPr lang="tr-TR" smtClean="0"/>
              <a:t>Thiomethoxam *+ pyraclostrobin + ipconazole + trifloxystrobin + metalaxyl + myclobutanil + abamectin*</a:t>
            </a:r>
          </a:p>
          <a:p>
            <a:pPr algn="just" eaLnBrk="1" hangingPunct="1">
              <a:buFontTx/>
              <a:buNone/>
            </a:pPr>
            <a:endParaRPr lang="tr-TR"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ChangeArrowheads="1"/>
          </p:cNvSpPr>
          <p:nvPr>
            <p:ph type="body" idx="1"/>
          </p:nvPr>
        </p:nvSpPr>
        <p:spPr>
          <a:xfrm>
            <a:off x="457200" y="476250"/>
            <a:ext cx="8229600" cy="5881688"/>
          </a:xfrm>
          <a:solidFill>
            <a:srgbClr val="FFC000"/>
          </a:solidFill>
        </p:spPr>
        <p:txBody>
          <a:bodyPr/>
          <a:lstStyle/>
          <a:p>
            <a:r>
              <a:rPr lang="tr-TR" sz="2400" smtClean="0"/>
              <a:t>Thiomethoxam *+ fludioxanil + mefenoxam + mycolbutanil + TCMTB</a:t>
            </a:r>
          </a:p>
          <a:p>
            <a:r>
              <a:rPr lang="tr-TR" sz="2400" smtClean="0"/>
              <a:t>Thiomethoxam* + azoxystrobin + fludioxanil + mefenoxam + mycolbutanil +TCMTB</a:t>
            </a:r>
          </a:p>
          <a:p>
            <a:r>
              <a:rPr lang="tr-TR" sz="2400" smtClean="0"/>
              <a:t>Thiomethoxam* + azoxystrobin + fludioxanil + mefenoxam + mycolbutanil + TCMTB + abamectin*</a:t>
            </a:r>
          </a:p>
          <a:p>
            <a:r>
              <a:rPr lang="tr-TR" sz="2400" smtClean="0"/>
              <a:t>Bu ilaçlardan * içerenler pamuklarda toprak altı zararlılarına karşı etken insektisitlerdir.  Bu ilaç karışımları ileri ülkelerde preparat olarak bulunmaktadır, ancak bunların birçoğu ülkemizde yoktur. Ülkemizde </a:t>
            </a:r>
            <a:r>
              <a:rPr lang="tr-TR" sz="2400" smtClean="0">
                <a:solidFill>
                  <a:srgbClr val="FF0000"/>
                </a:solidFill>
              </a:rPr>
              <a:t>metalaxyl + azoxystrobin </a:t>
            </a:r>
            <a:r>
              <a:rPr lang="tr-TR" sz="2400" smtClean="0"/>
              <a:t>karışımı </a:t>
            </a:r>
            <a:r>
              <a:rPr lang="tr-TR" sz="2400" smtClean="0">
                <a:solidFill>
                  <a:srgbClr val="FF0000"/>
                </a:solidFill>
              </a:rPr>
              <a:t>Dynasty</a:t>
            </a:r>
            <a:r>
              <a:rPr lang="tr-TR" sz="2400" smtClean="0"/>
              <a:t> ticari adlı preparat pamukta tohum ilacı olarak ruhsatlıdır. </a:t>
            </a:r>
          </a:p>
          <a:p>
            <a:pPr algn="just" eaLnBrk="1" hangingPunct="1"/>
            <a:r>
              <a:rPr lang="pt-BR" sz="2400" smtClean="0"/>
              <a:t>Pamukta olgunlaşmayı kolaylaştırmak ve ürün artışını sağlamak için kullanılan bitki büyüme regülatörleri  Verticillium solgunluğuna karşı bitkiyi dayanıklı kılmaktadır.</a:t>
            </a:r>
            <a:endParaRPr lang="tr-TR" sz="240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type="body" idx="1"/>
          </p:nvPr>
        </p:nvSpPr>
        <p:spPr>
          <a:xfrm>
            <a:off x="250825" y="404813"/>
            <a:ext cx="8569325" cy="5976937"/>
          </a:xfrm>
          <a:solidFill>
            <a:srgbClr val="FFC000"/>
          </a:solidFill>
        </p:spPr>
        <p:txBody>
          <a:bodyPr/>
          <a:lstStyle/>
          <a:p>
            <a:pPr algn="just" eaLnBrk="1" hangingPunct="1">
              <a:lnSpc>
                <a:spcPct val="90000"/>
              </a:lnSpc>
              <a:buFontTx/>
              <a:buNone/>
            </a:pPr>
            <a:r>
              <a:rPr lang="tr-TR" b="1" smtClean="0"/>
              <a:t>   </a:t>
            </a:r>
            <a:r>
              <a:rPr lang="pt-BR" b="1" smtClean="0">
                <a:solidFill>
                  <a:schemeClr val="accent2"/>
                </a:solidFill>
              </a:rPr>
              <a:t>Fusarium Solgunluğu</a:t>
            </a:r>
            <a:r>
              <a:rPr lang="pt-BR" b="1" smtClean="0"/>
              <a:t>:</a:t>
            </a:r>
            <a:r>
              <a:rPr lang="pt-BR" smtClean="0"/>
              <a:t>  Hastalık etmeni fungus </a:t>
            </a:r>
            <a:r>
              <a:rPr lang="pt-BR" i="1" smtClean="0">
                <a:solidFill>
                  <a:srgbClr val="FF0000"/>
                </a:solidFill>
              </a:rPr>
              <a:t>Fusarium oxysporium </a:t>
            </a:r>
            <a:r>
              <a:rPr lang="pt-BR" smtClean="0">
                <a:solidFill>
                  <a:srgbClr val="FF0000"/>
                </a:solidFill>
              </a:rPr>
              <a:t>f.Sp. </a:t>
            </a:r>
            <a:r>
              <a:rPr lang="pt-BR" i="1" smtClean="0">
                <a:solidFill>
                  <a:srgbClr val="FF0000"/>
                </a:solidFill>
              </a:rPr>
              <a:t>vasinfectum</a:t>
            </a:r>
            <a:r>
              <a:rPr lang="pt-BR" i="1" smtClean="0"/>
              <a:t> </a:t>
            </a:r>
            <a:endParaRPr lang="pt-BR" smtClean="0"/>
          </a:p>
          <a:p>
            <a:pPr algn="just" eaLnBrk="1" hangingPunct="1">
              <a:lnSpc>
                <a:spcPct val="90000"/>
              </a:lnSpc>
              <a:buFontTx/>
              <a:buNone/>
            </a:pPr>
            <a:r>
              <a:rPr lang="tr-TR" smtClean="0"/>
              <a:t>    </a:t>
            </a:r>
            <a:r>
              <a:rPr lang="pt-BR" smtClean="0"/>
              <a:t>Ekolojik olarak Verticillium solgunluğuna benzer. Verticillium solgunluğu üretim sezonunun sonuna doğru havaların sıcaklığı biraz düştüğünde daha çok görülmesine rağmen Fusarium solgunluğu bu şartlarda daha nadir görülür. Verticillium solgunluğu sıcaklık 30</a:t>
            </a:r>
            <a:r>
              <a:rPr lang="pt-BR" baseline="30000" smtClean="0"/>
              <a:t>0</a:t>
            </a:r>
            <a:r>
              <a:rPr lang="pt-BR" smtClean="0"/>
              <a:t>C nin altına düştüğünde, Fusarium solgunluğu 24</a:t>
            </a:r>
            <a:r>
              <a:rPr lang="pt-BR" baseline="30000" smtClean="0"/>
              <a:t>0</a:t>
            </a:r>
            <a:r>
              <a:rPr lang="pt-BR" smtClean="0"/>
              <a:t>C nin altına düştüğünde görülür( </a:t>
            </a:r>
            <a:r>
              <a:rPr lang="pt-BR" i="1" smtClean="0"/>
              <a:t>Fusarium</a:t>
            </a:r>
            <a:r>
              <a:rPr lang="pt-BR" smtClean="0"/>
              <a:t> 15-32</a:t>
            </a:r>
            <a:r>
              <a:rPr lang="pt-BR" baseline="30000" smtClean="0"/>
              <a:t>0</a:t>
            </a:r>
            <a:r>
              <a:rPr lang="pt-BR" smtClean="0"/>
              <a:t>C, </a:t>
            </a:r>
            <a:r>
              <a:rPr lang="pt-BR" i="1" smtClean="0"/>
              <a:t>Verticillium</a:t>
            </a:r>
            <a:r>
              <a:rPr lang="pt-BR" smtClean="0"/>
              <a:t> 20-23 </a:t>
            </a:r>
            <a:r>
              <a:rPr lang="pt-BR" baseline="30000" smtClean="0"/>
              <a:t>0</a:t>
            </a:r>
            <a:r>
              <a:rPr lang="pt-BR" smtClean="0"/>
              <a:t>C arasında görülür). </a:t>
            </a:r>
            <a:endParaRPr lang="tr-TR"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457200" y="333375"/>
            <a:ext cx="7570788" cy="5975350"/>
          </a:xfrm>
          <a:solidFill>
            <a:srgbClr val="FFC000"/>
          </a:solidFill>
        </p:spPr>
        <p:txBody>
          <a:bodyPr/>
          <a:lstStyle/>
          <a:p>
            <a:pPr algn="just" eaLnBrk="1" hangingPunct="1">
              <a:buFontTx/>
              <a:buNone/>
            </a:pPr>
            <a:r>
              <a:rPr lang="tr-TR" smtClean="0"/>
              <a:t>   </a:t>
            </a:r>
            <a:r>
              <a:rPr lang="en-US" smtClean="0"/>
              <a:t>Endüstri bitkilerinden sanayide kullanım alanlarına göre bir kısmı yağ bitkisi</a:t>
            </a:r>
            <a:r>
              <a:rPr lang="tr-TR" smtClean="0"/>
              <a:t>         </a:t>
            </a:r>
          </a:p>
          <a:p>
            <a:pPr algn="just" eaLnBrk="1" hangingPunct="1">
              <a:buFontTx/>
              <a:buNone/>
            </a:pPr>
            <a:r>
              <a:rPr lang="tr-TR" smtClean="0"/>
              <a:t>   </a:t>
            </a:r>
            <a:r>
              <a:rPr lang="en-US" smtClean="0"/>
              <a:t>( Ayçiceği, haşhaş gibi ), bir kısmı lif bitkisi</a:t>
            </a:r>
            <a:endParaRPr lang="tr-TR" smtClean="0"/>
          </a:p>
          <a:p>
            <a:pPr algn="just" eaLnBrk="1" hangingPunct="1">
              <a:buFontTx/>
              <a:buNone/>
            </a:pPr>
            <a:r>
              <a:rPr lang="tr-TR" smtClean="0"/>
              <a:t>   </a:t>
            </a:r>
            <a:r>
              <a:rPr lang="en-US" smtClean="0"/>
              <a:t>( Pamuk gibi), bir kısmı keyif,ilaç ve baharat bitkisi( Tütün, kimyon gibi), bir kısmı niş</a:t>
            </a:r>
            <a:r>
              <a:rPr lang="tr-TR" smtClean="0"/>
              <a:t>a</a:t>
            </a:r>
            <a:r>
              <a:rPr lang="en-US" smtClean="0"/>
              <a:t>sta ve şeker bitkisi( patates ve Şeker pancarı gibi), bir kısmı da birden fazla kullanım alanına sahiptir</a:t>
            </a:r>
            <a:r>
              <a:rPr lang="tr-TR" smtClean="0"/>
              <a:t>      </a:t>
            </a:r>
            <a:r>
              <a:rPr lang="en-US" smtClean="0"/>
              <a:t>( Örneğin Pamuk hem lif bitkisi hemde yağ bitkisidir).</a:t>
            </a:r>
            <a:endParaRPr lang="tr-TR"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ChangeArrowheads="1"/>
          </p:cNvSpPr>
          <p:nvPr>
            <p:ph type="body" idx="1"/>
          </p:nvPr>
        </p:nvSpPr>
        <p:spPr>
          <a:xfrm>
            <a:off x="250825" y="476250"/>
            <a:ext cx="8642350" cy="5832475"/>
          </a:xfrm>
          <a:solidFill>
            <a:srgbClr val="FFC000"/>
          </a:solidFill>
        </p:spPr>
        <p:txBody>
          <a:bodyPr/>
          <a:lstStyle/>
          <a:p>
            <a:pPr algn="just" eaLnBrk="1" hangingPunct="1">
              <a:buFontTx/>
              <a:buNone/>
            </a:pPr>
            <a:r>
              <a:rPr lang="tr-TR" sz="2800" smtClean="0"/>
              <a:t>    </a:t>
            </a:r>
            <a:r>
              <a:rPr lang="pt-BR" sz="2800" smtClean="0"/>
              <a:t>Ülkemizde daha çok Akdeniz ve güneydoğu anadolu bölgesinde görülür. Verticillium solgunluğu kadar yaygın değildir.</a:t>
            </a:r>
          </a:p>
          <a:p>
            <a:pPr algn="just" eaLnBrk="1" hangingPunct="1">
              <a:buFontTx/>
              <a:buNone/>
            </a:pPr>
            <a:r>
              <a:rPr lang="tr-TR" sz="2800" smtClean="0"/>
              <a:t>   </a:t>
            </a:r>
            <a:r>
              <a:rPr lang="pt-BR" sz="2800" smtClean="0"/>
              <a:t>Verticillium ve Fusarium solgunluğunun birbirinden ayırt edilmesinde yararlanılan hususlar:</a:t>
            </a:r>
            <a:endParaRPr lang="pt-BR" sz="2800" i="1" smtClean="0"/>
          </a:p>
          <a:p>
            <a:pPr algn="just" eaLnBrk="1" hangingPunct="1">
              <a:buFontTx/>
              <a:buNone/>
            </a:pPr>
            <a:r>
              <a:rPr lang="tr-TR" sz="2800" i="1" smtClean="0"/>
              <a:t>  </a:t>
            </a:r>
            <a:r>
              <a:rPr lang="tr-TR" sz="2800" smtClean="0"/>
              <a:t>1. </a:t>
            </a:r>
            <a:r>
              <a:rPr lang="pt-BR" sz="2800" i="1" smtClean="0"/>
              <a:t>Fusarium </a:t>
            </a:r>
            <a:r>
              <a:rPr lang="pt-BR" sz="2800" smtClean="0"/>
              <a:t>etmeninin sıcaklık isteği daha değişken olmasına rağmen </a:t>
            </a:r>
            <a:r>
              <a:rPr lang="pt-BR" sz="2800" i="1" smtClean="0"/>
              <a:t>Verticillium </a:t>
            </a:r>
            <a:r>
              <a:rPr lang="pt-BR" sz="2800" smtClean="0"/>
              <a:t>etmeninin sıcaklık isteği pek fazla değişken değildir.</a:t>
            </a:r>
            <a:endParaRPr lang="pt-BR" sz="2800" i="1" smtClean="0"/>
          </a:p>
          <a:p>
            <a:pPr algn="just" eaLnBrk="1" hangingPunct="1">
              <a:buFontTx/>
              <a:buNone/>
            </a:pPr>
            <a:r>
              <a:rPr lang="tr-TR" sz="2800" i="1" smtClean="0"/>
              <a:t>  </a:t>
            </a:r>
            <a:r>
              <a:rPr lang="tr-TR" sz="2800" smtClean="0"/>
              <a:t>2</a:t>
            </a:r>
            <a:r>
              <a:rPr lang="tr-TR" sz="2800" i="1" smtClean="0"/>
              <a:t>. </a:t>
            </a:r>
            <a:r>
              <a:rPr lang="pt-BR" sz="2800" i="1" smtClean="0"/>
              <a:t>Fusarium</a:t>
            </a:r>
            <a:r>
              <a:rPr lang="pt-BR" sz="2800" smtClean="0"/>
              <a:t> için en uygun toprak tipi ırklarına göre değişir. Irk 1 için Ph sı nötr den aside doğru kayan topraklar uygun iken, </a:t>
            </a:r>
            <a:r>
              <a:rPr lang="pt-BR" sz="2800" i="1" smtClean="0"/>
              <a:t>Verticillium</a:t>
            </a:r>
            <a:r>
              <a:rPr lang="pt-BR" sz="2800" smtClean="0"/>
              <a:t> için Ph sı nötr den alkaliye kayan topraklar uygundur. </a:t>
            </a:r>
            <a:endParaRPr lang="tr-TR" sz="280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ChangeArrowheads="1"/>
          </p:cNvSpPr>
          <p:nvPr>
            <p:ph type="body" idx="1"/>
          </p:nvPr>
        </p:nvSpPr>
        <p:spPr>
          <a:xfrm>
            <a:off x="179388" y="549275"/>
            <a:ext cx="8640762" cy="5576888"/>
          </a:xfrm>
          <a:solidFill>
            <a:srgbClr val="FFC000"/>
          </a:solidFill>
        </p:spPr>
        <p:txBody>
          <a:bodyPr/>
          <a:lstStyle/>
          <a:p>
            <a:pPr marL="609600" indent="-609600" algn="just" eaLnBrk="1" hangingPunct="1">
              <a:buFontTx/>
              <a:buNone/>
            </a:pPr>
            <a:r>
              <a:rPr lang="tr-TR" smtClean="0"/>
              <a:t>   3.</a:t>
            </a:r>
            <a:r>
              <a:rPr lang="pt-BR" smtClean="0"/>
              <a:t>Fusarium solgunluğunda belirtiler Verticillium solgunluğuna benzer fakat klorozis kırmızılaşmadan büyük bir leke halini alır. V. Solgunluğunda kırmızılaşma vardır. F. Solgunluğunda pek görülmez. Ancak iletim demetlerindeki kahverengileşme F. Solgunluğunda daha çok görülür ve daha belirgindir. F. Solgunluğunda hastalığın ilerlediği devrede aşırı yaprak dökümü görülür.</a:t>
            </a:r>
            <a:endParaRPr lang="tr-TR"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type="body" idx="1"/>
          </p:nvPr>
        </p:nvSpPr>
        <p:spPr>
          <a:xfrm>
            <a:off x="323850" y="476250"/>
            <a:ext cx="8362950" cy="5649913"/>
          </a:xfrm>
          <a:solidFill>
            <a:srgbClr val="FFC000"/>
          </a:solidFill>
        </p:spPr>
        <p:txBody>
          <a:bodyPr/>
          <a:lstStyle/>
          <a:p>
            <a:pPr algn="just" eaLnBrk="1" hangingPunct="1">
              <a:lnSpc>
                <a:spcPct val="90000"/>
              </a:lnSpc>
              <a:buFontTx/>
              <a:buNone/>
            </a:pPr>
            <a:r>
              <a:rPr lang="tr-TR" b="1" smtClean="0"/>
              <a:t>   </a:t>
            </a:r>
            <a:r>
              <a:rPr lang="pt-BR" b="1" smtClean="0">
                <a:solidFill>
                  <a:schemeClr val="hlink"/>
                </a:solidFill>
              </a:rPr>
              <a:t>Hastalığın Belirtisi</a:t>
            </a:r>
            <a:r>
              <a:rPr lang="pt-BR" b="1" smtClean="0"/>
              <a:t>: </a:t>
            </a:r>
            <a:r>
              <a:rPr lang="pt-BR" smtClean="0"/>
              <a:t>Simptomlar inokulum yoğunluğu, sıcaklık ve konukçu duyarlılığına bağlı olarak bitki gelişiminin herhangi bir aşamasında görülebilir. Yüksek inokulum yoğunluğu  olduğunda bitkiler fide döneminde bile ilk enfeksiyona yakalanabilirler. Fakat tipik olarak ilk simptomlar ekimden sonra 1-2 ay arasında ve çiceklenmenin başlangıcında belirginleşir. Fidelerde kotiledon ve yapraklar solgunlaşır, sararır ve daha sonra kahverengi bir hal alır. </a:t>
            </a:r>
            <a:endParaRPr lang="tr-TR"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3"/>
          <p:cNvSpPr>
            <a:spLocks noGrp="1" noChangeArrowheads="1"/>
          </p:cNvSpPr>
          <p:nvPr>
            <p:ph type="body" idx="1"/>
          </p:nvPr>
        </p:nvSpPr>
        <p:spPr>
          <a:xfrm>
            <a:off x="323850" y="549275"/>
            <a:ext cx="8064500" cy="5576888"/>
          </a:xfrm>
          <a:solidFill>
            <a:srgbClr val="FFC000"/>
          </a:solidFill>
        </p:spPr>
        <p:txBody>
          <a:bodyPr/>
          <a:lstStyle/>
          <a:p>
            <a:pPr algn="just" eaLnBrk="1" hangingPunct="1">
              <a:buFontTx/>
              <a:buNone/>
            </a:pPr>
            <a:r>
              <a:rPr lang="tr-TR" smtClean="0"/>
              <a:t>   </a:t>
            </a:r>
            <a:r>
              <a:rPr lang="pt-BR" smtClean="0"/>
              <a:t>Bu durumdaki yapraklar dökülür ve bitki gövdesi çıplaklaşır. Bu gibi bitkilerin vasküler sisteminde renk değişikliği görülür. Yüksek oranda bulaşık alanlarda fideler öyle çabuk bir şekilde ölürki bu durumda hastalık çökerten ile karıştırılır. Daha yaşlı bitkilerde genellikle ilk simptomlar ilk çiceklenme zamanı bitkinin en alt yapraklarında görülür.</a:t>
            </a:r>
            <a:endParaRPr lang="tr-TR"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type="body" idx="1"/>
          </p:nvPr>
        </p:nvSpPr>
        <p:spPr>
          <a:xfrm>
            <a:off x="457200" y="476250"/>
            <a:ext cx="8229600" cy="5649913"/>
          </a:xfrm>
          <a:solidFill>
            <a:srgbClr val="FFC000"/>
          </a:solidFill>
        </p:spPr>
        <p:txBody>
          <a:bodyPr/>
          <a:lstStyle/>
          <a:p>
            <a:pPr eaLnBrk="1" hangingPunct="1">
              <a:buFontTx/>
              <a:buNone/>
            </a:pPr>
            <a:r>
              <a:rPr lang="tr-TR" b="1" smtClean="0"/>
              <a:t>   </a:t>
            </a:r>
            <a:r>
              <a:rPr lang="pt-BR" b="1" smtClean="0">
                <a:solidFill>
                  <a:srgbClr val="FF0000"/>
                </a:solidFill>
              </a:rPr>
              <a:t>Savaşımı:</a:t>
            </a:r>
            <a:r>
              <a:rPr lang="pt-BR" b="1" smtClean="0"/>
              <a:t> </a:t>
            </a:r>
            <a:r>
              <a:rPr lang="pt-BR" smtClean="0"/>
              <a:t> </a:t>
            </a:r>
            <a:endParaRPr lang="tr-TR" smtClean="0"/>
          </a:p>
          <a:p>
            <a:pPr eaLnBrk="1" hangingPunct="1">
              <a:buFontTx/>
              <a:buNone/>
            </a:pPr>
            <a:r>
              <a:rPr lang="tr-TR" smtClean="0"/>
              <a:t>   </a:t>
            </a:r>
            <a:r>
              <a:rPr lang="pt-BR" smtClean="0">
                <a:solidFill>
                  <a:schemeClr val="accent2"/>
                </a:solidFill>
              </a:rPr>
              <a:t>Kültürel önlemler olarak:</a:t>
            </a:r>
          </a:p>
          <a:p>
            <a:pPr eaLnBrk="1" hangingPunct="1"/>
            <a:r>
              <a:rPr lang="pt-BR" smtClean="0"/>
              <a:t>Ekim nöbeti</a:t>
            </a:r>
          </a:p>
          <a:p>
            <a:pPr eaLnBrk="1" hangingPunct="1"/>
            <a:r>
              <a:rPr lang="pt-BR" smtClean="0"/>
              <a:t>Dengeli gübreleme</a:t>
            </a:r>
          </a:p>
          <a:p>
            <a:pPr eaLnBrk="1" hangingPunct="1"/>
            <a:r>
              <a:rPr lang="pt-BR" smtClean="0"/>
              <a:t>Toprak solarizasyonu,  </a:t>
            </a:r>
          </a:p>
          <a:p>
            <a:pPr eaLnBrk="1" hangingPunct="1"/>
            <a:r>
              <a:rPr lang="pt-BR" smtClean="0"/>
              <a:t>Solarizasyon + Metam sodyum</a:t>
            </a:r>
          </a:p>
          <a:p>
            <a:pPr eaLnBrk="1" hangingPunct="1"/>
            <a:r>
              <a:rPr lang="pt-BR" smtClean="0"/>
              <a:t>Dayanıklı çeşit</a:t>
            </a:r>
            <a:endParaRPr lang="tr-TR"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body" idx="1"/>
          </p:nvPr>
        </p:nvSpPr>
        <p:spPr>
          <a:xfrm>
            <a:off x="179388" y="620713"/>
            <a:ext cx="8507412" cy="5761037"/>
          </a:xfrm>
          <a:solidFill>
            <a:srgbClr val="FFC000"/>
          </a:solidFill>
        </p:spPr>
        <p:txBody>
          <a:bodyPr/>
          <a:lstStyle/>
          <a:p>
            <a:pPr algn="just" eaLnBrk="1" hangingPunct="1">
              <a:buFontTx/>
              <a:buNone/>
            </a:pPr>
            <a:r>
              <a:rPr lang="tr-TR" sz="2800" b="1" smtClean="0"/>
              <a:t>    </a:t>
            </a:r>
            <a:r>
              <a:rPr lang="pt-BR" sz="2800" b="1" smtClean="0">
                <a:solidFill>
                  <a:schemeClr val="accent2"/>
                </a:solidFill>
              </a:rPr>
              <a:t>Biyolojik Mücadele</a:t>
            </a:r>
            <a:r>
              <a:rPr lang="pt-BR" sz="2800" b="1" smtClean="0"/>
              <a:t>: </a:t>
            </a:r>
            <a:r>
              <a:rPr lang="pt-BR" sz="2800" smtClean="0">
                <a:solidFill>
                  <a:srgbClr val="FF0000"/>
                </a:solidFill>
              </a:rPr>
              <a:t>Bacterium agile</a:t>
            </a:r>
            <a:r>
              <a:rPr lang="pt-BR" sz="2800" smtClean="0"/>
              <a:t>( Mc Nair ve Auburn 56 ) isminde bir bakteri % 53 oranında solgunluğu azaltmıştır.</a:t>
            </a:r>
            <a:endParaRPr lang="pt-BR" sz="2800" i="1" smtClean="0"/>
          </a:p>
          <a:p>
            <a:pPr algn="just" eaLnBrk="1" hangingPunct="1"/>
            <a:r>
              <a:rPr lang="pt-BR" sz="2800" i="1" smtClean="0">
                <a:solidFill>
                  <a:schemeClr val="folHlink"/>
                </a:solidFill>
              </a:rPr>
              <a:t>Trichoderma harzianum</a:t>
            </a:r>
            <a:r>
              <a:rPr lang="pt-BR" sz="2800" smtClean="0"/>
              <a:t> un bazı ırklara karşı etkili olduğu saptanmıştır.</a:t>
            </a:r>
            <a:endParaRPr lang="pt-BR" sz="2800" i="1" smtClean="0"/>
          </a:p>
          <a:p>
            <a:pPr algn="just" eaLnBrk="1" hangingPunct="1"/>
            <a:r>
              <a:rPr lang="pt-BR" sz="2800" i="1" smtClean="0">
                <a:solidFill>
                  <a:schemeClr val="folHlink"/>
                </a:solidFill>
              </a:rPr>
              <a:t>Cephalosporium maydis</a:t>
            </a:r>
            <a:r>
              <a:rPr lang="pt-BR" sz="2800" i="1" smtClean="0"/>
              <a:t> </a:t>
            </a:r>
            <a:r>
              <a:rPr lang="pt-BR" sz="2800" smtClean="0"/>
              <a:t>adlı fungusun bulunduğu tarlalarda Fusarium solgunluğu azalmıştır.</a:t>
            </a:r>
            <a:endParaRPr lang="pt-BR" sz="2800" b="1" smtClean="0"/>
          </a:p>
          <a:p>
            <a:pPr algn="just" eaLnBrk="1" hangingPunct="1">
              <a:buFontTx/>
              <a:buNone/>
            </a:pPr>
            <a:r>
              <a:rPr lang="tr-TR" sz="2800" b="1" smtClean="0"/>
              <a:t>    </a:t>
            </a:r>
            <a:r>
              <a:rPr lang="pt-BR" sz="2800" b="1" smtClean="0">
                <a:solidFill>
                  <a:schemeClr val="accent2"/>
                </a:solidFill>
              </a:rPr>
              <a:t>Kimyasa</a:t>
            </a:r>
            <a:r>
              <a:rPr lang="tr-TR" sz="2800" b="1" smtClean="0">
                <a:solidFill>
                  <a:schemeClr val="accent2"/>
                </a:solidFill>
              </a:rPr>
              <a:t>l</a:t>
            </a:r>
            <a:r>
              <a:rPr lang="pt-BR" sz="2800" b="1" smtClean="0">
                <a:solidFill>
                  <a:schemeClr val="accent2"/>
                </a:solidFill>
              </a:rPr>
              <a:t> Mücadele</a:t>
            </a:r>
            <a:r>
              <a:rPr lang="pt-BR" sz="2800" b="1" smtClean="0"/>
              <a:t>: </a:t>
            </a:r>
            <a:r>
              <a:rPr lang="pt-BR" sz="2800" smtClean="0"/>
              <a:t>Toprak ilaçlamaları veya fumigasyon ekonomik değildir. Toprakta nematod varsa Nematisidlerle uygulama yapılmalıdır.</a:t>
            </a:r>
            <a:endParaRPr lang="pt-BR" sz="2800" u="sng" smtClean="0"/>
          </a:p>
          <a:p>
            <a:pPr algn="just" eaLnBrk="1" hangingPunct="1">
              <a:buFontTx/>
              <a:buNone/>
            </a:pPr>
            <a:r>
              <a:rPr lang="tr-TR" sz="2800" smtClean="0"/>
              <a:t> </a:t>
            </a:r>
            <a:r>
              <a:rPr lang="pt-BR" sz="2800" smtClean="0"/>
              <a:t> </a:t>
            </a:r>
            <a:endParaRPr lang="tr-TR" sz="28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body" idx="1"/>
          </p:nvPr>
        </p:nvSpPr>
        <p:spPr>
          <a:xfrm>
            <a:off x="457200" y="476250"/>
            <a:ext cx="8229600" cy="5616575"/>
          </a:xfrm>
          <a:solidFill>
            <a:srgbClr val="FFCC00"/>
          </a:solidFill>
        </p:spPr>
        <p:txBody>
          <a:bodyPr/>
          <a:lstStyle/>
          <a:p>
            <a:pPr>
              <a:buFont typeface="Arial" charset="0"/>
              <a:buNone/>
            </a:pPr>
            <a:r>
              <a:rPr lang="tr-TR" b="1" smtClean="0"/>
              <a:t>   </a:t>
            </a:r>
            <a:r>
              <a:rPr lang="tr-TR" b="1" smtClean="0">
                <a:solidFill>
                  <a:srgbClr val="FF0000"/>
                </a:solidFill>
                <a:latin typeface="Arial" charset="0"/>
              </a:rPr>
              <a:t>Pamukta </a:t>
            </a:r>
            <a:r>
              <a:rPr lang="en-US" b="1" smtClean="0">
                <a:solidFill>
                  <a:srgbClr val="FF0000"/>
                </a:solidFill>
              </a:rPr>
              <a:t>Paraziter Olmayan Hastalıklar</a:t>
            </a:r>
            <a:endParaRPr lang="en-US" smtClean="0">
              <a:solidFill>
                <a:srgbClr val="FF0000"/>
              </a:solidFill>
            </a:endParaRPr>
          </a:p>
          <a:p>
            <a:pPr>
              <a:buFont typeface="Arial" charset="0"/>
              <a:buNone/>
            </a:pPr>
            <a:r>
              <a:rPr lang="tr-TR" smtClean="0">
                <a:solidFill>
                  <a:srgbClr val="FF0000"/>
                </a:solidFill>
              </a:rPr>
              <a:t>   </a:t>
            </a:r>
          </a:p>
          <a:p>
            <a:pPr>
              <a:buFont typeface="Arial" charset="0"/>
              <a:buNone/>
            </a:pPr>
            <a:r>
              <a:rPr lang="tr-TR" smtClean="0"/>
              <a:t>   </a:t>
            </a:r>
            <a:r>
              <a:rPr lang="en-US" smtClean="0">
                <a:solidFill>
                  <a:schemeClr val="accent2"/>
                </a:solidFill>
              </a:rPr>
              <a:t>I.1</a:t>
            </a:r>
            <a:r>
              <a:rPr lang="en-US" smtClean="0"/>
              <a:t>. Besin Maddesi Noksanlıkları </a:t>
            </a:r>
            <a:r>
              <a:rPr lang="tr-TR" smtClean="0"/>
              <a:t>                   </a:t>
            </a:r>
            <a:r>
              <a:rPr lang="en-US" smtClean="0"/>
              <a:t>( N, P, K, S gibi)</a:t>
            </a:r>
            <a:endParaRPr lang="tr-TR" smtClean="0"/>
          </a:p>
          <a:p>
            <a:pPr>
              <a:buFont typeface="Arial" charset="0"/>
              <a:buNone/>
            </a:pPr>
            <a:r>
              <a:rPr lang="tr-TR" smtClean="0"/>
              <a:t>   </a:t>
            </a:r>
          </a:p>
          <a:p>
            <a:pPr>
              <a:buFont typeface="Arial" charset="0"/>
              <a:buNone/>
            </a:pPr>
            <a:r>
              <a:rPr lang="tr-TR" smtClean="0"/>
              <a:t>   </a:t>
            </a:r>
            <a:r>
              <a:rPr lang="en-US" smtClean="0">
                <a:solidFill>
                  <a:schemeClr val="accent2"/>
                </a:solidFill>
              </a:rPr>
              <a:t>I.2</a:t>
            </a:r>
            <a:r>
              <a:rPr lang="en-US" smtClean="0"/>
              <a:t>. İklim ve Toprak Koşulları</a:t>
            </a:r>
            <a:r>
              <a:rPr lang="tr-TR" smtClean="0"/>
              <a:t>                         </a:t>
            </a:r>
            <a:r>
              <a:rPr lang="en-US" smtClean="0"/>
              <a:t> </a:t>
            </a:r>
            <a:r>
              <a:rPr lang="tr-TR" smtClean="0"/>
              <a:t> </a:t>
            </a:r>
            <a:r>
              <a:rPr lang="en-US" smtClean="0"/>
              <a:t>( Sıcaklık, yağış, tuz gibi)</a:t>
            </a:r>
          </a:p>
          <a:p>
            <a:pPr>
              <a:buFont typeface="Arial" charset="0"/>
              <a:buNone/>
            </a:pPr>
            <a:r>
              <a:rPr lang="tr-TR" smtClean="0"/>
              <a:t>   </a:t>
            </a:r>
          </a:p>
          <a:p>
            <a:pPr>
              <a:buFont typeface="Arial" charset="0"/>
              <a:buNone/>
            </a:pPr>
            <a:r>
              <a:rPr lang="tr-TR" smtClean="0"/>
              <a:t>    </a:t>
            </a:r>
            <a:r>
              <a:rPr lang="en-US" smtClean="0">
                <a:solidFill>
                  <a:schemeClr val="accent2"/>
                </a:solidFill>
              </a:rPr>
              <a:t>1.3</a:t>
            </a:r>
            <a:r>
              <a:rPr lang="en-US" smtClean="0"/>
              <a:t>. Pestisit Zararları</a:t>
            </a:r>
            <a:endParaRPr lang="tr-TR"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body" sz="half" idx="1"/>
          </p:nvPr>
        </p:nvSpPr>
        <p:spPr>
          <a:xfrm>
            <a:off x="457200" y="404813"/>
            <a:ext cx="8218488" cy="6048375"/>
          </a:xfrm>
          <a:solidFill>
            <a:srgbClr val="FFCC00"/>
          </a:solidFill>
        </p:spPr>
        <p:txBody>
          <a:bodyPr/>
          <a:lstStyle/>
          <a:p>
            <a:pPr>
              <a:buFont typeface="Arial" charset="0"/>
              <a:buNone/>
            </a:pPr>
            <a:r>
              <a:rPr lang="tr-TR" sz="2800" b="1" smtClean="0"/>
              <a:t>   </a:t>
            </a:r>
            <a:r>
              <a:rPr lang="en-US" sz="2800" b="1" smtClean="0">
                <a:solidFill>
                  <a:schemeClr val="accent2"/>
                </a:solidFill>
              </a:rPr>
              <a:t>1. Besin Maddesi Noksanlıkları</a:t>
            </a:r>
            <a:r>
              <a:rPr lang="en-US" sz="2800" b="1" smtClean="0"/>
              <a:t>:</a:t>
            </a:r>
            <a:endParaRPr lang="en-US" sz="2800" smtClean="0"/>
          </a:p>
          <a:p>
            <a:pPr algn="just">
              <a:buFont typeface="Arial" charset="0"/>
              <a:buNone/>
            </a:pPr>
            <a:r>
              <a:rPr lang="tr-TR" sz="2800" smtClean="0"/>
              <a:t>   </a:t>
            </a:r>
            <a:r>
              <a:rPr lang="en-US" sz="2800" smtClean="0"/>
              <a:t>Zaman zaman görülebilir. </a:t>
            </a:r>
            <a:r>
              <a:rPr lang="en-US" sz="2800" b="1" smtClean="0">
                <a:solidFill>
                  <a:srgbClr val="FF0000"/>
                </a:solidFill>
              </a:rPr>
              <a:t>Azot</a:t>
            </a:r>
            <a:r>
              <a:rPr lang="en-US" sz="2800" b="1" smtClean="0"/>
              <a:t> </a:t>
            </a:r>
            <a:r>
              <a:rPr lang="en-US" sz="2800" smtClean="0"/>
              <a:t>noksanlığında yapraklarda sararma, kırmızılaşma görülür. Zayıf gelişme az pamuk verimi başlıca simptomlardır. Mobil element olduğundan ilk simptomlar yaşlı yapraklarda görülür. </a:t>
            </a:r>
            <a:endParaRPr lang="tr-TR" sz="28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body" sz="half" idx="1"/>
          </p:nvPr>
        </p:nvSpPr>
        <p:spPr>
          <a:xfrm>
            <a:off x="250825" y="333375"/>
            <a:ext cx="8569325" cy="5792788"/>
          </a:xfrm>
          <a:solidFill>
            <a:srgbClr val="FFCC00"/>
          </a:solidFill>
        </p:spPr>
        <p:txBody>
          <a:bodyPr/>
          <a:lstStyle/>
          <a:p>
            <a:pPr algn="just">
              <a:buFont typeface="Arial" charset="0"/>
              <a:buNone/>
            </a:pPr>
            <a:r>
              <a:rPr lang="tr-TR" sz="2800" b="1" smtClean="0"/>
              <a:t> </a:t>
            </a:r>
            <a:r>
              <a:rPr lang="en-US" sz="2800" b="1" smtClean="0">
                <a:solidFill>
                  <a:srgbClr val="FF0000"/>
                </a:solidFill>
              </a:rPr>
              <a:t>Fosfor</a:t>
            </a:r>
            <a:r>
              <a:rPr lang="en-US" sz="2800" smtClean="0"/>
              <a:t> noksanlığında azot noksanlığında olduğu gibi önce yaşlı yapraklar etkilenir. Anormal derecede koyu yeşil yapraklar, bitkide cüceleşme</a:t>
            </a:r>
            <a:r>
              <a:rPr lang="tr-TR" sz="2800" smtClean="0"/>
              <a:t>,</a:t>
            </a:r>
            <a:r>
              <a:rPr lang="en-US" sz="2800" smtClean="0"/>
              <a:t> generatif üreme ve olgunluk geçikir. </a:t>
            </a:r>
            <a:endParaRPr lang="tr-TR" sz="28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body" idx="1"/>
          </p:nvPr>
        </p:nvSpPr>
        <p:spPr>
          <a:xfrm>
            <a:off x="250825" y="333375"/>
            <a:ext cx="8435975" cy="5975350"/>
          </a:xfrm>
          <a:solidFill>
            <a:srgbClr val="FFCC00"/>
          </a:solidFill>
        </p:spPr>
        <p:txBody>
          <a:bodyPr/>
          <a:lstStyle/>
          <a:p>
            <a:pPr algn="just">
              <a:buFont typeface="Arial" charset="0"/>
              <a:buNone/>
            </a:pPr>
            <a:r>
              <a:rPr lang="tr-TR" b="1" smtClean="0"/>
              <a:t>   </a:t>
            </a:r>
            <a:r>
              <a:rPr lang="en-US" b="1" smtClean="0">
                <a:solidFill>
                  <a:srgbClr val="FF0000"/>
                </a:solidFill>
              </a:rPr>
              <a:t>Potasyum</a:t>
            </a:r>
            <a:r>
              <a:rPr lang="en-US" smtClean="0"/>
              <a:t> eksikliği en fazla görülen besin maddesi eksikliğidir. Pamuk pası sim</a:t>
            </a:r>
            <a:r>
              <a:rPr lang="tr-TR" smtClean="0"/>
              <a:t>p</a:t>
            </a:r>
            <a:r>
              <a:rPr lang="en-US" smtClean="0"/>
              <a:t>tomlarına neden olur. Yaprak damarları arasında sarımsı beyaz beneklenmeler, hafif sarımsı yeşile döner. Bu lekeler zamanla kahverengiye döner ve yapraklar pasımsı bir görünüm alır. Yaprak uçları ve kenarları aşağı doğru kıvrılır. Sonunda kururlar ve olgunlaşmadan dökülürler. </a:t>
            </a:r>
            <a:r>
              <a:rPr lang="en-US" b="1" smtClean="0">
                <a:solidFill>
                  <a:schemeClr val="accent2"/>
                </a:solidFill>
              </a:rPr>
              <a:t>Potasyum noksanlığı</a:t>
            </a:r>
            <a:r>
              <a:rPr lang="en-US" b="1" smtClean="0"/>
              <a:t> </a:t>
            </a:r>
            <a:r>
              <a:rPr lang="en-US" b="1" i="1" smtClean="0"/>
              <a:t>Fusar</a:t>
            </a:r>
            <a:r>
              <a:rPr lang="en-US" i="1" smtClean="0"/>
              <a:t>i</a:t>
            </a:r>
            <a:r>
              <a:rPr lang="en-US" b="1" i="1" smtClean="0"/>
              <a:t>um</a:t>
            </a:r>
            <a:r>
              <a:rPr lang="en-US" smtClean="0"/>
              <a:t> </a:t>
            </a:r>
            <a:r>
              <a:rPr lang="en-US" b="1" smtClean="0"/>
              <a:t>ve </a:t>
            </a:r>
            <a:r>
              <a:rPr lang="en-US" b="1" i="1" smtClean="0"/>
              <a:t>Vert</a:t>
            </a:r>
            <a:r>
              <a:rPr lang="tr-TR" b="1" i="1" smtClean="0"/>
              <a:t>i</a:t>
            </a:r>
            <a:r>
              <a:rPr lang="en-US" b="1" i="1" smtClean="0"/>
              <a:t>cillium </a:t>
            </a:r>
            <a:r>
              <a:rPr lang="en-US" b="1" smtClean="0"/>
              <a:t>solgunluğunun şiddetini artırmaktadır</a:t>
            </a:r>
            <a:r>
              <a:rPr lang="tr-TR" b="1" smtClean="0"/>
              <a:t>.</a:t>
            </a:r>
            <a:r>
              <a:rPr lang="tr-TR" smtClean="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body" idx="1"/>
          </p:nvPr>
        </p:nvSpPr>
        <p:spPr>
          <a:xfrm>
            <a:off x="457200" y="260350"/>
            <a:ext cx="8435975" cy="6264275"/>
          </a:xfrm>
          <a:solidFill>
            <a:srgbClr val="FFCC00"/>
          </a:solidFill>
        </p:spPr>
        <p:txBody>
          <a:bodyPr/>
          <a:lstStyle/>
          <a:p>
            <a:pPr>
              <a:buFont typeface="Arial" charset="0"/>
              <a:buNone/>
            </a:pPr>
            <a:endParaRPr lang="tr-TR" b="1" smtClean="0"/>
          </a:p>
          <a:p>
            <a:pPr>
              <a:buFont typeface="Arial" charset="0"/>
              <a:buNone/>
            </a:pPr>
            <a:r>
              <a:rPr lang="tr-TR" b="1" smtClean="0"/>
              <a:t>   </a:t>
            </a:r>
            <a:r>
              <a:rPr lang="en-US" b="1" smtClean="0">
                <a:solidFill>
                  <a:schemeClr val="accent2"/>
                </a:solidFill>
              </a:rPr>
              <a:t>2. İklim ve Toprak Koşulları:</a:t>
            </a:r>
            <a:endParaRPr lang="tr-TR" b="1" smtClean="0">
              <a:solidFill>
                <a:schemeClr val="accent2"/>
              </a:solidFill>
            </a:endParaRPr>
          </a:p>
          <a:p>
            <a:pPr algn="just">
              <a:buFont typeface="Arial" charset="0"/>
              <a:buNone/>
            </a:pPr>
            <a:r>
              <a:rPr lang="tr-TR" b="1" smtClean="0"/>
              <a:t>   </a:t>
            </a:r>
            <a:r>
              <a:rPr lang="en-US" smtClean="0"/>
              <a:t>Pamuk yetişmesi için yüksek sıcaklığa gereksinim duymaktadır. Genellikle serin giden havalarda fideler enfeksiyonlara uzun süre açık kalabilirler. Su gereksinmeside önemlidir. Su yetersizliği sonucu kozalar erken açıldığından fena ve düşük kalitede lif oluşumuna neden olabilir. Fazla yağış ve buna bağlı olarak yetersiz ışık da gelişmeyi olumsuz yönde etkileyebilir</a:t>
            </a:r>
            <a:r>
              <a:rPr lang="tr-TR" smtClean="0"/>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2795</Words>
  <Application>Microsoft Office PowerPoint</Application>
  <PresentationFormat>Ekran Gösterisi (4:3)</PresentationFormat>
  <Paragraphs>134</Paragraphs>
  <Slides>45</Slides>
  <Notes>45</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45</vt:i4>
      </vt:variant>
    </vt:vector>
  </HeadingPairs>
  <TitlesOfParts>
    <vt:vector size="48" baseType="lpstr">
      <vt:lpstr>Arial</vt:lpstr>
      <vt:lpstr>Calibri</vt:lpstr>
      <vt:lpstr>Ofis Teması</vt:lpstr>
      <vt:lpstr>Endüstri ve Baklagil Bitkileri Hastalıkları)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TARLA BİTKİLERİ HASTALIKLARI   I ( Endüstri ve Baklagil Bitkileri Hastalıkları) Prof.Dr. Y.Zekai Katırcıoğlu </dc:title>
  <dc:creator>pc</dc:creator>
  <cp:lastModifiedBy>hrnbayrak@gmail.com</cp:lastModifiedBy>
  <cp:revision>3</cp:revision>
  <dcterms:created xsi:type="dcterms:W3CDTF">2017-02-02T11:33:44Z</dcterms:created>
  <dcterms:modified xsi:type="dcterms:W3CDTF">2021-11-11T06:12:21Z</dcterms:modified>
</cp:coreProperties>
</file>