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C84CF6C-2145-4A45-9476-1E0C6C6FE37F}" type="datetimeFigureOut">
              <a:rPr lang="tr-TR" smtClean="0"/>
              <a:t>05.05.2020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C84CF6C-2145-4A45-9476-1E0C6C6FE37F}" type="datetimeFigureOut">
              <a:rPr lang="tr-TR" smtClean="0"/>
              <a:t>05.05.2020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C84CF6C-2145-4A45-9476-1E0C6C6FE37F}" type="datetimeFigureOut">
              <a:rPr lang="tr-TR" smtClean="0"/>
              <a:t>05.05.2020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C84CF6C-2145-4A45-9476-1E0C6C6FE37F}" type="datetimeFigureOut">
              <a:rPr lang="tr-TR" smtClean="0"/>
              <a:t>05.05.2020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84CF6C-2145-4A45-9476-1E0C6C6FE37F}" type="datetimeFigureOut">
              <a:rPr lang="tr-TR" smtClean="0"/>
              <a:t>05.05.2020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C84CF6C-2145-4A45-9476-1E0C6C6FE37F}" type="datetimeFigureOut">
              <a:rPr lang="tr-TR" smtClean="0"/>
              <a:t>05.05.2020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C84CF6C-2145-4A45-9476-1E0C6C6FE37F}" type="datetimeFigureOut">
              <a:rPr lang="tr-TR" smtClean="0"/>
              <a:t>05.05.2020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C84CF6C-2145-4A45-9476-1E0C6C6FE37F}" type="datetimeFigureOut">
              <a:rPr lang="tr-TR" smtClean="0"/>
              <a:t>05.05.2020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4CF6C-2145-4A45-9476-1E0C6C6FE37F}" type="datetimeFigureOut">
              <a:rPr lang="tr-TR" smtClean="0"/>
              <a:t>05.05.2020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4CF6C-2145-4A45-9476-1E0C6C6FE37F}" type="datetimeFigureOut">
              <a:rPr lang="tr-TR" smtClean="0"/>
              <a:t>05.05.2020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4CF6C-2145-4A45-9476-1E0C6C6FE37F}" type="datetimeFigureOut">
              <a:rPr lang="tr-TR" smtClean="0"/>
              <a:t>05.05.2020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B02735-18C0-4A98-A22F-042E4129D24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4CF6C-2145-4A45-9476-1E0C6C6FE37F}" type="datetimeFigureOut">
              <a:rPr lang="tr-TR" smtClean="0"/>
              <a:t>05.05.2020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B02735-18C0-4A98-A22F-042E4129D24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MATEMATİK</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3. HAFTA</a:t>
            </a:r>
          </a:p>
          <a:p>
            <a:r>
              <a:rPr lang="tr-TR" dirty="0" smtClean="0"/>
              <a:t>Tamsayılar, Rasyonel Sayılar, Ondalıklı Sayılar ve Taban Aritmetiği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Pozitif ve Negatif SayIlar</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t>SayI doğrusu üzerinde sıfırın sağında </a:t>
            </a:r>
            <a:r>
              <a:rPr lang="tr-TR" dirty="0"/>
              <a:t>kalan </a:t>
            </a:r>
            <a:r>
              <a:rPr lang="tr-TR" dirty="0" smtClean="0"/>
              <a:t>sayılara </a:t>
            </a:r>
            <a:r>
              <a:rPr lang="en-US" dirty="0" err="1" smtClean="0">
                <a:solidFill>
                  <a:srgbClr val="FF0000"/>
                </a:solidFill>
              </a:rPr>
              <a:t>pozitif</a:t>
            </a:r>
            <a:r>
              <a:rPr lang="en-US" dirty="0" smtClean="0">
                <a:solidFill>
                  <a:srgbClr val="FF0000"/>
                </a:solidFill>
              </a:rPr>
              <a:t> say</a:t>
            </a:r>
            <a:r>
              <a:rPr lang="tr-TR" dirty="0" smtClean="0">
                <a:solidFill>
                  <a:srgbClr val="FF0000"/>
                </a:solidFill>
              </a:rPr>
              <a:t>ı</a:t>
            </a:r>
            <a:r>
              <a:rPr lang="en-US" dirty="0" err="1" smtClean="0">
                <a:solidFill>
                  <a:srgbClr val="FF0000"/>
                </a:solidFill>
              </a:rPr>
              <a:t>lar</a:t>
            </a:r>
            <a:r>
              <a:rPr lang="en-US" dirty="0" smtClean="0"/>
              <a:t>,</a:t>
            </a:r>
            <a:endParaRPr lang="tr-TR" dirty="0" smtClean="0"/>
          </a:p>
          <a:p>
            <a:r>
              <a:rPr lang="en-US" dirty="0" smtClean="0"/>
              <a:t> </a:t>
            </a:r>
            <a:r>
              <a:rPr lang="en-US" dirty="0" err="1"/>
              <a:t>solunda</a:t>
            </a:r>
            <a:r>
              <a:rPr lang="en-US" dirty="0"/>
              <a:t> </a:t>
            </a:r>
            <a:r>
              <a:rPr lang="en-US" dirty="0" err="1"/>
              <a:t>kalan</a:t>
            </a:r>
            <a:r>
              <a:rPr lang="en-US" dirty="0"/>
              <a:t> </a:t>
            </a:r>
            <a:r>
              <a:rPr lang="en-US" dirty="0" smtClean="0"/>
              <a:t>say</a:t>
            </a:r>
            <a:r>
              <a:rPr lang="tr-TR" dirty="0" smtClean="0"/>
              <a:t>ı</a:t>
            </a:r>
            <a:r>
              <a:rPr lang="en-US" dirty="0" err="1" smtClean="0"/>
              <a:t>lara</a:t>
            </a:r>
            <a:r>
              <a:rPr lang="en-US" dirty="0" smtClean="0"/>
              <a:t> </a:t>
            </a:r>
            <a:r>
              <a:rPr lang="en-US" dirty="0" err="1">
                <a:solidFill>
                  <a:srgbClr val="FF0000"/>
                </a:solidFill>
              </a:rPr>
              <a:t>negatif</a:t>
            </a:r>
            <a:r>
              <a:rPr lang="en-US" dirty="0">
                <a:solidFill>
                  <a:srgbClr val="FF0000"/>
                </a:solidFill>
              </a:rPr>
              <a:t> </a:t>
            </a:r>
            <a:r>
              <a:rPr lang="en-US" dirty="0" smtClean="0">
                <a:solidFill>
                  <a:srgbClr val="FF0000"/>
                </a:solidFill>
              </a:rPr>
              <a:t>say</a:t>
            </a:r>
            <a:r>
              <a:rPr lang="tr-TR" dirty="0" smtClean="0">
                <a:solidFill>
                  <a:srgbClr val="FF0000"/>
                </a:solidFill>
              </a:rPr>
              <a:t>ılar </a:t>
            </a:r>
            <a:r>
              <a:rPr lang="tr-TR" dirty="0"/>
              <a:t>denir.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Pozitif ve Negatif SayIlar</a:t>
            </a:r>
            <a:br>
              <a:rPr lang="tr-TR" dirty="0" smtClean="0">
                <a:solidFill>
                  <a:srgbClr val="FF0000"/>
                </a:solidFill>
              </a:rPr>
            </a:br>
            <a:endParaRPr lang="tr-TR" dirty="0"/>
          </a:p>
        </p:txBody>
      </p:sp>
      <p:sp>
        <p:nvSpPr>
          <p:cNvPr id="3" name="Content Placeholder 2"/>
          <p:cNvSpPr>
            <a:spLocks noGrp="1"/>
          </p:cNvSpPr>
          <p:nvPr>
            <p:ph idx="1"/>
          </p:nvPr>
        </p:nvSpPr>
        <p:spPr/>
        <p:txBody>
          <a:bodyPr/>
          <a:lstStyle/>
          <a:p>
            <a:r>
              <a:rPr lang="tr-TR" dirty="0"/>
              <a:t>(+) . (+) = (+)</a:t>
            </a:r>
          </a:p>
          <a:p>
            <a:r>
              <a:rPr lang="tr-TR" dirty="0"/>
              <a:t>(–) . (–) = (+)</a:t>
            </a:r>
          </a:p>
          <a:p>
            <a:r>
              <a:rPr lang="tr-TR" dirty="0"/>
              <a:t>(–) . (+) = (–)</a:t>
            </a:r>
          </a:p>
          <a:p>
            <a:r>
              <a:rPr lang="tr-TR" dirty="0"/>
              <a:t>(+) . (–) =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Ardışık Sayılar</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t>Belli </a:t>
            </a:r>
            <a:r>
              <a:rPr lang="tr-TR" dirty="0"/>
              <a:t>bir kurala </a:t>
            </a:r>
            <a:r>
              <a:rPr lang="tr-TR" dirty="0" smtClean="0"/>
              <a:t>göre aynı </a:t>
            </a:r>
            <a:r>
              <a:rPr lang="tr-TR" dirty="0"/>
              <a:t>miktarda artan veya </a:t>
            </a:r>
            <a:r>
              <a:rPr lang="tr-TR" dirty="0" smtClean="0"/>
              <a:t>azalan </a:t>
            </a:r>
            <a:r>
              <a:rPr lang="en-US" dirty="0" smtClean="0"/>
              <a:t>say</a:t>
            </a:r>
            <a:r>
              <a:rPr lang="tr-TR" dirty="0" smtClean="0"/>
              <a:t>ı</a:t>
            </a:r>
            <a:r>
              <a:rPr lang="en-US" dirty="0" smtClean="0"/>
              <a:t> </a:t>
            </a:r>
            <a:r>
              <a:rPr lang="en-US" dirty="0" err="1"/>
              <a:t>dizilerine</a:t>
            </a:r>
            <a:r>
              <a:rPr lang="en-US" dirty="0"/>
              <a:t> </a:t>
            </a:r>
            <a:r>
              <a:rPr lang="en-US" dirty="0" err="1" smtClean="0"/>
              <a:t>ard</a:t>
            </a:r>
            <a:r>
              <a:rPr lang="tr-TR" dirty="0" smtClean="0"/>
              <a:t>ışı</a:t>
            </a:r>
            <a:r>
              <a:rPr lang="en-US" dirty="0" smtClean="0"/>
              <a:t>k say</a:t>
            </a:r>
            <a:r>
              <a:rPr lang="tr-TR" dirty="0" smtClean="0"/>
              <a:t>ı</a:t>
            </a:r>
            <a:r>
              <a:rPr lang="en-US" dirty="0" err="1" smtClean="0"/>
              <a:t>lar</a:t>
            </a:r>
            <a:r>
              <a:rPr lang="en-US" dirty="0" smtClean="0"/>
              <a:t> </a:t>
            </a:r>
            <a:r>
              <a:rPr lang="en-US" dirty="0" err="1"/>
              <a:t>denir</a:t>
            </a:r>
            <a:r>
              <a:rPr lang="en-US" dirty="0" smtClean="0"/>
              <a:t>.</a:t>
            </a:r>
            <a:endParaRPr lang="tr-TR" dirty="0" smtClean="0"/>
          </a:p>
          <a:p>
            <a:r>
              <a:rPr lang="pt-BR" dirty="0" smtClean="0"/>
              <a:t>Ard</a:t>
            </a:r>
            <a:r>
              <a:rPr lang="tr-TR" dirty="0" smtClean="0"/>
              <a:t>ışı</a:t>
            </a:r>
            <a:r>
              <a:rPr lang="pt-BR" dirty="0" smtClean="0"/>
              <a:t>k </a:t>
            </a:r>
            <a:r>
              <a:rPr lang="pt-BR" dirty="0"/>
              <a:t>tam </a:t>
            </a:r>
            <a:r>
              <a:rPr lang="pt-BR" dirty="0" smtClean="0"/>
              <a:t>say</a:t>
            </a:r>
            <a:r>
              <a:rPr lang="tr-TR" dirty="0" smtClean="0"/>
              <a:t>ı</a:t>
            </a:r>
            <a:r>
              <a:rPr lang="pt-BR" dirty="0" smtClean="0"/>
              <a:t>lar </a:t>
            </a:r>
            <a:r>
              <a:rPr lang="pt-BR" dirty="0"/>
              <a:t>n, n + 1, n + 2, …</a:t>
            </a:r>
          </a:p>
          <a:p>
            <a:r>
              <a:rPr lang="pt-BR" dirty="0" smtClean="0"/>
              <a:t>Ard</a:t>
            </a:r>
            <a:r>
              <a:rPr lang="tr-TR" dirty="0" smtClean="0"/>
              <a:t>ışı</a:t>
            </a:r>
            <a:r>
              <a:rPr lang="pt-BR" dirty="0" smtClean="0"/>
              <a:t>k </a:t>
            </a:r>
            <a:r>
              <a:rPr lang="tr-TR" dirty="0" smtClean="0"/>
              <a:t>ç</a:t>
            </a:r>
            <a:r>
              <a:rPr lang="pt-BR" dirty="0" smtClean="0"/>
              <a:t>ift say</a:t>
            </a:r>
            <a:r>
              <a:rPr lang="tr-TR" dirty="0" smtClean="0"/>
              <a:t>ı</a:t>
            </a:r>
            <a:r>
              <a:rPr lang="pt-BR" dirty="0" smtClean="0"/>
              <a:t>lar </a:t>
            </a:r>
            <a:r>
              <a:rPr lang="pt-BR" dirty="0"/>
              <a:t>2n, 2n + 2, 2n + 4, …</a:t>
            </a:r>
          </a:p>
          <a:p>
            <a:r>
              <a:rPr lang="tr-TR" dirty="0" smtClean="0"/>
              <a:t>Ardışık </a:t>
            </a:r>
            <a:r>
              <a:rPr lang="tr-TR" dirty="0"/>
              <a:t>tek </a:t>
            </a:r>
            <a:r>
              <a:rPr lang="tr-TR" dirty="0" smtClean="0"/>
              <a:t>sayılar </a:t>
            </a:r>
            <a:r>
              <a:rPr lang="tr-TR" dirty="0"/>
              <a:t>2n – 1, 2n + 1, 2n + 3, …</a:t>
            </a:r>
          </a:p>
          <a:p>
            <a:r>
              <a:rPr lang="tr-TR" dirty="0"/>
              <a:t>5 in </a:t>
            </a:r>
            <a:r>
              <a:rPr lang="tr-TR" dirty="0" smtClean="0"/>
              <a:t>katı </a:t>
            </a:r>
            <a:r>
              <a:rPr lang="tr-TR" dirty="0"/>
              <a:t>olan </a:t>
            </a:r>
            <a:r>
              <a:rPr lang="tr-TR" dirty="0" smtClean="0"/>
              <a:t>ardışıkk sayılar </a:t>
            </a:r>
            <a:r>
              <a:rPr lang="tr-TR" dirty="0"/>
              <a:t>5n, 5n + 5, 5n + 10, …</a:t>
            </a:r>
          </a:p>
          <a:p>
            <a:r>
              <a:rPr lang="tr-TR" dirty="0"/>
              <a:t>ş</a:t>
            </a:r>
            <a:r>
              <a:rPr lang="tr-TR" dirty="0" smtClean="0"/>
              <a:t>eklinde gösterilebilir</a:t>
            </a:r>
            <a:r>
              <a:rPr lang="tr-TR"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Ardışık sayılarda terim sayısı</a:t>
            </a:r>
            <a:endParaRPr lang="tr-TR" dirty="0">
              <a:solidFill>
                <a:srgbClr val="FF0000"/>
              </a:solidFill>
            </a:endParaRPr>
          </a:p>
        </p:txBody>
      </p:sp>
      <p:sp>
        <p:nvSpPr>
          <p:cNvPr id="3" name="Content Placeholder 2"/>
          <p:cNvSpPr>
            <a:spLocks noGrp="1"/>
          </p:cNvSpPr>
          <p:nvPr>
            <p:ph idx="1"/>
          </p:nvPr>
        </p:nvSpPr>
        <p:spPr/>
        <p:txBody>
          <a:bodyPr/>
          <a:lstStyle/>
          <a:p>
            <a:endParaRPr lang="tr-TR" dirty="0" smtClean="0"/>
          </a:p>
          <a:p>
            <a:endParaRPr lang="tr-TR" dirty="0"/>
          </a:p>
          <a:p>
            <a:r>
              <a:rPr lang="tr-TR" dirty="0" smtClean="0"/>
              <a:t>TERİM SAYISI =                                       + 1</a:t>
            </a:r>
            <a:endParaRPr lang="tr-TR"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2357430"/>
            <a:ext cx="3286148" cy="2000264"/>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Sonlu ardışık tam sayıların toplamı</a:t>
            </a:r>
            <a:endParaRPr lang="tr-TR" dirty="0">
              <a:solidFill>
                <a:srgbClr val="FF0000"/>
              </a:solidFill>
            </a:endParaRPr>
          </a:p>
        </p:txBody>
      </p:sp>
      <p:sp>
        <p:nvSpPr>
          <p:cNvPr id="3" name="Content Placeholder 2"/>
          <p:cNvSpPr>
            <a:spLocks noGrp="1"/>
          </p:cNvSpPr>
          <p:nvPr>
            <p:ph idx="1"/>
          </p:nvPr>
        </p:nvSpPr>
        <p:spPr/>
        <p:txBody>
          <a:bodyPr/>
          <a:lstStyle/>
          <a:p>
            <a:r>
              <a:rPr lang="tr-TR" dirty="0"/>
              <a:t>(</a:t>
            </a:r>
            <a:r>
              <a:rPr lang="tr-TR" dirty="0" smtClean="0"/>
              <a:t>Terim sayısı). </a:t>
            </a:r>
            <a:endParaRPr lang="tr-TR"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1214422"/>
            <a:ext cx="3571900" cy="157163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SAYI BASAMAKLARI VE TABAN</a:t>
            </a:r>
            <a:br>
              <a:rPr lang="tr-TR" dirty="0"/>
            </a:br>
            <a:r>
              <a:rPr lang="tr-TR" dirty="0" smtClean="0"/>
              <a:t>ARİTMETİĞİ</a:t>
            </a:r>
            <a:endParaRPr lang="tr-TR" dirty="0"/>
          </a:p>
        </p:txBody>
      </p:sp>
      <p:sp>
        <p:nvSpPr>
          <p:cNvPr id="3" name="Content Placeholder 2"/>
          <p:cNvSpPr>
            <a:spLocks noGrp="1"/>
          </p:cNvSpPr>
          <p:nvPr>
            <p:ph idx="1"/>
          </p:nvPr>
        </p:nvSpPr>
        <p:spPr/>
        <p:txBody>
          <a:bodyPr/>
          <a:lstStyle/>
          <a:p>
            <a:r>
              <a:rPr lang="tr-TR" dirty="0"/>
              <a:t>Bir </a:t>
            </a:r>
            <a:r>
              <a:rPr lang="tr-TR" dirty="0" smtClean="0"/>
              <a:t>sayıyı oluşturan rakamların </a:t>
            </a:r>
            <a:r>
              <a:rPr lang="tr-TR" dirty="0"/>
              <a:t>her biri bu </a:t>
            </a:r>
            <a:r>
              <a:rPr lang="tr-TR" dirty="0" smtClean="0"/>
              <a:t>sayının bir basamağını oluşturur.</a:t>
            </a:r>
          </a:p>
          <a:p>
            <a:r>
              <a:rPr lang="tr-TR" dirty="0"/>
              <a:t>Bir </a:t>
            </a:r>
            <a:r>
              <a:rPr lang="tr-TR" dirty="0" smtClean="0"/>
              <a:t>sayının verildiği tabanın </a:t>
            </a:r>
            <a:r>
              <a:rPr lang="tr-TR" dirty="0"/>
              <a:t>tam </a:t>
            </a:r>
            <a:r>
              <a:rPr lang="tr-TR" dirty="0" smtClean="0"/>
              <a:t>sayı </a:t>
            </a:r>
            <a:r>
              <a:rPr lang="tr-TR" dirty="0"/>
              <a:t>kuvvetlerine </a:t>
            </a:r>
            <a:r>
              <a:rPr lang="tr-TR" dirty="0" smtClean="0"/>
              <a:t>göre</a:t>
            </a:r>
            <a:endParaRPr lang="tr-TR" dirty="0"/>
          </a:p>
          <a:p>
            <a:r>
              <a:rPr lang="pt-BR" dirty="0" smtClean="0"/>
              <a:t>yaz</a:t>
            </a:r>
            <a:r>
              <a:rPr lang="tr-TR" dirty="0" smtClean="0"/>
              <a:t>ı</a:t>
            </a:r>
            <a:r>
              <a:rPr lang="pt-BR" dirty="0" smtClean="0"/>
              <a:t>lmas</a:t>
            </a:r>
            <a:r>
              <a:rPr lang="tr-TR" dirty="0" smtClean="0"/>
              <a:t>ı</a:t>
            </a:r>
            <a:r>
              <a:rPr lang="pt-BR" dirty="0" smtClean="0"/>
              <a:t>na </a:t>
            </a:r>
            <a:r>
              <a:rPr lang="pt-BR" dirty="0"/>
              <a:t>bu </a:t>
            </a:r>
            <a:r>
              <a:rPr lang="pt-BR" dirty="0" smtClean="0"/>
              <a:t>say</a:t>
            </a:r>
            <a:r>
              <a:rPr lang="tr-TR" dirty="0" smtClean="0"/>
              <a:t>ı</a:t>
            </a:r>
            <a:r>
              <a:rPr lang="pt-BR" dirty="0" smtClean="0"/>
              <a:t>n</a:t>
            </a:r>
            <a:r>
              <a:rPr lang="tr-TR" dirty="0" smtClean="0"/>
              <a:t>ı</a:t>
            </a:r>
            <a:r>
              <a:rPr lang="pt-BR" dirty="0" smtClean="0"/>
              <a:t>n </a:t>
            </a:r>
            <a:r>
              <a:rPr lang="tr-TR" dirty="0" smtClean="0"/>
              <a:t>çö</a:t>
            </a:r>
            <a:r>
              <a:rPr lang="pt-BR" dirty="0" smtClean="0"/>
              <a:t>z</a:t>
            </a:r>
            <a:r>
              <a:rPr lang="tr-TR" dirty="0" smtClean="0"/>
              <a:t>ü</a:t>
            </a:r>
            <a:r>
              <a:rPr lang="pt-BR" dirty="0" smtClean="0"/>
              <a:t>mlenmesi </a:t>
            </a:r>
            <a:r>
              <a:rPr lang="pt-BR" dirty="0"/>
              <a:t>denir.</a:t>
            </a:r>
          </a:p>
          <a:p>
            <a:r>
              <a:rPr lang="tr-TR" dirty="0"/>
              <a:t>132 = 1.100 + 3.10 + 2.1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SAYI BASAMAKLARI VE TABAN</a:t>
            </a:r>
            <a:br>
              <a:rPr lang="tr-TR" dirty="0" smtClean="0"/>
            </a:br>
            <a:r>
              <a:rPr lang="tr-TR" dirty="0" smtClean="0"/>
              <a:t>ARİTMETİĞİ</a:t>
            </a:r>
            <a:endParaRPr lang="tr-TR" dirty="0"/>
          </a:p>
        </p:txBody>
      </p:sp>
      <p:sp>
        <p:nvSpPr>
          <p:cNvPr id="3" name="Content Placeholder 2"/>
          <p:cNvSpPr>
            <a:spLocks noGrp="1"/>
          </p:cNvSpPr>
          <p:nvPr>
            <p:ph idx="1"/>
          </p:nvPr>
        </p:nvSpPr>
        <p:spPr/>
        <p:txBody>
          <a:bodyPr/>
          <a:lstStyle/>
          <a:p>
            <a:r>
              <a:rPr lang="tr-TR" dirty="0"/>
              <a:t>Bir </a:t>
            </a:r>
            <a:r>
              <a:rPr lang="tr-TR" dirty="0" smtClean="0"/>
              <a:t>sayı 5lik </a:t>
            </a:r>
            <a:r>
              <a:rPr lang="tr-TR" dirty="0"/>
              <a:t>sayma sisteminde </a:t>
            </a:r>
            <a:r>
              <a:rPr lang="tr-TR" dirty="0" smtClean="0"/>
              <a:t>yazılmak </a:t>
            </a:r>
            <a:r>
              <a:rPr lang="tr-TR" dirty="0"/>
              <a:t>isteniyorsa</a:t>
            </a:r>
          </a:p>
          <a:p>
            <a:r>
              <a:rPr lang="tr-TR" dirty="0" smtClean="0"/>
              <a:t>kullanılabilecek sayıların kümesi </a:t>
            </a:r>
            <a:r>
              <a:rPr lang="tr-TR" dirty="0"/>
              <a:t>{0, 1, 2, </a:t>
            </a:r>
            <a:r>
              <a:rPr lang="tr-TR" dirty="0" smtClean="0"/>
              <a:t>3, 4} tür</a:t>
            </a:r>
            <a:r>
              <a:rPr lang="tr-TR"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FAKTÖRİYEL KAVRAMI</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pt-BR" dirty="0" smtClean="0"/>
              <a:t>1 </a:t>
            </a:r>
            <a:r>
              <a:rPr lang="pt-BR" dirty="0"/>
              <a:t>den n ye kadar olan </a:t>
            </a:r>
            <a:r>
              <a:rPr lang="pt-BR" dirty="0" smtClean="0"/>
              <a:t>do</a:t>
            </a:r>
            <a:r>
              <a:rPr lang="tr-TR" dirty="0" smtClean="0"/>
              <a:t>ğ</a:t>
            </a:r>
            <a:r>
              <a:rPr lang="pt-BR" dirty="0" smtClean="0"/>
              <a:t>al say</a:t>
            </a:r>
            <a:r>
              <a:rPr lang="tr-TR" dirty="0" smtClean="0"/>
              <a:t>ı</a:t>
            </a:r>
            <a:r>
              <a:rPr lang="pt-BR" dirty="0" smtClean="0"/>
              <a:t>lar</a:t>
            </a:r>
            <a:r>
              <a:rPr lang="tr-TR" dirty="0" smtClean="0"/>
              <a:t>ı</a:t>
            </a:r>
            <a:r>
              <a:rPr lang="pt-BR" dirty="0" smtClean="0"/>
              <a:t>n çarpm</a:t>
            </a:r>
            <a:r>
              <a:rPr lang="tr-TR" dirty="0" smtClean="0"/>
              <a:t>ı</a:t>
            </a:r>
            <a:r>
              <a:rPr lang="pt-BR" dirty="0" smtClean="0"/>
              <a:t>na </a:t>
            </a:r>
            <a:r>
              <a:rPr lang="pt-BR" dirty="0"/>
              <a:t>n </a:t>
            </a:r>
            <a:r>
              <a:rPr lang="pt-BR" dirty="0" smtClean="0"/>
              <a:t>faktöriyel</a:t>
            </a:r>
            <a:r>
              <a:rPr lang="tr-TR" dirty="0" smtClean="0"/>
              <a:t> denir ve </a:t>
            </a:r>
          </a:p>
          <a:p>
            <a:r>
              <a:rPr lang="tr-TR" dirty="0" smtClean="0"/>
              <a:t> </a:t>
            </a:r>
            <a:r>
              <a:rPr lang="tr-TR" dirty="0"/>
              <a:t>n! ş</a:t>
            </a:r>
            <a:r>
              <a:rPr lang="tr-TR" dirty="0" smtClean="0"/>
              <a:t>eklinde </a:t>
            </a:r>
            <a:r>
              <a:rPr lang="tr-TR" dirty="0"/>
              <a:t>gösterilir.</a:t>
            </a:r>
          </a:p>
          <a:p>
            <a:r>
              <a:rPr lang="pt-BR" dirty="0"/>
              <a:t>n! = n.(n – 1).(n – 2). … .3.2.1</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solidFill>
                  <a:srgbClr val="FF0000"/>
                </a:solidFill>
              </a:rPr>
              <a:t>Rasyonel Sayılar </a:t>
            </a:r>
            <a:br>
              <a:rPr lang="tr-TR" b="1"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t>Rasyonel </a:t>
            </a:r>
            <a:r>
              <a:rPr lang="tr-TR" dirty="0"/>
              <a:t>sayı, a bir tam sayı olmak şartıyla b de 0 dan farklı bir tam sayı olmak şartıyla  a/b (a bölü b)  şeklinde yazılabilen sayılara denir.</a:t>
            </a:r>
          </a:p>
          <a:p>
            <a:r>
              <a:rPr lang="tr-TR" dirty="0"/>
              <a:t>Her tam sayı da aslında birer rasyonel sayıdır</a:t>
            </a:r>
            <a:r>
              <a:rPr lang="tr-TR" dirty="0" smtClean="0"/>
              <a:t>. Çünkü her sayı aslında kendisi/ 1 biçiminde yazılabilir.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t>Rasyonel Sayıları Onluk Sayılar Halinde Yazmak</a:t>
            </a:r>
            <a:br>
              <a:rPr lang="tr-TR" sz="3200" b="1" dirty="0"/>
            </a:br>
            <a:endParaRPr lang="tr-TR" sz="3200" dirty="0"/>
          </a:p>
        </p:txBody>
      </p:sp>
      <p:sp>
        <p:nvSpPr>
          <p:cNvPr id="3" name="Content Placeholder 2"/>
          <p:cNvSpPr>
            <a:spLocks noGrp="1"/>
          </p:cNvSpPr>
          <p:nvPr>
            <p:ph idx="1"/>
          </p:nvPr>
        </p:nvSpPr>
        <p:spPr/>
        <p:txBody>
          <a:bodyPr/>
          <a:lstStyle/>
          <a:p>
            <a:r>
              <a:rPr lang="tr-TR" dirty="0"/>
              <a:t>Payı paydaya  tam olarak bölmeye </a:t>
            </a:r>
            <a:r>
              <a:rPr lang="tr-TR" dirty="0" smtClean="0"/>
              <a:t>çalışırız</a:t>
            </a:r>
          </a:p>
          <a:p>
            <a:r>
              <a:rPr lang="tr-TR" dirty="0"/>
              <a:t>Paydadaki sayı 10,100 gibi sayılara genişletilebiliyorsa rasyonel sayıyı genişletme işlemi </a:t>
            </a:r>
            <a:r>
              <a:rPr lang="tr-TR" dirty="0" smtClean="0"/>
              <a:t>yaparız.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solidFill>
                  <a:srgbClr val="FF0000"/>
                </a:solidFill>
              </a:rPr>
              <a:t>Rakam</a:t>
            </a:r>
          </a:p>
          <a:p>
            <a:r>
              <a:rPr lang="sv-SE" dirty="0" smtClean="0"/>
              <a:t>Say</a:t>
            </a:r>
            <a:r>
              <a:rPr lang="tr-TR" dirty="0"/>
              <a:t>ı</a:t>
            </a:r>
            <a:r>
              <a:rPr lang="sv-SE" dirty="0" smtClean="0"/>
              <a:t>lar</a:t>
            </a:r>
            <a:r>
              <a:rPr lang="tr-TR" dirty="0"/>
              <a:t>ı</a:t>
            </a:r>
            <a:r>
              <a:rPr lang="tr-TR" dirty="0" smtClean="0"/>
              <a:t> </a:t>
            </a:r>
            <a:r>
              <a:rPr lang="sv-SE" dirty="0" smtClean="0"/>
              <a:t>ifade </a:t>
            </a:r>
            <a:r>
              <a:rPr lang="sv-SE" dirty="0"/>
              <a:t>etmek icin </a:t>
            </a:r>
            <a:r>
              <a:rPr lang="sv-SE" dirty="0" smtClean="0"/>
              <a:t>kullan</a:t>
            </a:r>
            <a:r>
              <a:rPr lang="tr-TR" dirty="0" smtClean="0"/>
              <a:t>ı</a:t>
            </a:r>
            <a:r>
              <a:rPr lang="sv-SE" dirty="0" smtClean="0"/>
              <a:t>lan </a:t>
            </a:r>
            <a:r>
              <a:rPr lang="sv-SE" dirty="0"/>
              <a:t>sembollere </a:t>
            </a:r>
            <a:r>
              <a:rPr lang="sv-SE" dirty="0" smtClean="0"/>
              <a:t>rakam</a:t>
            </a:r>
            <a:r>
              <a:rPr lang="tr-TR" dirty="0" smtClean="0"/>
              <a:t> denir</a:t>
            </a:r>
            <a:r>
              <a:rPr lang="tr-TR" dirty="0"/>
              <a:t>.</a:t>
            </a:r>
          </a:p>
          <a:p>
            <a:r>
              <a:rPr lang="fi-FI" dirty="0"/>
              <a:t>{0, 1, 2, 3, 4, 5, 6, 7, 8, 9} </a:t>
            </a:r>
            <a:r>
              <a:rPr lang="fi-FI" dirty="0" smtClean="0"/>
              <a:t>k</a:t>
            </a:r>
            <a:r>
              <a:rPr lang="tr-TR" dirty="0" smtClean="0"/>
              <a:t>ü</a:t>
            </a:r>
            <a:r>
              <a:rPr lang="fi-FI" dirty="0" smtClean="0"/>
              <a:t>mesinin elemanlar</a:t>
            </a:r>
            <a:r>
              <a:rPr lang="tr-TR" dirty="0" smtClean="0"/>
              <a:t>ı</a:t>
            </a:r>
            <a:r>
              <a:rPr lang="fi-FI" dirty="0" smtClean="0"/>
              <a:t> onluk</a:t>
            </a:r>
            <a:r>
              <a:rPr lang="tr-TR" dirty="0" smtClean="0"/>
              <a:t> sayma </a:t>
            </a:r>
            <a:r>
              <a:rPr lang="tr-TR" dirty="0"/>
              <a:t>sisteminde </a:t>
            </a:r>
            <a:r>
              <a:rPr lang="tr-TR" dirty="0" smtClean="0"/>
              <a:t>kullanılan rakamlardır</a:t>
            </a:r>
            <a:r>
              <a:rPr lang="tr-TR"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solidFill>
                  <a:srgbClr val="FF0000"/>
                </a:solidFill>
              </a:rPr>
              <a:t>Rasyonel Sayıları Karşılaştırma</a:t>
            </a:r>
            <a:br>
              <a:rPr lang="tr-TR" b="1"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t>Eğer </a:t>
            </a:r>
            <a:r>
              <a:rPr lang="tr-TR" dirty="0"/>
              <a:t>paydalar farklı işe genişleterek ya da sadeleştirirerek birbirine </a:t>
            </a:r>
            <a:r>
              <a:rPr lang="tr-TR" b="1" dirty="0"/>
              <a:t>eşitle</a:t>
            </a:r>
            <a:r>
              <a:rPr lang="tr-TR" dirty="0"/>
              <a:t> ve </a:t>
            </a:r>
            <a:r>
              <a:rPr lang="tr-TR" b="1" dirty="0"/>
              <a:t>pay</a:t>
            </a:r>
            <a:r>
              <a:rPr lang="tr-TR" dirty="0"/>
              <a:t> kısımlarına </a:t>
            </a:r>
            <a:r>
              <a:rPr lang="tr-TR" dirty="0" smtClean="0"/>
              <a:t>bakarız. </a:t>
            </a:r>
            <a:r>
              <a:rPr lang="tr-TR" dirty="0"/>
              <a:t>Pozitif rasyonel sayılarda pay kısmı büyük olan rasyonel sayı büyüktür</a:t>
            </a:r>
            <a:r>
              <a:rPr lang="tr-TR" dirty="0" smtClean="0"/>
              <a:t>.</a:t>
            </a:r>
          </a:p>
          <a:p>
            <a:endParaRPr lang="tr-TR" dirty="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solidFill>
                  <a:srgbClr val="FF0000"/>
                </a:solidFill>
              </a:rPr>
              <a:t>Rasyonel Sayılarda Dört İşlem</a:t>
            </a:r>
            <a:br>
              <a:rPr lang="tr-TR" b="1"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tr-TR" dirty="0" smtClean="0"/>
              <a:t>Toplama </a:t>
            </a:r>
            <a:r>
              <a:rPr lang="tr-TR" dirty="0"/>
              <a:t>ve çıkarma işlemlerinde önceliğimiz paydalar eşit değilse </a:t>
            </a:r>
            <a:r>
              <a:rPr lang="tr-TR" dirty="0" smtClean="0"/>
              <a:t>eşitlemektir. </a:t>
            </a:r>
            <a:r>
              <a:rPr lang="tr-TR" dirty="0"/>
              <a:t>Daha sonra da iki rasyonel sayının payları arasında gereken işlemi yapmak. </a:t>
            </a:r>
            <a:endParaRPr lang="tr-TR" dirty="0" smtClean="0"/>
          </a:p>
          <a:p>
            <a:endParaRPr lang="tr-TR" dirty="0"/>
          </a:p>
          <a:p>
            <a:r>
              <a:rPr lang="tr-TR" dirty="0"/>
              <a:t>Rasyonel sayılarda çarpma işlemi  yaparken paylar birbiriyle paydalar birbiriyle çarpılır.</a:t>
            </a:r>
          </a:p>
          <a:p>
            <a:r>
              <a:rPr lang="tr-TR" dirty="0"/>
              <a:t>Rasyonel sayılarda bölme işlemi yaparken dikkat edilmesi gereken bir nokta var.  İlk rasyonel sayımız aynı şekilde durur, ikinci rasyonel sayımız ters çevrilir (Pay kısmı paydaya yazılır, payda kısmı paya yazılır) ve birbiriyle çarpılır.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solidFill>
                  <a:srgbClr val="FF0000"/>
                </a:solidFill>
              </a:rPr>
              <a:t>Sayı</a:t>
            </a:r>
            <a:endParaRPr lang="tr-TR" dirty="0">
              <a:solidFill>
                <a:srgbClr val="FF0000"/>
              </a:solidFill>
            </a:endParaRPr>
          </a:p>
          <a:p>
            <a:r>
              <a:rPr lang="tr-TR" dirty="0" smtClean="0"/>
              <a:t>Rakamların </a:t>
            </a:r>
            <a:r>
              <a:rPr lang="tr-TR" dirty="0"/>
              <a:t>bir </a:t>
            </a:r>
            <a:r>
              <a:rPr lang="tr-TR" dirty="0" smtClean="0"/>
              <a:t>çokluk </a:t>
            </a:r>
            <a:r>
              <a:rPr lang="tr-TR" dirty="0"/>
              <a:t>belirtecek ş</a:t>
            </a:r>
            <a:r>
              <a:rPr lang="tr-TR" dirty="0" smtClean="0"/>
              <a:t>ekilde </a:t>
            </a:r>
            <a:r>
              <a:rPr lang="tr-TR" dirty="0"/>
              <a:t>bir araya </a:t>
            </a:r>
            <a:r>
              <a:rPr lang="tr-TR" dirty="0" smtClean="0"/>
              <a:t>getirilmesiyle oluşturulan </a:t>
            </a:r>
            <a:r>
              <a:rPr lang="tr-TR" dirty="0"/>
              <a:t>ifadelere </a:t>
            </a:r>
            <a:r>
              <a:rPr lang="tr-TR" dirty="0" smtClean="0"/>
              <a:t>sayı </a:t>
            </a:r>
            <a:r>
              <a:rPr lang="tr-TR" dirty="0"/>
              <a:t>denir.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UYARI</a:t>
            </a:r>
            <a:endParaRPr lang="tr-TR" dirty="0"/>
          </a:p>
        </p:txBody>
      </p:sp>
      <p:sp>
        <p:nvSpPr>
          <p:cNvPr id="3" name="Content Placeholder 2"/>
          <p:cNvSpPr>
            <a:spLocks noGrp="1"/>
          </p:cNvSpPr>
          <p:nvPr>
            <p:ph idx="1"/>
          </p:nvPr>
        </p:nvSpPr>
        <p:spPr/>
        <p:txBody>
          <a:bodyPr/>
          <a:lstStyle/>
          <a:p>
            <a:r>
              <a:rPr lang="en-US" dirty="0" smtClean="0"/>
              <a:t>T</a:t>
            </a:r>
            <a:r>
              <a:rPr lang="tr-TR" dirty="0" smtClean="0"/>
              <a:t>ü</a:t>
            </a:r>
            <a:r>
              <a:rPr lang="en-US" dirty="0" smtClean="0"/>
              <a:t>m </a:t>
            </a:r>
            <a:r>
              <a:rPr lang="en-US" dirty="0" err="1"/>
              <a:t>rakamlar</a:t>
            </a:r>
            <a:r>
              <a:rPr lang="en-US" dirty="0"/>
              <a:t> </a:t>
            </a:r>
            <a:r>
              <a:rPr lang="en-US" dirty="0" err="1"/>
              <a:t>birer</a:t>
            </a:r>
            <a:r>
              <a:rPr lang="en-US" dirty="0"/>
              <a:t> </a:t>
            </a:r>
            <a:r>
              <a:rPr lang="en-US" dirty="0" smtClean="0"/>
              <a:t>say</a:t>
            </a:r>
            <a:r>
              <a:rPr lang="tr-TR" dirty="0" smtClean="0"/>
              <a:t>ı</a:t>
            </a:r>
            <a:r>
              <a:rPr lang="en-US" dirty="0" smtClean="0"/>
              <a:t>d</a:t>
            </a:r>
            <a:r>
              <a:rPr lang="tr-TR" dirty="0" smtClean="0"/>
              <a:t>ı</a:t>
            </a:r>
            <a:r>
              <a:rPr lang="en-US" dirty="0" smtClean="0"/>
              <a:t>r</a:t>
            </a:r>
            <a:r>
              <a:rPr lang="en-US" dirty="0"/>
              <a:t>. </a:t>
            </a:r>
            <a:r>
              <a:rPr lang="en-US" dirty="0" err="1"/>
              <a:t>Fakat</a:t>
            </a:r>
            <a:r>
              <a:rPr lang="en-US" dirty="0"/>
              <a:t> her </a:t>
            </a:r>
            <a:r>
              <a:rPr lang="en-US" dirty="0" smtClean="0"/>
              <a:t>say</a:t>
            </a:r>
            <a:r>
              <a:rPr lang="tr-TR" dirty="0" smtClean="0"/>
              <a:t>ı</a:t>
            </a:r>
            <a:r>
              <a:rPr lang="en-US" dirty="0" smtClean="0"/>
              <a:t> </a:t>
            </a:r>
            <a:r>
              <a:rPr lang="en-US" dirty="0" err="1"/>
              <a:t>bir</a:t>
            </a:r>
            <a:endParaRPr lang="en-US" dirty="0"/>
          </a:p>
          <a:p>
            <a:pPr>
              <a:buNone/>
            </a:pPr>
            <a:r>
              <a:rPr lang="tr-TR" dirty="0"/>
              <a:t>rakam </a:t>
            </a:r>
            <a:r>
              <a:rPr lang="tr-TR" dirty="0" smtClean="0"/>
              <a:t>değildir</a:t>
            </a:r>
            <a:r>
              <a:rPr lang="tr-T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Doğal Say›lar</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tr-TR" dirty="0" smtClean="0"/>
              <a:t>Doğal sayılar kümesi </a:t>
            </a:r>
            <a:r>
              <a:rPr lang="tr-TR" dirty="0"/>
              <a:t>N harfi ile </a:t>
            </a:r>
            <a:r>
              <a:rPr lang="tr-TR" dirty="0" smtClean="0"/>
              <a:t>gösterilir</a:t>
            </a:r>
            <a:r>
              <a:rPr lang="tr-TR" dirty="0"/>
              <a:t>.</a:t>
            </a:r>
          </a:p>
          <a:p>
            <a:r>
              <a:rPr lang="pt-BR" dirty="0"/>
              <a:t>N = {0, 1, 2, 3, …}</a:t>
            </a:r>
          </a:p>
          <a:p>
            <a:pPr>
              <a:buNone/>
            </a:pPr>
            <a:r>
              <a:rPr lang="tr-TR" dirty="0" smtClean="0"/>
              <a:t>kümesinin elemanlarının </a:t>
            </a:r>
            <a:r>
              <a:rPr lang="tr-TR" dirty="0"/>
              <a:t>her biri birer </a:t>
            </a:r>
            <a:r>
              <a:rPr lang="tr-TR" dirty="0" smtClean="0"/>
              <a:t>doğal sayıdır</a:t>
            </a:r>
            <a:r>
              <a:rPr lang="tr-TR" dirty="0"/>
              <a:t>.</a:t>
            </a:r>
          </a:p>
          <a:p>
            <a:r>
              <a:rPr lang="tr-TR" dirty="0" smtClean="0"/>
              <a:t>Sıfır </a:t>
            </a:r>
            <a:r>
              <a:rPr lang="tr-TR" dirty="0"/>
              <a:t>haricindeki </a:t>
            </a:r>
            <a:r>
              <a:rPr lang="tr-TR" dirty="0" smtClean="0"/>
              <a:t>doğal sayılara </a:t>
            </a:r>
            <a:r>
              <a:rPr lang="tr-TR" dirty="0"/>
              <a:t>pozitif </a:t>
            </a:r>
            <a:r>
              <a:rPr lang="tr-TR" dirty="0" smtClean="0"/>
              <a:t>doğal sayılar ya  </a:t>
            </a:r>
            <a:r>
              <a:rPr lang="pt-BR" dirty="0" smtClean="0"/>
              <a:t>da </a:t>
            </a:r>
            <a:r>
              <a:rPr lang="pt-BR" dirty="0"/>
              <a:t>sayma </a:t>
            </a:r>
            <a:r>
              <a:rPr lang="pt-BR" dirty="0" smtClean="0"/>
              <a:t>say</a:t>
            </a:r>
            <a:r>
              <a:rPr lang="tr-TR" dirty="0" smtClean="0"/>
              <a:t>ı</a:t>
            </a:r>
            <a:r>
              <a:rPr lang="pt-BR" dirty="0" smtClean="0"/>
              <a:t>lar</a:t>
            </a:r>
            <a:r>
              <a:rPr lang="tr-TR" dirty="0" smtClean="0"/>
              <a:t>ı</a:t>
            </a:r>
            <a:r>
              <a:rPr lang="pt-BR" dirty="0" smtClean="0"/>
              <a:t> </a:t>
            </a:r>
            <a:r>
              <a:rPr lang="pt-BR" dirty="0"/>
              <a:t>denir. </a:t>
            </a:r>
            <a:endParaRPr lang="tr-TR" dirty="0" smtClean="0"/>
          </a:p>
          <a:p>
            <a:pPr>
              <a:buNone/>
            </a:pPr>
            <a:r>
              <a:rPr lang="tr-TR" dirty="0"/>
              <a:t>N</a:t>
            </a:r>
            <a:r>
              <a:rPr lang="tr-TR" baseline="30000" dirty="0" smtClean="0"/>
              <a:t>+ </a:t>
            </a:r>
            <a:r>
              <a:rPr lang="pt-BR" dirty="0" smtClean="0"/>
              <a:t>sembol</a:t>
            </a:r>
            <a:r>
              <a:rPr lang="tr-TR" dirty="0" smtClean="0"/>
              <a:t>ü</a:t>
            </a:r>
            <a:r>
              <a:rPr lang="pt-BR" dirty="0" smtClean="0"/>
              <a:t> </a:t>
            </a:r>
            <a:r>
              <a:rPr lang="pt-BR" dirty="0"/>
              <a:t>ile gosterilir.</a:t>
            </a:r>
          </a:p>
          <a:p>
            <a:r>
              <a:rPr lang="tr-TR" dirty="0"/>
              <a:t>N</a:t>
            </a:r>
            <a:r>
              <a:rPr lang="tr-TR" baseline="30000" dirty="0"/>
              <a:t>+</a:t>
            </a:r>
            <a:r>
              <a:rPr lang="tr-TR" dirty="0" smtClean="0"/>
              <a:t> </a:t>
            </a:r>
            <a:r>
              <a:rPr lang="tr-TR" dirty="0"/>
              <a:t>= {1, 2, 3, …}</a:t>
            </a:r>
          </a:p>
          <a:p>
            <a:r>
              <a:rPr lang="en-US" dirty="0" smtClean="0"/>
              <a:t>k</a:t>
            </a:r>
            <a:r>
              <a:rPr lang="tr-TR" dirty="0" smtClean="0"/>
              <a:t>ü</a:t>
            </a:r>
            <a:r>
              <a:rPr lang="en-US" dirty="0" err="1" smtClean="0"/>
              <a:t>mesinin</a:t>
            </a:r>
            <a:r>
              <a:rPr lang="en-US" dirty="0" smtClean="0"/>
              <a:t> </a:t>
            </a:r>
            <a:r>
              <a:rPr lang="en-US" dirty="0" err="1" smtClean="0"/>
              <a:t>elemanlar</a:t>
            </a:r>
            <a:r>
              <a:rPr lang="tr-TR" dirty="0" smtClean="0"/>
              <a:t>ı</a:t>
            </a:r>
            <a:r>
              <a:rPr lang="en-US" dirty="0" smtClean="0"/>
              <a:t>n</a:t>
            </a:r>
            <a:r>
              <a:rPr lang="tr-TR" dirty="0" smtClean="0"/>
              <a:t>ı</a:t>
            </a:r>
            <a:r>
              <a:rPr lang="en-US" dirty="0" smtClean="0"/>
              <a:t>n </a:t>
            </a:r>
            <a:r>
              <a:rPr lang="en-US" dirty="0"/>
              <a:t>her </a:t>
            </a:r>
            <a:r>
              <a:rPr lang="en-US" dirty="0" err="1"/>
              <a:t>biri</a:t>
            </a:r>
            <a:r>
              <a:rPr lang="en-US" dirty="0"/>
              <a:t> </a:t>
            </a:r>
            <a:r>
              <a:rPr lang="en-US" dirty="0" err="1"/>
              <a:t>birer</a:t>
            </a:r>
            <a:r>
              <a:rPr lang="en-US" dirty="0"/>
              <a:t> </a:t>
            </a:r>
            <a:r>
              <a:rPr lang="en-US" dirty="0" err="1"/>
              <a:t>sayma</a:t>
            </a:r>
            <a:r>
              <a:rPr lang="en-US" dirty="0"/>
              <a:t> </a:t>
            </a:r>
            <a:r>
              <a:rPr lang="en-US" dirty="0" smtClean="0"/>
              <a:t>say</a:t>
            </a:r>
            <a:r>
              <a:rPr lang="tr-TR" dirty="0" smtClean="0"/>
              <a:t>ı</a:t>
            </a:r>
            <a:r>
              <a:rPr lang="en-US" dirty="0" smtClean="0"/>
              <a:t>s</a:t>
            </a:r>
            <a:r>
              <a:rPr lang="tr-TR" dirty="0" smtClean="0"/>
              <a:t>ı</a:t>
            </a:r>
            <a:r>
              <a:rPr lang="en-US" dirty="0" smtClean="0"/>
              <a:t>d</a:t>
            </a:r>
            <a:r>
              <a:rPr lang="tr-TR" dirty="0" smtClean="0"/>
              <a:t>ı</a:t>
            </a:r>
            <a:r>
              <a:rPr lang="en-US" dirty="0" smtClean="0"/>
              <a:t>r</a:t>
            </a:r>
            <a:r>
              <a:rPr lang="en-US" dirty="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UYARI</a:t>
            </a:r>
            <a:endParaRPr lang="tr-TR" dirty="0"/>
          </a:p>
        </p:txBody>
      </p:sp>
      <p:sp>
        <p:nvSpPr>
          <p:cNvPr id="3" name="Content Placeholder 2"/>
          <p:cNvSpPr>
            <a:spLocks noGrp="1"/>
          </p:cNvSpPr>
          <p:nvPr>
            <p:ph idx="1"/>
          </p:nvPr>
        </p:nvSpPr>
        <p:spPr/>
        <p:txBody>
          <a:bodyPr/>
          <a:lstStyle/>
          <a:p>
            <a:r>
              <a:rPr lang="en-US" dirty="0" err="1" smtClean="0"/>
              <a:t>Toplamlar</a:t>
            </a:r>
            <a:r>
              <a:rPr lang="tr-TR" dirty="0" smtClean="0"/>
              <a:t>ı</a:t>
            </a:r>
            <a:r>
              <a:rPr lang="en-US" dirty="0" smtClean="0"/>
              <a:t> </a:t>
            </a:r>
            <a:r>
              <a:rPr lang="en-US" dirty="0" err="1"/>
              <a:t>sabit</a:t>
            </a:r>
            <a:r>
              <a:rPr lang="en-US" dirty="0"/>
              <a:t> </a:t>
            </a:r>
            <a:r>
              <a:rPr lang="en-US" dirty="0" err="1"/>
              <a:t>olan</a:t>
            </a:r>
            <a:r>
              <a:rPr lang="en-US" dirty="0"/>
              <a:t> </a:t>
            </a:r>
            <a:r>
              <a:rPr lang="en-US" dirty="0" err="1"/>
              <a:t>iki</a:t>
            </a:r>
            <a:r>
              <a:rPr lang="en-US" dirty="0"/>
              <a:t> </a:t>
            </a:r>
            <a:r>
              <a:rPr lang="en-US" dirty="0" smtClean="0"/>
              <a:t>do</a:t>
            </a:r>
            <a:r>
              <a:rPr lang="tr-TR" dirty="0" smtClean="0"/>
              <a:t>ğ</a:t>
            </a:r>
            <a:r>
              <a:rPr lang="en-US" dirty="0" smtClean="0"/>
              <a:t>al say</a:t>
            </a:r>
            <a:r>
              <a:rPr lang="tr-TR" dirty="0" smtClean="0"/>
              <a:t>ı</a:t>
            </a:r>
            <a:r>
              <a:rPr lang="en-US" dirty="0" smtClean="0"/>
              <a:t>n</a:t>
            </a:r>
            <a:r>
              <a:rPr lang="tr-TR" dirty="0" smtClean="0"/>
              <a:t>ı</a:t>
            </a:r>
            <a:r>
              <a:rPr lang="en-US" dirty="0" smtClean="0"/>
              <a:t>n carp</a:t>
            </a:r>
            <a:r>
              <a:rPr lang="tr-TR" dirty="0" smtClean="0"/>
              <a:t>ımı, sayılar </a:t>
            </a:r>
            <a:r>
              <a:rPr lang="tr-TR" dirty="0"/>
              <a:t>birbirine </a:t>
            </a:r>
            <a:r>
              <a:rPr lang="tr-TR" dirty="0" smtClean="0"/>
              <a:t>yaklaştıkça büyür</a:t>
            </a:r>
            <a:r>
              <a:rPr lang="tr-TR" dirty="0"/>
              <a:t>, </a:t>
            </a:r>
            <a:r>
              <a:rPr lang="tr-TR" dirty="0" smtClean="0"/>
              <a:t>sayılar birbirinden uzaklaştıkça kücülür.</a:t>
            </a:r>
          </a:p>
          <a:p>
            <a:r>
              <a:rPr lang="tr-TR" dirty="0"/>
              <a:t>Ç</a:t>
            </a:r>
            <a:r>
              <a:rPr lang="tr-TR" dirty="0" smtClean="0"/>
              <a:t>arpımları </a:t>
            </a:r>
            <a:r>
              <a:rPr lang="tr-TR" dirty="0"/>
              <a:t>sabit olan iki </a:t>
            </a:r>
            <a:r>
              <a:rPr lang="tr-TR" dirty="0" smtClean="0"/>
              <a:t>doğal sayının toplamı,</a:t>
            </a:r>
            <a:endParaRPr lang="tr-TR" dirty="0"/>
          </a:p>
          <a:p>
            <a:pPr>
              <a:buNone/>
            </a:pPr>
            <a:r>
              <a:rPr lang="tr-TR" dirty="0" smtClean="0"/>
              <a:t>sayılar </a:t>
            </a:r>
            <a:r>
              <a:rPr lang="tr-TR" dirty="0"/>
              <a:t>birbirine </a:t>
            </a:r>
            <a:r>
              <a:rPr lang="tr-TR" dirty="0" smtClean="0"/>
              <a:t>yaklaştıkça küçülür</a:t>
            </a:r>
            <a:r>
              <a:rPr lang="tr-TR" dirty="0"/>
              <a:t>, </a:t>
            </a:r>
            <a:r>
              <a:rPr lang="tr-TR" dirty="0" smtClean="0"/>
              <a:t>birbirinden</a:t>
            </a:r>
          </a:p>
          <a:p>
            <a:pPr>
              <a:buNone/>
            </a:pPr>
            <a:r>
              <a:rPr lang="tr-TR" dirty="0" smtClean="0"/>
              <a:t>uzaklaştıkça büyür</a:t>
            </a:r>
            <a:r>
              <a:rPr lang="tr-TR"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solidFill>
                  <a:srgbClr val="FF0000"/>
                </a:solidFill>
              </a:rPr>
              <a:t>Tam Sayılar</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pl-PL" dirty="0" smtClean="0"/>
              <a:t>Tam say</a:t>
            </a:r>
            <a:r>
              <a:rPr lang="tr-TR" dirty="0" smtClean="0"/>
              <a:t>ı</a:t>
            </a:r>
            <a:r>
              <a:rPr lang="pl-PL" dirty="0" smtClean="0"/>
              <a:t>lar k</a:t>
            </a:r>
            <a:r>
              <a:rPr lang="tr-TR" dirty="0" smtClean="0"/>
              <a:t>ü</a:t>
            </a:r>
            <a:r>
              <a:rPr lang="pl-PL" dirty="0" smtClean="0"/>
              <a:t>mesi </a:t>
            </a:r>
            <a:r>
              <a:rPr lang="pl-PL" dirty="0"/>
              <a:t>Z harfi ile </a:t>
            </a:r>
            <a:r>
              <a:rPr lang="pl-PL" dirty="0" smtClean="0"/>
              <a:t>g</a:t>
            </a:r>
            <a:r>
              <a:rPr lang="tr-TR" dirty="0"/>
              <a:t>ö</a:t>
            </a:r>
            <a:r>
              <a:rPr lang="pl-PL" dirty="0" smtClean="0"/>
              <a:t>sterilir</a:t>
            </a:r>
            <a:r>
              <a:rPr lang="pl-PL" dirty="0"/>
              <a:t>.</a:t>
            </a:r>
          </a:p>
          <a:p>
            <a:r>
              <a:rPr lang="pl-PL" dirty="0"/>
              <a:t>Z = {…, –3, –2, –1, 0, 1, 2, 3, …}</a:t>
            </a:r>
          </a:p>
          <a:p>
            <a:pPr>
              <a:buNone/>
            </a:pPr>
            <a:r>
              <a:rPr lang="tr-TR" dirty="0" smtClean="0"/>
              <a:t>kümesinin elemanlarının </a:t>
            </a:r>
            <a:r>
              <a:rPr lang="tr-TR" dirty="0"/>
              <a:t>her biri birer tam </a:t>
            </a:r>
            <a:r>
              <a:rPr lang="tr-TR" dirty="0" smtClean="0"/>
              <a:t>sayıdır</a:t>
            </a:r>
            <a:r>
              <a:rPr lang="tr-TR" dirty="0"/>
              <a:t>.</a:t>
            </a:r>
          </a:p>
          <a:p>
            <a:r>
              <a:rPr lang="tr-TR" dirty="0"/>
              <a:t>Tam </a:t>
            </a:r>
            <a:r>
              <a:rPr lang="tr-TR" dirty="0" smtClean="0"/>
              <a:t>sayılar kümesi</a:t>
            </a:r>
            <a:r>
              <a:rPr lang="tr-TR" dirty="0"/>
              <a:t>; negatif tam </a:t>
            </a:r>
            <a:r>
              <a:rPr lang="tr-TR" dirty="0" smtClean="0"/>
              <a:t>sayılar</a:t>
            </a:r>
            <a:r>
              <a:rPr lang="tr-TR" dirty="0"/>
              <a:t>, pozitif </a:t>
            </a:r>
            <a:r>
              <a:rPr lang="tr-TR" dirty="0" smtClean="0"/>
              <a:t>tam </a:t>
            </a:r>
            <a:r>
              <a:rPr lang="pt-BR" dirty="0" smtClean="0"/>
              <a:t>say</a:t>
            </a:r>
            <a:r>
              <a:rPr lang="tr-TR" dirty="0" smtClean="0"/>
              <a:t>ı</a:t>
            </a:r>
            <a:r>
              <a:rPr lang="pt-BR" dirty="0" smtClean="0"/>
              <a:t>lar </a:t>
            </a:r>
            <a:r>
              <a:rPr lang="pt-BR" dirty="0"/>
              <a:t>ve </a:t>
            </a:r>
            <a:r>
              <a:rPr lang="pt-BR" dirty="0" smtClean="0"/>
              <a:t>s</a:t>
            </a:r>
            <a:r>
              <a:rPr lang="tr-TR" dirty="0" smtClean="0"/>
              <a:t>ı</a:t>
            </a:r>
            <a:r>
              <a:rPr lang="pt-BR" dirty="0" smtClean="0"/>
              <a:t>f</a:t>
            </a:r>
            <a:r>
              <a:rPr lang="tr-TR" dirty="0" smtClean="0"/>
              <a:t>ı</a:t>
            </a:r>
            <a:r>
              <a:rPr lang="pt-BR" dirty="0" smtClean="0"/>
              <a:t>r</a:t>
            </a:r>
            <a:r>
              <a:rPr lang="tr-TR" dirty="0" smtClean="0"/>
              <a:t>ı</a:t>
            </a:r>
            <a:r>
              <a:rPr lang="pt-BR" dirty="0" smtClean="0"/>
              <a:t>n birle</a:t>
            </a:r>
            <a:r>
              <a:rPr lang="tr-TR" dirty="0"/>
              <a:t>ş</a:t>
            </a:r>
            <a:r>
              <a:rPr lang="pt-BR" dirty="0" smtClean="0"/>
              <a:t>im k</a:t>
            </a:r>
            <a:r>
              <a:rPr lang="tr-TR" dirty="0" smtClean="0"/>
              <a:t>ü</a:t>
            </a:r>
            <a:r>
              <a:rPr lang="pt-BR" dirty="0" smtClean="0"/>
              <a:t>mesine e</a:t>
            </a:r>
            <a:r>
              <a:rPr lang="tr-TR" dirty="0" smtClean="0"/>
              <a:t>ş</a:t>
            </a:r>
            <a:r>
              <a:rPr lang="pt-BR" dirty="0" smtClean="0"/>
              <a:t>ittir</a:t>
            </a:r>
            <a:r>
              <a:rPr lang="pt-BR" dirty="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solidFill>
                  <a:srgbClr val="FF0000"/>
                </a:solidFill>
              </a:rPr>
              <a:t>Ç</a:t>
            </a:r>
            <a:r>
              <a:rPr lang="tr-TR" dirty="0" smtClean="0">
                <a:solidFill>
                  <a:srgbClr val="FF0000"/>
                </a:solidFill>
              </a:rPr>
              <a:t>ift ve Tek Sayılar</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t>Birler basamağı </a:t>
            </a:r>
            <a:r>
              <a:rPr lang="tr-TR" dirty="0"/>
              <a:t>{0, 2, 4, 6, 8} </a:t>
            </a:r>
            <a:r>
              <a:rPr lang="tr-TR" dirty="0" smtClean="0"/>
              <a:t>rakamlarından biri olan </a:t>
            </a:r>
            <a:r>
              <a:rPr lang="tr-TR" dirty="0"/>
              <a:t>tam </a:t>
            </a:r>
            <a:r>
              <a:rPr lang="tr-TR" dirty="0" smtClean="0"/>
              <a:t>sayılara çift sayı, </a:t>
            </a:r>
          </a:p>
          <a:p>
            <a:r>
              <a:rPr lang="tr-TR" dirty="0" smtClean="0"/>
              <a:t> </a:t>
            </a:r>
            <a:r>
              <a:rPr lang="tr-TR" dirty="0"/>
              <a:t>{1, 3, 5, 7, 9} </a:t>
            </a:r>
            <a:r>
              <a:rPr lang="tr-TR" dirty="0" smtClean="0"/>
              <a:t>rakamlarından </a:t>
            </a:r>
            <a:r>
              <a:rPr lang="en-US" dirty="0" err="1" smtClean="0"/>
              <a:t>biri</a:t>
            </a:r>
            <a:r>
              <a:rPr lang="en-US" dirty="0" smtClean="0"/>
              <a:t> </a:t>
            </a:r>
            <a:r>
              <a:rPr lang="en-US" dirty="0" err="1"/>
              <a:t>olan</a:t>
            </a:r>
            <a:r>
              <a:rPr lang="en-US" dirty="0"/>
              <a:t> </a:t>
            </a:r>
            <a:r>
              <a:rPr lang="en-US" dirty="0" smtClean="0"/>
              <a:t>say</a:t>
            </a:r>
            <a:r>
              <a:rPr lang="tr-TR" dirty="0" smtClean="0"/>
              <a:t>ı</a:t>
            </a:r>
            <a:r>
              <a:rPr lang="en-US" dirty="0" err="1" smtClean="0"/>
              <a:t>lara</a:t>
            </a:r>
            <a:r>
              <a:rPr lang="en-US" dirty="0" smtClean="0"/>
              <a:t> </a:t>
            </a:r>
            <a:r>
              <a:rPr lang="en-US" dirty="0" err="1"/>
              <a:t>tek</a:t>
            </a:r>
            <a:r>
              <a:rPr lang="en-US" dirty="0"/>
              <a:t> </a:t>
            </a:r>
            <a:r>
              <a:rPr lang="en-US" dirty="0" smtClean="0"/>
              <a:t>say</a:t>
            </a:r>
            <a:r>
              <a:rPr lang="tr-TR" dirty="0" smtClean="0"/>
              <a:t>ı</a:t>
            </a:r>
            <a:r>
              <a:rPr lang="en-US" dirty="0" smtClean="0"/>
              <a:t> </a:t>
            </a:r>
            <a:r>
              <a:rPr lang="en-US" dirty="0" err="1"/>
              <a:t>denir</a:t>
            </a:r>
            <a:r>
              <a:rPr lang="en-US" dirty="0"/>
              <a:t>.</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Ç</a:t>
            </a:r>
            <a:r>
              <a:rPr lang="pt-BR" dirty="0" smtClean="0"/>
              <a:t> </a:t>
            </a:r>
            <a:r>
              <a:rPr lang="pt-BR" dirty="0"/>
              <a:t>± </a:t>
            </a:r>
            <a:r>
              <a:rPr lang="tr-TR" dirty="0" smtClean="0"/>
              <a:t>Ç</a:t>
            </a:r>
            <a:r>
              <a:rPr lang="pt-BR" dirty="0" smtClean="0"/>
              <a:t> </a:t>
            </a:r>
            <a:r>
              <a:rPr lang="pt-BR" dirty="0"/>
              <a:t>= </a:t>
            </a:r>
            <a:r>
              <a:rPr lang="tr-TR" dirty="0" smtClean="0"/>
              <a:t>Ç  </a:t>
            </a:r>
          </a:p>
          <a:p>
            <a:r>
              <a:rPr lang="pt-BR" dirty="0" smtClean="0"/>
              <a:t> </a:t>
            </a:r>
            <a:r>
              <a:rPr lang="tr-TR" dirty="0" smtClean="0"/>
              <a:t>Ç</a:t>
            </a:r>
            <a:r>
              <a:rPr lang="pt-BR" dirty="0" smtClean="0"/>
              <a:t>.</a:t>
            </a:r>
            <a:r>
              <a:rPr lang="tr-TR" dirty="0" smtClean="0"/>
              <a:t>Ç</a:t>
            </a:r>
            <a:r>
              <a:rPr lang="pt-BR" dirty="0" smtClean="0"/>
              <a:t> </a:t>
            </a:r>
            <a:r>
              <a:rPr lang="pt-BR" dirty="0"/>
              <a:t>= </a:t>
            </a:r>
            <a:r>
              <a:rPr lang="tr-TR" dirty="0" smtClean="0"/>
              <a:t>Ç</a:t>
            </a:r>
            <a:r>
              <a:rPr lang="pt-BR" dirty="0" smtClean="0"/>
              <a:t> </a:t>
            </a:r>
            <a:endParaRPr lang="tr-TR" dirty="0" smtClean="0"/>
          </a:p>
          <a:p>
            <a:r>
              <a:rPr lang="tr-TR" dirty="0" smtClean="0"/>
              <a:t>Ç</a:t>
            </a:r>
            <a:r>
              <a:rPr lang="tr-TR" baseline="30000" dirty="0" smtClean="0"/>
              <a:t>n</a:t>
            </a:r>
            <a:r>
              <a:rPr lang="pt-BR" dirty="0" smtClean="0"/>
              <a:t> </a:t>
            </a:r>
            <a:r>
              <a:rPr lang="pt-BR" dirty="0"/>
              <a:t>= </a:t>
            </a:r>
            <a:r>
              <a:rPr lang="tr-TR" dirty="0" smtClean="0"/>
              <a:t>Ç</a:t>
            </a:r>
            <a:r>
              <a:rPr lang="pt-BR" dirty="0" smtClean="0"/>
              <a:t> </a:t>
            </a:r>
            <a:r>
              <a:rPr lang="pt-BR" dirty="0"/>
              <a:t>(n ∈ N+)</a:t>
            </a:r>
          </a:p>
          <a:p>
            <a:r>
              <a:rPr lang="tr-TR" dirty="0"/>
              <a:t>T ± T = </a:t>
            </a:r>
            <a:r>
              <a:rPr lang="tr-TR" dirty="0" smtClean="0"/>
              <a:t>Ç   </a:t>
            </a:r>
          </a:p>
          <a:p>
            <a:r>
              <a:rPr lang="tr-TR" dirty="0" smtClean="0"/>
              <a:t> </a:t>
            </a:r>
            <a:r>
              <a:rPr lang="tr-TR" dirty="0"/>
              <a:t>T.T = </a:t>
            </a:r>
            <a:r>
              <a:rPr lang="tr-TR" dirty="0" smtClean="0"/>
              <a:t>T  </a:t>
            </a:r>
          </a:p>
          <a:p>
            <a:r>
              <a:rPr lang="tr-TR" dirty="0" smtClean="0"/>
              <a:t> T</a:t>
            </a:r>
            <a:r>
              <a:rPr lang="tr-TR" baseline="30000" dirty="0" smtClean="0"/>
              <a:t>n</a:t>
            </a:r>
            <a:r>
              <a:rPr lang="tr-TR" dirty="0" smtClean="0"/>
              <a:t> </a:t>
            </a:r>
            <a:r>
              <a:rPr lang="tr-TR" dirty="0"/>
              <a:t>= T (n ∈ N+)</a:t>
            </a:r>
          </a:p>
          <a:p>
            <a:r>
              <a:rPr lang="tr-TR" dirty="0" smtClean="0"/>
              <a:t>Ç </a:t>
            </a:r>
            <a:r>
              <a:rPr lang="tr-TR" dirty="0"/>
              <a:t>± T = T </a:t>
            </a:r>
            <a:endParaRPr lang="tr-TR" dirty="0" smtClean="0"/>
          </a:p>
          <a:p>
            <a:r>
              <a:rPr lang="tr-TR" dirty="0"/>
              <a:t>Ç</a:t>
            </a:r>
            <a:r>
              <a:rPr lang="tr-TR" dirty="0" smtClean="0"/>
              <a:t>.T </a:t>
            </a:r>
            <a:r>
              <a:rPr lang="tr-TR" dirty="0"/>
              <a:t>= </a:t>
            </a:r>
            <a:r>
              <a:rPr lang="tr-TR" dirty="0" smtClean="0"/>
              <a:t>Ç</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725</Words>
  <Application>Microsoft Office PowerPoint</Application>
  <PresentationFormat>On-screen Show (4:3)</PresentationFormat>
  <Paragraphs>86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MATEMATİK</vt:lpstr>
      <vt:lpstr>Slide 2</vt:lpstr>
      <vt:lpstr>Slide 3</vt:lpstr>
      <vt:lpstr>UYARI</vt:lpstr>
      <vt:lpstr>Doğal Say›lar </vt:lpstr>
      <vt:lpstr>UYARI</vt:lpstr>
      <vt:lpstr>Tam Sayılar </vt:lpstr>
      <vt:lpstr>Çift ve Tek Sayılar </vt:lpstr>
      <vt:lpstr>Slide 9</vt:lpstr>
      <vt:lpstr>Pozitif ve Negatif SayIlar </vt:lpstr>
      <vt:lpstr>Pozitif ve Negatif SayIlar </vt:lpstr>
      <vt:lpstr>Ardışık Sayılar </vt:lpstr>
      <vt:lpstr>Ardışık sayılarda terim sayısı</vt:lpstr>
      <vt:lpstr>Sonlu ardışık tam sayıların toplamı</vt:lpstr>
      <vt:lpstr>SAYI BASAMAKLARI VE TABAN ARİTMETİĞİ</vt:lpstr>
      <vt:lpstr>SAYI BASAMAKLARI VE TABAN ARİTMETİĞİ</vt:lpstr>
      <vt:lpstr>FAKTÖRİYEL KAVRAMI </vt:lpstr>
      <vt:lpstr>Rasyonel Sayılar  </vt:lpstr>
      <vt:lpstr>Rasyonel Sayıları Onluk Sayılar Halinde Yazmak </vt:lpstr>
      <vt:lpstr>Rasyonel Sayıları Karşılaştırma </vt:lpstr>
      <vt:lpstr>Rasyonel Sayılarda Dört İşlem </vt:lpstr>
      <vt:lpstr>Slide 22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MATEMATİK</dc:title>
  <dc:creator>Tuğba&amp;Cihan</dc:creator>
  <cp:lastModifiedBy>Tuğba&amp;Cihan</cp:lastModifiedBy>
  <cp:revision>2</cp:revision>
  <dcterms:created xsi:type="dcterms:W3CDTF">2020-05-05T09:50:44Z</dcterms:created>
  <dcterms:modified xsi:type="dcterms:W3CDTF">2020-05-05T10:40:04Z</dcterms:modified>
</cp:coreProperties>
</file>