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414599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747590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8A224DF-EC49-45CC-89ED-BE0D5F90A5EC}"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5023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2228446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8A224DF-EC49-45CC-89ED-BE0D5F90A5EC}"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6604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216851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2215741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63746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48086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CE3C9B-C59F-465A-A110-1C3C6FBA78F9}"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2117366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61745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CCE3C9B-C59F-465A-A110-1C3C6FBA78F9}"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5333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CCE3C9B-C59F-465A-A110-1C3C6FBA78F9}"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89768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CE3C9B-C59F-465A-A110-1C3C6FBA78F9}"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603720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700320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CE3C9B-C59F-465A-A110-1C3C6FBA78F9}"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8A224DF-EC49-45CC-89ED-BE0D5F90A5EC}" type="slidenum">
              <a:rPr lang="en-US" smtClean="0"/>
              <a:t>‹#›</a:t>
            </a:fld>
            <a:endParaRPr lang="en-US"/>
          </a:p>
        </p:txBody>
      </p:sp>
    </p:spTree>
    <p:extLst>
      <p:ext uri="{BB962C8B-B14F-4D97-AF65-F5344CB8AC3E}">
        <p14:creationId xmlns:p14="http://schemas.microsoft.com/office/powerpoint/2010/main" val="1885799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CE3C9B-C59F-465A-A110-1C3C6FBA78F9}" type="datetimeFigureOut">
              <a:rPr lang="en-US" smtClean="0"/>
              <a:t>3/26/2021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8A224DF-EC49-45CC-89ED-BE0D5F90A5EC}" type="slidenum">
              <a:rPr lang="en-US" smtClean="0"/>
              <a:t>‹#›</a:t>
            </a:fld>
            <a:endParaRPr lang="en-US"/>
          </a:p>
        </p:txBody>
      </p:sp>
    </p:spTree>
    <p:extLst>
      <p:ext uri="{BB962C8B-B14F-4D97-AF65-F5344CB8AC3E}">
        <p14:creationId xmlns:p14="http://schemas.microsoft.com/office/powerpoint/2010/main" val="2930989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90B22-C562-1446-9435-16FEA1A71F5A}"/>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296A0D6-59C2-5340-9078-E73C4266D58F}"/>
              </a:ext>
            </a:extLst>
          </p:cNvPr>
          <p:cNvSpPr>
            <a:spLocks noGrp="1"/>
          </p:cNvSpPr>
          <p:nvPr>
            <p:ph type="subTitle" idx="1"/>
          </p:nvPr>
        </p:nvSpPr>
        <p:spPr/>
        <p:txBody>
          <a:bodyPr/>
          <a:lstStyle/>
          <a:p>
            <a:r>
              <a:rPr lang="tr-TR" dirty="0" smtClean="0"/>
              <a:t>Mirasçılar Topluluğu - II</a:t>
            </a:r>
            <a:endParaRPr lang="tr-TR" dirty="0"/>
          </a:p>
        </p:txBody>
      </p:sp>
    </p:spTree>
    <p:extLst>
      <p:ext uri="{BB962C8B-B14F-4D97-AF65-F5344CB8AC3E}">
        <p14:creationId xmlns:p14="http://schemas.microsoft.com/office/powerpoint/2010/main" val="116547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8C1E2B-4353-FC43-9432-0151F0057FB0}"/>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B226D546-972F-F94C-91F1-92AF4F6BE80B}"/>
              </a:ext>
            </a:extLst>
          </p:cNvPr>
          <p:cNvSpPr>
            <a:spLocks noGrp="1"/>
          </p:cNvSpPr>
          <p:nvPr>
            <p:ph idx="1"/>
          </p:nvPr>
        </p:nvSpPr>
        <p:spPr/>
        <p:txBody>
          <a:bodyPr/>
          <a:lstStyle/>
          <a:p>
            <a:r>
              <a:rPr lang="tr-TR" dirty="0"/>
              <a:t>Tereke borçlarından sorumluluk müteselsil sorumluluktur. </a:t>
            </a:r>
            <a:r>
              <a:rPr lang="tr-TR" dirty="0" err="1"/>
              <a:t>Mirasbırakanın</a:t>
            </a:r>
            <a:r>
              <a:rPr lang="tr-TR" dirty="0"/>
              <a:t> borçlarını da kapsayacak şekilde ele alınırsa, </a:t>
            </a:r>
            <a:r>
              <a:rPr lang="tr-TR" dirty="0" err="1"/>
              <a:t>mirasbırakanın</a:t>
            </a:r>
            <a:r>
              <a:rPr lang="tr-TR" dirty="0"/>
              <a:t> ölümünden sonra doğan borçlar da buraya dahildir. Bunlarda da müteselsil sorumluluk söz konusudur.</a:t>
            </a:r>
          </a:p>
          <a:p>
            <a:r>
              <a:rPr lang="tr-TR" dirty="0"/>
              <a:t>Müteselsil sorumluluğu ortadan kaldıracak vasiyet yapılaş bile, bu müteselsil sorumluluğu ortadan kaldırmaz. </a:t>
            </a:r>
          </a:p>
          <a:p>
            <a:r>
              <a:rPr lang="tr-TR" dirty="0"/>
              <a:t>Bir mirasçının </a:t>
            </a:r>
            <a:r>
              <a:rPr lang="tr-TR" dirty="0" err="1"/>
              <a:t>mirasbırakandan</a:t>
            </a:r>
            <a:r>
              <a:rPr lang="tr-TR" dirty="0"/>
              <a:t> alacaklı ise, diğer mirasçılar müteselsil borçlu olmayacaklardır.</a:t>
            </a:r>
          </a:p>
        </p:txBody>
      </p:sp>
    </p:spTree>
    <p:extLst>
      <p:ext uri="{BB962C8B-B14F-4D97-AF65-F5344CB8AC3E}">
        <p14:creationId xmlns:p14="http://schemas.microsoft.com/office/powerpoint/2010/main" val="386952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88BA92-FC30-C442-A4D7-65840256B507}"/>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8D689466-D4DC-9941-B09B-36AD99CEE782}"/>
              </a:ext>
            </a:extLst>
          </p:cNvPr>
          <p:cNvSpPr>
            <a:spLocks noGrp="1"/>
          </p:cNvSpPr>
          <p:nvPr>
            <p:ph idx="1"/>
          </p:nvPr>
        </p:nvSpPr>
        <p:spPr/>
        <p:txBody>
          <a:bodyPr>
            <a:normAutofit/>
          </a:bodyPr>
          <a:lstStyle/>
          <a:p>
            <a:r>
              <a:rPr lang="tr-TR" dirty="0"/>
              <a:t>Vergi Usul Kanunu çerçevesinde mirasçılar arasında müteselsil değil, paylarıyla sınırlı bir sorumluluk vardır. Bu bir tereke borcu değildir.</a:t>
            </a:r>
          </a:p>
          <a:p>
            <a:r>
              <a:rPr lang="tr-TR" dirty="0"/>
              <a:t>Bir mirasçının aynı zamanda vasiyet alacaklısı olduğu durumlarda, kendi dışındaki diğer bütün mirasçılara karşı vasiyet alacağını isteyebilir, aksi </a:t>
            </a:r>
            <a:r>
              <a:rPr lang="tr-TR" dirty="0" err="1"/>
              <a:t>vasiyetçi</a:t>
            </a:r>
            <a:r>
              <a:rPr lang="tr-TR" dirty="0"/>
              <a:t> tarafından belirlenmedikçe kararlaştırılmadıkça.</a:t>
            </a:r>
          </a:p>
          <a:p>
            <a:r>
              <a:rPr lang="tr-TR" dirty="0"/>
              <a:t>II. Mirasçılara rücu Madde 682- Paylaşma sözleşmesinde ödenmesi kendisine yükletilmemiş olan bir tereke borcunu veya üzerine aldığı miktardan fazlasını ödeyen mirasçı, diğer mirasçılara rücu edebilir. Rücu hakkı, ilk önce, ödenmiş olan borcu paylaşma sözleşmesiyle üstlenmiş bulunan mirasçıya karşı kullanılır. Diğer hâllerde, </a:t>
            </a:r>
            <a:r>
              <a:rPr lang="tr-TR" u="sng" dirty="0"/>
              <a:t>aksi kararlaştırılmış olmadıkça, mirasçılardan her biri terekedeki borçları miras payı oranında ödemekle yükümlüdür</a:t>
            </a:r>
            <a:r>
              <a:rPr lang="tr-TR" dirty="0"/>
              <a:t>.</a:t>
            </a:r>
          </a:p>
        </p:txBody>
      </p:sp>
    </p:spTree>
    <p:extLst>
      <p:ext uri="{BB962C8B-B14F-4D97-AF65-F5344CB8AC3E}">
        <p14:creationId xmlns:p14="http://schemas.microsoft.com/office/powerpoint/2010/main" val="2955747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BF6339-F723-8547-B2B0-D7199C3B9247}"/>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672EA2BF-F662-AF46-ACFF-AB6147A56F04}"/>
              </a:ext>
            </a:extLst>
          </p:cNvPr>
          <p:cNvSpPr>
            <a:spLocks noGrp="1"/>
          </p:cNvSpPr>
          <p:nvPr>
            <p:ph idx="1"/>
          </p:nvPr>
        </p:nvSpPr>
        <p:spPr/>
        <p:txBody>
          <a:bodyPr/>
          <a:lstStyle/>
          <a:p>
            <a:r>
              <a:rPr lang="tr-TR" dirty="0"/>
              <a:t>Rücu ilişkisi iki halde farklılaşabilir:</a:t>
            </a:r>
          </a:p>
          <a:p>
            <a:r>
              <a:rPr lang="tr-TR" dirty="0"/>
              <a:t>1. </a:t>
            </a:r>
            <a:r>
              <a:rPr lang="tr-TR" dirty="0" err="1"/>
              <a:t>vasiyetçinin</a:t>
            </a:r>
            <a:r>
              <a:rPr lang="tr-TR" dirty="0"/>
              <a:t> terekenin bir borcunun ödenmesini bir mirasçıya bırakması</a:t>
            </a:r>
          </a:p>
          <a:p>
            <a:r>
              <a:rPr lang="tr-TR" dirty="0"/>
              <a:t>2. mirasçıların kendi aralarında oybirliği ile anlaşarak, kendi aralarında tereke borçlarının farklı ödemeye karar vermeleri</a:t>
            </a:r>
          </a:p>
        </p:txBody>
      </p:sp>
    </p:spTree>
    <p:extLst>
      <p:ext uri="{BB962C8B-B14F-4D97-AF65-F5344CB8AC3E}">
        <p14:creationId xmlns:p14="http://schemas.microsoft.com/office/powerpoint/2010/main" val="4242720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3E4BD2-8196-8F44-B02E-46E646CBA9A1}"/>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B14F8FC2-D92E-3C49-A3BB-3E2A0AE394A4}"/>
              </a:ext>
            </a:extLst>
          </p:cNvPr>
          <p:cNvSpPr>
            <a:spLocks noGrp="1"/>
          </p:cNvSpPr>
          <p:nvPr>
            <p:ph idx="1"/>
          </p:nvPr>
        </p:nvSpPr>
        <p:spPr/>
        <p:txBody>
          <a:bodyPr/>
          <a:lstStyle/>
          <a:p>
            <a:r>
              <a:rPr lang="tr-TR" dirty="0"/>
              <a:t>TMK 649/3: Mirasçılardan her biri, tereke borçlarının paylaşmadan önce ödenmesini veya güvenceye bağlanmasını isteyebilir.</a:t>
            </a:r>
          </a:p>
          <a:p>
            <a:r>
              <a:rPr lang="tr-TR" dirty="0"/>
              <a:t>Borç muaccel olmadan bile, mirasçı tereke borcunun ödenmesini talep ederse, mirasçılar buna karşı çıkamazlar ve hakim de bu ödemenin yapılmasına karar vermek durumundadır. </a:t>
            </a:r>
            <a:r>
              <a:rPr lang="tr-TR" dirty="0" err="1"/>
              <a:t>Halefiyetle</a:t>
            </a:r>
            <a:r>
              <a:rPr lang="tr-TR" dirty="0"/>
              <a:t> desteklenmiş bir rücu hakkına kavuşur.</a:t>
            </a:r>
          </a:p>
          <a:p>
            <a:r>
              <a:rPr lang="tr-TR" dirty="0"/>
              <a:t> </a:t>
            </a:r>
          </a:p>
        </p:txBody>
      </p:sp>
    </p:spTree>
    <p:extLst>
      <p:ext uri="{BB962C8B-B14F-4D97-AF65-F5344CB8AC3E}">
        <p14:creationId xmlns:p14="http://schemas.microsoft.com/office/powerpoint/2010/main" val="1828801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6CC0D8F-6FD3-CA46-88C1-1883F0FAEFF1}"/>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1405DF2C-79D4-F54B-958A-056DA2127BDB}"/>
              </a:ext>
            </a:extLst>
          </p:cNvPr>
          <p:cNvSpPr>
            <a:spLocks noGrp="1"/>
          </p:cNvSpPr>
          <p:nvPr>
            <p:ph idx="1"/>
          </p:nvPr>
        </p:nvSpPr>
        <p:spPr/>
        <p:txBody>
          <a:bodyPr>
            <a:normAutofit/>
          </a:bodyPr>
          <a:lstStyle/>
          <a:p>
            <a:r>
              <a:rPr lang="tr-TR" dirty="0"/>
              <a:t>C. Mirasçıların üçüncü kişilere karşı sorumluluğu I. Müteselsil sorumluluk Madde 681- Mirasçılar, bölünmesine veya nakline alacaklı tarafından açık veya örtülü olarak rıza gösterilmemiş olan tereke borçlarından dolayı, paylaşmadan sonra da bütün malvarlıklarıyla </a:t>
            </a:r>
            <a:r>
              <a:rPr lang="tr-TR" dirty="0" err="1"/>
              <a:t>müteselsilen</a:t>
            </a:r>
            <a:r>
              <a:rPr lang="tr-TR" dirty="0"/>
              <a:t> sorumludurlar. ,</a:t>
            </a:r>
          </a:p>
          <a:p>
            <a:r>
              <a:rPr lang="tr-TR" dirty="0"/>
              <a:t>Paylaşmanın gerçekleştiği tarihin veya daha sonra yerine getirilecek borçlarda </a:t>
            </a:r>
            <a:r>
              <a:rPr lang="tr-TR" dirty="0" err="1"/>
              <a:t>muacceliyet</a:t>
            </a:r>
            <a:r>
              <a:rPr lang="tr-TR" dirty="0"/>
              <a:t> tarihinin üzerinden </a:t>
            </a:r>
            <a:r>
              <a:rPr lang="tr-TR" u="sng" dirty="0"/>
              <a:t>beş yıl geçmekle </a:t>
            </a:r>
            <a:r>
              <a:rPr lang="tr-TR" dirty="0"/>
              <a:t>teselsül sona erer.</a:t>
            </a:r>
          </a:p>
          <a:p>
            <a:r>
              <a:rPr lang="tr-TR" dirty="0"/>
              <a:t>5 yıllık süre geçtikten sonra ne olacak? Bu durumda (i)elbirliğiyle sorumluluğu devam eder, (ii)mirasçıların arasındaki anlaşmaya göre çözülür sorun ve (iii)miras paylarına göre çözülür şeklinde üç görüş vardır. Son görüş isabetlidir.</a:t>
            </a:r>
          </a:p>
        </p:txBody>
      </p:sp>
    </p:spTree>
    <p:extLst>
      <p:ext uri="{BB962C8B-B14F-4D97-AF65-F5344CB8AC3E}">
        <p14:creationId xmlns:p14="http://schemas.microsoft.com/office/powerpoint/2010/main" val="63052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B6814B-4AC8-AC4F-9CA3-DDFB16C25721}"/>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737D6F50-B125-6F41-9731-A148A227DDDB}"/>
              </a:ext>
            </a:extLst>
          </p:cNvPr>
          <p:cNvSpPr>
            <a:spLocks noGrp="1"/>
          </p:cNvSpPr>
          <p:nvPr>
            <p:ph idx="1"/>
          </p:nvPr>
        </p:nvSpPr>
        <p:spPr/>
        <p:txBody>
          <a:bodyPr/>
          <a:lstStyle/>
          <a:p>
            <a:r>
              <a:rPr lang="tr-TR" dirty="0"/>
              <a:t>III. </a:t>
            </a:r>
            <a:r>
              <a:rPr lang="tr-TR" dirty="0" err="1"/>
              <a:t>Rehnedilmiş</a:t>
            </a:r>
            <a:r>
              <a:rPr lang="tr-TR" dirty="0"/>
              <a:t> tereke malları Madde 655- Paylaşmada kendisine </a:t>
            </a:r>
            <a:r>
              <a:rPr lang="tr-TR" dirty="0" err="1"/>
              <a:t>mirasbırakanın</a:t>
            </a:r>
            <a:r>
              <a:rPr lang="tr-TR" dirty="0"/>
              <a:t> borçları için </a:t>
            </a:r>
            <a:r>
              <a:rPr lang="tr-TR" dirty="0" err="1"/>
              <a:t>rehnedilmiş</a:t>
            </a:r>
            <a:r>
              <a:rPr lang="tr-TR" dirty="0"/>
              <a:t> bir tereke malı düşen mirasçı, o malın güvence altına aldığı borcu üstlenmiş olur.</a:t>
            </a:r>
          </a:p>
        </p:txBody>
      </p:sp>
    </p:spTree>
    <p:extLst>
      <p:ext uri="{BB962C8B-B14F-4D97-AF65-F5344CB8AC3E}">
        <p14:creationId xmlns:p14="http://schemas.microsoft.com/office/powerpoint/2010/main" val="46811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A19A19-C94C-6C4A-9216-6FB3A0D6CE8F}"/>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36EC7327-2484-CF44-9FB5-13FF5108F750}"/>
              </a:ext>
            </a:extLst>
          </p:cNvPr>
          <p:cNvSpPr>
            <a:spLocks noGrp="1"/>
          </p:cNvSpPr>
          <p:nvPr>
            <p:ph idx="1"/>
          </p:nvPr>
        </p:nvSpPr>
        <p:spPr/>
        <p:txBody>
          <a:bodyPr/>
          <a:lstStyle/>
          <a:p>
            <a:r>
              <a:rPr lang="tr-TR" dirty="0"/>
              <a:t>TMK 640/3: Mirasçılardan birinin istemi üzerine sulh mahkemesi, miras ortaklığına paylaşmaya kadar bir temsilci atayabilir. </a:t>
            </a:r>
          </a:p>
          <a:p>
            <a:r>
              <a:rPr lang="tr-TR" dirty="0"/>
              <a:t>Vekilin özen yükümlülüğü gibi vekalete ilişkin hükümler uygulanacak burada.</a:t>
            </a:r>
          </a:p>
        </p:txBody>
      </p:sp>
    </p:spTree>
    <p:extLst>
      <p:ext uri="{BB962C8B-B14F-4D97-AF65-F5344CB8AC3E}">
        <p14:creationId xmlns:p14="http://schemas.microsoft.com/office/powerpoint/2010/main" val="1552518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9FA889-C889-734D-B06A-12FE3EB7BDC1}"/>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8B61B1C1-0BB0-6044-A1DC-06308A1FE1C6}"/>
              </a:ext>
            </a:extLst>
          </p:cNvPr>
          <p:cNvSpPr>
            <a:spLocks noGrp="1"/>
          </p:cNvSpPr>
          <p:nvPr>
            <p:ph idx="1"/>
          </p:nvPr>
        </p:nvSpPr>
        <p:spPr/>
        <p:txBody>
          <a:bodyPr/>
          <a:lstStyle/>
          <a:p>
            <a:r>
              <a:rPr lang="tr-TR" dirty="0"/>
              <a:t>D. Elbirliği mülkiyetinin paylı mülkiyete dönüştürülmesi Madde 644- Bir mirasçı, terekeye dahil malların tamamı veya bir kısmı üzerindeki elbirliği mülkiyetinin paylı mülkiyete dönüştürülmesi isteminde bulunduğu takdirde sulh hâkimi, diğer mirasçılara çağrıda bulunarak belirleyeceği süre içinde varsa itirazlarını bildirmeye davet eder. Elbirliği mülkiyetinin devamını haklı kılacak bir itiraz ileri sürülmediği veya mirasçılardan biri belirlenen süre içinde paylaşma davası açmadığı takdirde, istem konusu mal üzerindeki elbirliği mülkiyetinin paylı mülkiyete dönüştürülmesine karar verilir. Terekeye dahil diğer hakların ve alacakların paylar oranında bölünmesi hususunda da yukarıdaki hükümler uygulanır</a:t>
            </a:r>
          </a:p>
        </p:txBody>
      </p:sp>
    </p:spTree>
    <p:extLst>
      <p:ext uri="{BB962C8B-B14F-4D97-AF65-F5344CB8AC3E}">
        <p14:creationId xmlns:p14="http://schemas.microsoft.com/office/powerpoint/2010/main" val="269397944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514</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Miras Hukuku</vt:lpstr>
      <vt:lpstr>Mirasçılar Topluluğu</vt:lpstr>
      <vt:lpstr>Mirasçılar Topluluğu</vt:lpstr>
      <vt:lpstr>Mirasçılar Topluluğu</vt:lpstr>
      <vt:lpstr>Mirasçılar Topluluğu</vt:lpstr>
      <vt:lpstr>Mirasçılar Topluluğu</vt:lpstr>
      <vt:lpstr>Mirasçılar Topluluğu</vt:lpstr>
      <vt:lpstr>Mirasçılar Topluluğu</vt:lpstr>
      <vt:lpstr>Mirasçılar Topluluğu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pc1</dc:creator>
  <cp:lastModifiedBy>pc1</cp:lastModifiedBy>
  <cp:revision>1</cp:revision>
  <dcterms:created xsi:type="dcterms:W3CDTF">2021-03-26T13:31:21Z</dcterms:created>
  <dcterms:modified xsi:type="dcterms:W3CDTF">2021-03-26T13:32:05Z</dcterms:modified>
</cp:coreProperties>
</file>