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7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09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46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135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828801"/>
            <a:ext cx="10972800" cy="4302125"/>
          </a:xfrm>
        </p:spPr>
        <p:txBody>
          <a:bodyPr/>
          <a:lstStyle/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235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AB6658DD-9145-4C89-BAEC-7F7A0A3FCDD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779261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6197600" y="1828801"/>
            <a:ext cx="5384800" cy="4302125"/>
          </a:xfrm>
        </p:spPr>
        <p:txBody>
          <a:bodyPr/>
          <a:lstStyle/>
          <a:p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235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CB0BE65F-5C53-4B9E-AAB8-0FCD7079E20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59701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8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11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8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0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4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28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7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D446-8B88-40BD-B421-05F8AB251CC4}" type="datetimeFigureOut">
              <a:rPr lang="tr-TR" smtClean="0"/>
              <a:t>11.02.2018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44DE-B055-4C9B-8EA7-47FBB52123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9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6.jpe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5.wmf"/><Relationship Id="rId5" Type="http://schemas.openxmlformats.org/officeDocument/2006/relationships/image" Target="../media/image8.jpe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7.jpeg"/><Relationship Id="rId9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JEM 310 PETROLOJİ</a:t>
            </a:r>
            <a:endParaRPr lang="tr-T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73724"/>
            <a:ext cx="9144000" cy="1655762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440" y="789486"/>
            <a:ext cx="1440000" cy="144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8000" y="681605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653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81" name="Rectangle 18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pic>
        <p:nvPicPr>
          <p:cNvPr id="106499" name="Picture 3"/>
          <p:cNvPicPr>
            <a:picLocks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476250"/>
            <a:ext cx="7772400" cy="5619750"/>
          </a:xfrm>
        </p:spPr>
      </p:pic>
      <p:sp>
        <p:nvSpPr>
          <p:cNvPr id="106683" name="Rectangle 187"/>
          <p:cNvSpPr>
            <a:spLocks noGrp="1" noChangeArrowheads="1"/>
          </p:cNvSpPr>
          <p:nvPr>
            <p:ph type="tbl" idx="1"/>
          </p:nvPr>
        </p:nvSpPr>
        <p:spPr/>
      </p:sp>
    </p:spTree>
    <p:extLst>
      <p:ext uri="{BB962C8B-B14F-4D97-AF65-F5344CB8AC3E}">
        <p14:creationId xmlns:p14="http://schemas.microsoft.com/office/powerpoint/2010/main" val="319352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  <p:pic>
        <p:nvPicPr>
          <p:cNvPr id="1075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8" y="1773238"/>
            <a:ext cx="5618162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75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9" y="3068639"/>
            <a:ext cx="17097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865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pic>
        <p:nvPicPr>
          <p:cNvPr id="108547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1" y="938214"/>
            <a:ext cx="6804025" cy="5514975"/>
          </a:xfrm>
        </p:spPr>
      </p:pic>
      <p:pic>
        <p:nvPicPr>
          <p:cNvPr id="1085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2420939"/>
            <a:ext cx="1709738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568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pic>
        <p:nvPicPr>
          <p:cNvPr id="158725" name="Picture 5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74825" y="1628775"/>
            <a:ext cx="6337300" cy="505460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pic>
        <p:nvPicPr>
          <p:cNvPr id="15872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3564" y="3789364"/>
            <a:ext cx="17097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201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  <p:pic>
        <p:nvPicPr>
          <p:cNvPr id="1597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663700"/>
            <a:ext cx="6624638" cy="473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97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025" y="2997200"/>
            <a:ext cx="1709738" cy="1023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431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pic>
        <p:nvPicPr>
          <p:cNvPr id="160771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74826" y="1773239"/>
            <a:ext cx="6265863" cy="4645025"/>
          </a:xfrm>
        </p:spPr>
      </p:pic>
      <p:pic>
        <p:nvPicPr>
          <p:cNvPr id="1607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25" y="3213100"/>
            <a:ext cx="1709738" cy="1023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4224339" y="2636838"/>
            <a:ext cx="1450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/>
          <a:p>
            <a:r>
              <a:rPr lang="tr-TR" altLang="tr-TR" sz="1400">
                <a:solidFill>
                  <a:srgbClr val="666633"/>
                </a:solidFill>
                <a:effectDag name="">
                  <a:cont type="tree" name="">
                    <a:effect ref="fillLine"/>
                    <a:outerShdw dist="38100" dir="13500000" algn="br">
                      <a:srgbClr val="989866"/>
                    </a:outerShdw>
                  </a:cont>
                  <a:cont type="tree" name="">
                    <a:effect ref="fillLine"/>
                    <a:outerShdw dist="38100" dir="2700000" algn="tl">
                      <a:srgbClr val="3D3D1E"/>
                    </a:outerShdw>
                  </a:cont>
                  <a:effect ref="fillLine"/>
                </a:effectDag>
              </a:rPr>
              <a:t>Adakit Kaynaklı</a:t>
            </a:r>
            <a:endParaRPr lang="en-US" altLang="tr-TR" sz="1400">
              <a:solidFill>
                <a:srgbClr val="666633"/>
              </a:solidFill>
              <a:effectDag name="">
                <a:cont type="tree" name="">
                  <a:effect ref="fillLine"/>
                  <a:outerShdw dist="38100" dir="13500000" algn="br">
                    <a:srgbClr val="989866"/>
                  </a:outerShdw>
                </a:cont>
                <a:cont type="tree" name="">
                  <a:effect ref="fillLine"/>
                  <a:outerShdw dist="38100" dir="2700000" algn="tl">
                    <a:srgbClr val="3D3D1E"/>
                  </a:outerShdw>
                </a:cont>
                <a:effect ref="fillLine"/>
              </a:effectDag>
            </a:endParaRPr>
          </a:p>
        </p:txBody>
      </p:sp>
    </p:spTree>
    <p:extLst>
      <p:ext uri="{BB962C8B-B14F-4D97-AF65-F5344CB8AC3E}">
        <p14:creationId xmlns:p14="http://schemas.microsoft.com/office/powerpoint/2010/main" val="65461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160774"/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149021"/>
              </p:ext>
            </p:extLst>
          </p:nvPr>
        </p:nvGraphicFramePr>
        <p:xfrm>
          <a:off x="1227906" y="754846"/>
          <a:ext cx="9940836" cy="55888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11120">
                  <a:extLst>
                    <a:ext uri="{9D8B030D-6E8A-4147-A177-3AD203B41FA5}">
                      <a16:colId xmlns:a16="http://schemas.microsoft.com/office/drawing/2014/main" val="368336074"/>
                    </a:ext>
                  </a:extLst>
                </a:gridCol>
                <a:gridCol w="2032429">
                  <a:extLst>
                    <a:ext uri="{9D8B030D-6E8A-4147-A177-3AD203B41FA5}">
                      <a16:colId xmlns:a16="http://schemas.microsoft.com/office/drawing/2014/main" val="3703417524"/>
                    </a:ext>
                  </a:extLst>
                </a:gridCol>
                <a:gridCol w="2032429">
                  <a:extLst>
                    <a:ext uri="{9D8B030D-6E8A-4147-A177-3AD203B41FA5}">
                      <a16:colId xmlns:a16="http://schemas.microsoft.com/office/drawing/2014/main" val="2484254550"/>
                    </a:ext>
                  </a:extLst>
                </a:gridCol>
                <a:gridCol w="2032429">
                  <a:extLst>
                    <a:ext uri="{9D8B030D-6E8A-4147-A177-3AD203B41FA5}">
                      <a16:colId xmlns:a16="http://schemas.microsoft.com/office/drawing/2014/main" val="4230562952"/>
                    </a:ext>
                  </a:extLst>
                </a:gridCol>
                <a:gridCol w="2032429">
                  <a:extLst>
                    <a:ext uri="{9D8B030D-6E8A-4147-A177-3AD203B41FA5}">
                      <a16:colId xmlns:a16="http://schemas.microsoft.com/office/drawing/2014/main" val="4064435891"/>
                    </a:ext>
                  </a:extLst>
                </a:gridCol>
              </a:tblGrid>
              <a:tr h="7048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Eser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Elementler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endParaRPr lang="tr-TR" sz="20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ORG</a:t>
                      </a:r>
                      <a:endParaRPr lang="tr-TR" sz="20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  (ppm)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MORB </a:t>
                      </a:r>
                      <a:endParaRPr lang="tr-TR" sz="20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(ppm)</a:t>
                      </a:r>
                      <a:endParaRPr lang="tr-TR" sz="20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0">
                          <a:effectLst/>
                        </a:rPr>
                        <a:t>REE         </a:t>
                      </a:r>
                      <a:endParaRPr lang="tr-TR" sz="2000" ker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Kondrit (ppm)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8163663"/>
                  </a:ext>
                </a:extLst>
              </a:tr>
              <a:tr h="2496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Sr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2072640" algn="l"/>
                        </a:tabLs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120 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La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0.2446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28281400"/>
                  </a:ext>
                </a:extLst>
              </a:tr>
              <a:tr h="2496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K</a:t>
                      </a:r>
                      <a:r>
                        <a:rPr lang="en-US" sz="2000" baseline="-25000">
                          <a:effectLst/>
                        </a:rPr>
                        <a:t>2</a:t>
                      </a:r>
                      <a:r>
                        <a:rPr lang="en-US" sz="2000">
                          <a:effectLst/>
                        </a:rPr>
                        <a:t>O 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2072640" algn="l"/>
                        </a:tabLst>
                      </a:pPr>
                      <a:r>
                        <a:rPr lang="en-US" sz="2000">
                          <a:effectLst/>
                        </a:rPr>
                        <a:t>0.4 (%)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0.15 (%)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Ce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0.6379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38047915"/>
                  </a:ext>
                </a:extLst>
              </a:tr>
              <a:tr h="2496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Rb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2072640" algn="l"/>
                        </a:tabLst>
                      </a:pPr>
                      <a:r>
                        <a:rPr lang="en-US" sz="2000">
                          <a:effectLst/>
                        </a:rPr>
                        <a:t>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 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Pr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0.09637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96198766"/>
                  </a:ext>
                </a:extLst>
              </a:tr>
              <a:tr h="2496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Ba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2072640" algn="l"/>
                        </a:tabLst>
                      </a:pPr>
                      <a:r>
                        <a:rPr lang="en-US" sz="2000">
                          <a:effectLst/>
                        </a:rPr>
                        <a:t>50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 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Nd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0.4738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38227228"/>
                  </a:ext>
                </a:extLst>
              </a:tr>
              <a:tr h="2496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Th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2072640" algn="l"/>
                        </a:tabLst>
                      </a:pPr>
                      <a:r>
                        <a:rPr lang="en-US" sz="2000">
                          <a:effectLst/>
                        </a:rPr>
                        <a:t>0.8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0.2  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Sm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0.154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66391430"/>
                  </a:ext>
                </a:extLst>
              </a:tr>
              <a:tr h="2496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Ta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2072640" algn="l"/>
                        </a:tabLst>
                      </a:pPr>
                      <a:r>
                        <a:rPr lang="en-US" sz="2000">
                          <a:effectLst/>
                        </a:rPr>
                        <a:t>0.7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0.18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Eu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0.05802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70019309"/>
                  </a:ext>
                </a:extLst>
              </a:tr>
              <a:tr h="2496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Nb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2072640" algn="l"/>
                        </a:tabLst>
                      </a:pPr>
                      <a:r>
                        <a:rPr lang="en-US" sz="2000">
                          <a:effectLst/>
                        </a:rPr>
                        <a:t>10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Gd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0.2043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45875507"/>
                  </a:ext>
                </a:extLst>
              </a:tr>
              <a:tr h="2496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Ce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2072640" algn="l"/>
                        </a:tabLst>
                      </a:pPr>
                      <a:r>
                        <a:rPr lang="en-US" sz="2000">
                          <a:effectLst/>
                        </a:rPr>
                        <a:t>35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Tb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0.03745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48874778"/>
                  </a:ext>
                </a:extLst>
              </a:tr>
              <a:tr h="308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</a:t>
                      </a:r>
                      <a:r>
                        <a:rPr lang="en-US" sz="2000" baseline="-25000">
                          <a:effectLst/>
                        </a:rPr>
                        <a:t>2</a:t>
                      </a:r>
                      <a:r>
                        <a:rPr lang="en-US" sz="2000">
                          <a:effectLst/>
                        </a:rPr>
                        <a:t>O</a:t>
                      </a:r>
                      <a:r>
                        <a:rPr lang="en-US" sz="2000" baseline="-25000">
                          <a:effectLst/>
                        </a:rPr>
                        <a:t>5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2072640" algn="l"/>
                        </a:tabLs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0.12 (%)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Dy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0.2541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02054843"/>
                  </a:ext>
                </a:extLst>
              </a:tr>
              <a:tr h="2496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Zr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2072640" algn="l"/>
                        </a:tabLst>
                      </a:pPr>
                      <a:r>
                        <a:rPr lang="en-US" sz="2000">
                          <a:effectLst/>
                        </a:rPr>
                        <a:t>340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90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Ho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0.0567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51968383"/>
                  </a:ext>
                </a:extLst>
              </a:tr>
              <a:tr h="3083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TiO</a:t>
                      </a:r>
                      <a:r>
                        <a:rPr lang="en-US" sz="2000" baseline="-25000">
                          <a:effectLst/>
                        </a:rPr>
                        <a:t>2 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2072640" algn="l"/>
                        </a:tabLst>
                      </a:pPr>
                      <a:r>
                        <a:rPr lang="en-US" sz="2000">
                          <a:effectLst/>
                        </a:rPr>
                        <a:t>-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1.5  (%)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Er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0.166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14106032"/>
                  </a:ext>
                </a:extLst>
              </a:tr>
              <a:tr h="2496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Y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2072640" algn="l"/>
                        </a:tabLst>
                      </a:pPr>
                      <a:r>
                        <a:rPr lang="en-US" sz="2000">
                          <a:effectLst/>
                        </a:rPr>
                        <a:t>70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Tm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0.02561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90589358"/>
                  </a:ext>
                </a:extLst>
              </a:tr>
              <a:tr h="2496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Hf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2072640" algn="l"/>
                        </a:tabLst>
                      </a:pPr>
                      <a:r>
                        <a:rPr lang="en-US" sz="2000">
                          <a:effectLst/>
                        </a:rPr>
                        <a:t>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2.4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Yb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0.1651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40411630"/>
                  </a:ext>
                </a:extLst>
              </a:tr>
              <a:tr h="2496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Sm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2072640" algn="l"/>
                        </a:tabLst>
                      </a:pPr>
                      <a:r>
                        <a:rPr lang="en-US" sz="2000">
                          <a:effectLst/>
                        </a:rPr>
                        <a:t>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3.3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Lu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0.02539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75893364"/>
                  </a:ext>
                </a:extLst>
              </a:tr>
              <a:tr h="2496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Yb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-2072640" algn="l"/>
                        </a:tabLst>
                      </a:pPr>
                      <a:r>
                        <a:rPr lang="en-US" sz="2000">
                          <a:effectLst/>
                        </a:rPr>
                        <a:t>80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3.4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tr-TR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41320729"/>
                  </a:ext>
                </a:extLst>
              </a:tr>
              <a:tr h="187964"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ORG : Pearce </a:t>
                      </a:r>
                      <a:r>
                        <a:rPr lang="en-US" sz="2000" dirty="0" err="1">
                          <a:effectLst/>
                        </a:rPr>
                        <a:t>ve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diğ</a:t>
                      </a:r>
                      <a:r>
                        <a:rPr lang="en-US" sz="2000" dirty="0">
                          <a:effectLst/>
                        </a:rPr>
                        <a:t>., 1984, MORB :Pearce, 1983, </a:t>
                      </a:r>
                      <a:r>
                        <a:rPr lang="en-US" sz="2000" dirty="0" err="1">
                          <a:effectLst/>
                        </a:rPr>
                        <a:t>Kondrit</a:t>
                      </a:r>
                      <a:r>
                        <a:rPr lang="en-US" sz="2000" dirty="0">
                          <a:effectLst/>
                        </a:rPr>
                        <a:t>: </a:t>
                      </a:r>
                      <a:r>
                        <a:rPr lang="en-US" sz="2000" dirty="0" err="1">
                          <a:effectLst/>
                        </a:rPr>
                        <a:t>Evenson</a:t>
                      </a:r>
                      <a:r>
                        <a:rPr lang="en-US" sz="2000" dirty="0">
                          <a:effectLst/>
                        </a:rPr>
                        <a:t>  </a:t>
                      </a:r>
                      <a:r>
                        <a:rPr lang="en-US" sz="2000" dirty="0" err="1">
                          <a:effectLst/>
                        </a:rPr>
                        <a:t>ve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diğ</a:t>
                      </a:r>
                      <a:r>
                        <a:rPr lang="en-US" sz="2000" dirty="0">
                          <a:effectLst/>
                        </a:rPr>
                        <a:t>., 1978’ den </a:t>
                      </a:r>
                      <a:r>
                        <a:rPr lang="en-US" sz="2000" dirty="0" err="1">
                          <a:effectLst/>
                        </a:rPr>
                        <a:t>alınmıştır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tr-TR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915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22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Kimyasal</a:t>
            </a:r>
            <a:r>
              <a:rPr lang="en-US" dirty="0" smtClean="0"/>
              <a:t> </a:t>
            </a:r>
            <a:r>
              <a:rPr lang="en-US" dirty="0" err="1" smtClean="0"/>
              <a:t>verilerin</a:t>
            </a:r>
            <a:r>
              <a:rPr lang="en-US" dirty="0" smtClean="0"/>
              <a:t> </a:t>
            </a:r>
            <a:r>
              <a:rPr lang="en-US" dirty="0" err="1" smtClean="0"/>
              <a:t>yorumlanması</a:t>
            </a:r>
            <a:endParaRPr lang="tr-T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7313518"/>
              </p:ext>
            </p:extLst>
          </p:nvPr>
        </p:nvGraphicFramePr>
        <p:xfrm>
          <a:off x="662938" y="1690688"/>
          <a:ext cx="10866123" cy="4484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0087">
                  <a:extLst>
                    <a:ext uri="{9D8B030D-6E8A-4147-A177-3AD203B41FA5}">
                      <a16:colId xmlns:a16="http://schemas.microsoft.com/office/drawing/2014/main" val="2281610970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932464069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020725102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618060890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3897668642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281864543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3259158692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826955733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3685357285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3969017755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1017309086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491753213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793813483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927953779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060183969"/>
                    </a:ext>
                  </a:extLst>
                </a:gridCol>
              </a:tblGrid>
              <a:tr h="104139">
                <a:tc gridSpan="1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EK 3 Fatmakaya örneklerinin’nin ana (%)ve iz element (ppm)analiz sonuçları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793087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Örnek No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BUZ-103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BUZ-104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BUZ-106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BUZ-107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BUZ-108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BUZ-120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BUZ-121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BUZ-121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994274356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SiO2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69,48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64,98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65,63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65,87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59,46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60,92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66,47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62,38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65,33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65,10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65,88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72,53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71,01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72,27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469963599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TiO2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0,20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0,26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0,24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948113734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Al2O3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15,07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15,55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14,84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17,79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24,50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23,54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19,32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20,96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15,93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18,76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16,84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14,04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13,93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115265229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Fe2O3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1,69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2,55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2,73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1,03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1,46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1,35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0,42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1,66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2,65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0,59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1,37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1,31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1,77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1,08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4266615354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MnO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0,23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792268966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MgO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0,25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0,50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1,07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0,29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0,28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0,27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434262702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CaO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0,44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2,17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2,66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1,08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0,29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0,29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0,84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1,45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1,10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1,39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0,66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1,11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0,39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192278377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Na2O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6,06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5,07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6,91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3,86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5,10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7,26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5,66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5,25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5,42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5,10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4,97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4,70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835612504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K2O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5,66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7,60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6,42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6,39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7,72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6,94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5,35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6,32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9,72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7,32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5,62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5,70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6,69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625860742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P2O5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0,23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0,22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0,23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033610983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SO3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108209374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V2O5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333936646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Cr2O3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734445288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LOI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0,75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0,75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0,70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0,72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2,16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1,39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0,67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1,24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0,77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0,91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0,96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0,43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0,82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0,56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433292865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Toplam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99,95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99,90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99,94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99,96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99,64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99,82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99,93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99,75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99,86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99,92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99,88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99,94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99,88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99,96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378112021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Alk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11,72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12,67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11,54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13,30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11,58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12,04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12,62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11,98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12,85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13,30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12,74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10,72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10,68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11,39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486580671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CNK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12,16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14,84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14,20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14,39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11,86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12,21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12,91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12,82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14,30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14,41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11,37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11,79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11,78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145483641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Fe+Mg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1,94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3,80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1,07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1,49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1,44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0,44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1,95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2,93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0,62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1,65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1,37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1,95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1,25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4167183801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775854485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 err="1">
                          <a:effectLst/>
                        </a:rPr>
                        <a:t>Sr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89,6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126,4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94,6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354,6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221,7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289,8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303,3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187,6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209,8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934966461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Co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33,7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16,6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171352670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28,9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28,9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26,3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27,8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28,6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24,5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26,5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596119734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La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167,5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146,8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162,5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229,1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120,8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329,6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174,6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69,9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118,7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813551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93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866123" cy="43053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0087">
                  <a:extLst>
                    <a:ext uri="{9D8B030D-6E8A-4147-A177-3AD203B41FA5}">
                      <a16:colId xmlns:a16="http://schemas.microsoft.com/office/drawing/2014/main" val="697982212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568070386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4126533653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21403906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1074197677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4283784293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07131825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12460513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426153411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1412878019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1294206379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3539432922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3945850903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3294376704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706666562"/>
                    </a:ext>
                  </a:extLst>
                </a:gridCol>
              </a:tblGrid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Rb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272,5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333,5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319,8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375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379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325,5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251,2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293,7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387,7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417,5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366,8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343,8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389,4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425,6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523798890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1537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1444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1757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249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680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613,1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782,4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740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2118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204,8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492,5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287,8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429,2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923165048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Th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41,8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56,4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59,7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86,7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57,4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545298986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U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26,2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8,1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008670288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4,3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99102220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Nb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29,9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40,1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56,7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60,9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38,8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43,1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124,3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42,1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27,4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584551114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Ce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110,6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165,4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212,5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191,9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398,8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90,5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353,7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205,7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230,9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184,8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193,6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500434543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Hf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8,1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3,1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5,5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3,7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3,4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071634795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Zr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103,5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322,2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947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685,7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120,8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194,3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236,2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199,8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263,1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138,2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183,7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509,1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323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083436848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Y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1,3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12,3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4210453779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Sr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685,1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698,9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296,4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301,6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470,4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547,6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594,2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732,8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195,9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212,4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82,2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89,6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126,4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309655621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Co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12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13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33,7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977419450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34,6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31,6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24,3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26,1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33,2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28,8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23,7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23,6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24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54740814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La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124,1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93,7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165,3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236,4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272,7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130,7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53,3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144,1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167,5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146,8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162,5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590667793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Rb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401,5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343,8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389,4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425,6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401,5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205,7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277,7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130,5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310,9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305,1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297,3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290,6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318,9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328,7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224306481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68,7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287,8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429,2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68,7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117,7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135,2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236,7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176,4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182,2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206,8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264,6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636697258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Th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57,4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88,1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47,4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104,6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103,5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49,4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67,4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49,6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69,8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604616768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U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49,2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49,2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11,1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22,6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24,8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6,6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26,4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049244395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3,7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4245374782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Nb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27,4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34,1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88,4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46,2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34,7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47,9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31,6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36,8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175156059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Ce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156,1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230,9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184,8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193,6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156,1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291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199,2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391,1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332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248,4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263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143,9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123,4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165,1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392226519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Hf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7,5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751468462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Zr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565,9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509,1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323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565,9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812,2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235,3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729,7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578,6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452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671,1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464,8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391,7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280,2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289512075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Y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8,2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307853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3772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50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353894"/>
              </p:ext>
            </p:extLst>
          </p:nvPr>
        </p:nvGraphicFramePr>
        <p:xfrm>
          <a:off x="511624" y="208954"/>
          <a:ext cx="10704763" cy="62785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0087">
                  <a:extLst>
                    <a:ext uri="{9D8B030D-6E8A-4147-A177-3AD203B41FA5}">
                      <a16:colId xmlns:a16="http://schemas.microsoft.com/office/drawing/2014/main" val="2281610970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932464069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020725102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618060890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3897668642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281864543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3259158692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826955733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3685357285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3969017755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1017309086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491753213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793813483"/>
                    </a:ext>
                  </a:extLst>
                </a:gridCol>
                <a:gridCol w="556214">
                  <a:extLst>
                    <a:ext uri="{9D8B030D-6E8A-4147-A177-3AD203B41FA5}">
                      <a16:colId xmlns:a16="http://schemas.microsoft.com/office/drawing/2014/main" val="2927953779"/>
                    </a:ext>
                  </a:extLst>
                </a:gridCol>
                <a:gridCol w="717574">
                  <a:extLst>
                    <a:ext uri="{9D8B030D-6E8A-4147-A177-3AD203B41FA5}">
                      <a16:colId xmlns:a16="http://schemas.microsoft.com/office/drawing/2014/main" val="2060183969"/>
                    </a:ext>
                  </a:extLst>
                </a:gridCol>
              </a:tblGrid>
              <a:tr h="104139">
                <a:tc gridSpan="1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EK 3 </a:t>
                      </a:r>
                      <a:r>
                        <a:rPr lang="tr-TR" sz="1100" dirty="0" err="1">
                          <a:effectLst/>
                        </a:rPr>
                        <a:t>Fatmakaya</a:t>
                      </a:r>
                      <a:r>
                        <a:rPr lang="tr-TR" sz="1100" dirty="0">
                          <a:effectLst/>
                        </a:rPr>
                        <a:t> Örneklerinin ’</a:t>
                      </a:r>
                      <a:r>
                        <a:rPr lang="tr-TR" sz="1100" dirty="0" err="1">
                          <a:effectLst/>
                        </a:rPr>
                        <a:t>nin</a:t>
                      </a:r>
                      <a:r>
                        <a:rPr lang="tr-TR" sz="1100" dirty="0">
                          <a:effectLst/>
                        </a:rPr>
                        <a:t> ana (%)ve iz element (</a:t>
                      </a:r>
                      <a:r>
                        <a:rPr lang="tr-TR" sz="1100" dirty="0" err="1">
                          <a:effectLst/>
                        </a:rPr>
                        <a:t>ppm</a:t>
                      </a:r>
                      <a:r>
                        <a:rPr lang="tr-TR" sz="1100" dirty="0">
                          <a:effectLst/>
                        </a:rPr>
                        <a:t>)analiz sonuçları (devam)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944213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Örnek No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BUZ-122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BUZ-120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BUZ-121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BUZ-121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BUZ-122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BUZ-125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BUZ-126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BUZ-127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BUZ-16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BUZ-17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BUZ-18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BUZ-19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BUZ-20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BUZ-21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876329860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SiO2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71,12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72,53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71,01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72,27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71,12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59,98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64,72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60,98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65,85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65,78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66,23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65,20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66,38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65,71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97683116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TiO2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0,24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0,23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0,23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0,14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0,15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944492639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Al2O3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14,58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14,04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13,93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14,58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23,73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17,56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22,60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17,14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16,92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16,73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16,94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16,90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215786512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Fe2O3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0,80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1,31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1,77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1,08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0,80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1,77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2,17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1,64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1,82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1,92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1,86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1,79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1,84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823192736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MnO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547712371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MgO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4107621263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CaO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1,15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0,66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1,11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0,39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1,15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1,30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0,93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0,88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0,91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1,49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0,77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1,07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7778507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Na2O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5,76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5,10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4,97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4,70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5,76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6,14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5,72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7,67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5,98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6,27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6,63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6,15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6,43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5,73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427224950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K2O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5,79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5,62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5,70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6,69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5,79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4,51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6,79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2,76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6,59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6,36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6,23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6,39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6,68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7,39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4196712326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P2O5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940986094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SO3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0,15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870155797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V2O5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019326529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Cr2O3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0,01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969347699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LOI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0,56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0,43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0,82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0,56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0,56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1,76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1,70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1,84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1,16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0,86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0,57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1,18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0,54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0,80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1624275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Toplam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99,94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99,94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99,88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99,96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99,94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99,61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100,05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99,72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99,86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99,92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99,94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99,84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99,96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99,87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412540155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Alk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11,54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10,72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10,68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11,39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11,54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10,65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12,51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10,43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12,56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12,63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12,86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12,54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13,11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13,12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4148121861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CNK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12,70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11,37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11,79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11,78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12,70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11,95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13,44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12,43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13,44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13,63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13,77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14,04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13,88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14,19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085613358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Fe+Mg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0,83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1,37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1,95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1,25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0,83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1,91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2,20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1,67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1,91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2,05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2,03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2,19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1,91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1,86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098346446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57508287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Rb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401,5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343,8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389,4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425,6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401,5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205,7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277,7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130,5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310,9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305,1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297,3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290,6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318,9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328,7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223258388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Ba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68,7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287,8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429,2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68,7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117,7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135,2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236,7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176,4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182,2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206,8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264,6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875164088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Th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57,4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88,1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47,4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104,6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103,5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49,4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67,4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49,6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69,8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665281961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U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49,2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21,5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49,2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22,6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24,8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26,4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4260481816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Ta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263795655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Nb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27,4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34,1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88,4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46,2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34,7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47,9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31,6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36,8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751712691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Ce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156,1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230,9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184,8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193,6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156,1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291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199,2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391,1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332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248,4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263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143,9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123,4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165,1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2320272802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Hf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989190444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Zr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565,9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509,1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323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565,9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812,2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235,3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729,7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578,6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452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671,1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464,8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391,7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280,2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391867383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Y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0,9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10,6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698217882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Sr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82,2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89,6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126,4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52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94,6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354,6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221,7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289,8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303,3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187,6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257,3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209,8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934966461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Co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33,7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9,5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42,8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1171352670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Ga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28,9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23,7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28,9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26,3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35,1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27,8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25,4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23,6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28,6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24,5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26,5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596119734"/>
                  </a:ext>
                </a:extLst>
              </a:tr>
              <a:tr h="829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La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167,5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146,8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162,5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122,9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229,1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120,8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329,6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202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129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174,6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78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>
                          <a:effectLst/>
                        </a:rPr>
                        <a:t>69,9</a:t>
                      </a:r>
                      <a:endParaRPr lang="tr-TR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100" dirty="0">
                          <a:effectLst/>
                        </a:rPr>
                        <a:t>118,7</a:t>
                      </a:r>
                      <a:endParaRPr lang="tr-TR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963" marR="16963" marT="0" marB="0" anchor="b"/>
                </a:tc>
                <a:extLst>
                  <a:ext uri="{0D108BD9-81ED-4DB2-BD59-A6C34878D82A}">
                    <a16:rowId xmlns:a16="http://schemas.microsoft.com/office/drawing/2014/main" val="3813551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8641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2"/>
          <p:cNvGrpSpPr>
            <a:grpSpLocks/>
          </p:cNvGrpSpPr>
          <p:nvPr/>
        </p:nvGrpSpPr>
        <p:grpSpPr bwMode="auto">
          <a:xfrm>
            <a:off x="1676401" y="152400"/>
            <a:ext cx="1808163" cy="3784600"/>
            <a:chOff x="144" y="1536"/>
            <a:chExt cx="1139" cy="2384"/>
          </a:xfrm>
        </p:grpSpPr>
        <p:grpSp>
          <p:nvGrpSpPr>
            <p:cNvPr id="60419" name="Group 3"/>
            <p:cNvGrpSpPr>
              <a:grpSpLocks/>
            </p:cNvGrpSpPr>
            <p:nvPr/>
          </p:nvGrpSpPr>
          <p:grpSpPr bwMode="auto">
            <a:xfrm>
              <a:off x="144" y="3024"/>
              <a:ext cx="1124" cy="896"/>
              <a:chOff x="144" y="1584"/>
              <a:chExt cx="1124" cy="896"/>
            </a:xfrm>
          </p:grpSpPr>
          <p:pic>
            <p:nvPicPr>
              <p:cNvPr id="60420" name="Picture 4" descr="granitEnclave"/>
              <p:cNvPicPr>
                <a:picLocks noChangeAspect="1" noChangeArrowheads="1"/>
              </p:cNvPicPr>
              <p:nvPr/>
            </p:nvPicPr>
            <p:blipFill>
              <a:blip r:embed="rId3" cstate="print">
                <a:lum bright="24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1584"/>
                <a:ext cx="1104" cy="7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0421" name="Text Box 5"/>
              <p:cNvSpPr txBox="1">
                <a:spLocks noChangeArrowheads="1"/>
              </p:cNvSpPr>
              <p:nvPr/>
            </p:nvSpPr>
            <p:spPr bwMode="auto">
              <a:xfrm>
                <a:off x="720" y="2073"/>
                <a:ext cx="548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tr-TR" altLang="tr-TR"/>
                  <a:t>Granite</a:t>
                </a:r>
                <a:endParaRPr lang="en-US" altLang="tr-TR"/>
              </a:p>
            </p:txBody>
          </p:sp>
        </p:grpSp>
        <p:grpSp>
          <p:nvGrpSpPr>
            <p:cNvPr id="60422" name="Group 6"/>
            <p:cNvGrpSpPr>
              <a:grpSpLocks/>
            </p:cNvGrpSpPr>
            <p:nvPr/>
          </p:nvGrpSpPr>
          <p:grpSpPr bwMode="auto">
            <a:xfrm>
              <a:off x="144" y="2288"/>
              <a:ext cx="1139" cy="736"/>
              <a:chOff x="144" y="2288"/>
              <a:chExt cx="1139" cy="736"/>
            </a:xfrm>
          </p:grpSpPr>
          <p:pic>
            <p:nvPicPr>
              <p:cNvPr id="60423" name="Picture 7" descr="Monzoparl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2288"/>
                <a:ext cx="1104" cy="7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0424" name="Text Box 8"/>
              <p:cNvSpPr txBox="1">
                <a:spLocks noChangeArrowheads="1"/>
              </p:cNvSpPr>
              <p:nvPr/>
            </p:nvSpPr>
            <p:spPr bwMode="auto">
              <a:xfrm>
                <a:off x="528" y="2784"/>
                <a:ext cx="75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r-TR" altLang="tr-TR"/>
                  <a:t>Monzonite</a:t>
                </a:r>
                <a:endParaRPr lang="en-US" altLang="tr-TR"/>
              </a:p>
            </p:txBody>
          </p:sp>
        </p:grpSp>
        <p:grpSp>
          <p:nvGrpSpPr>
            <p:cNvPr id="60425" name="Group 9"/>
            <p:cNvGrpSpPr>
              <a:grpSpLocks/>
            </p:cNvGrpSpPr>
            <p:nvPr/>
          </p:nvGrpSpPr>
          <p:grpSpPr bwMode="auto">
            <a:xfrm>
              <a:off x="144" y="1536"/>
              <a:ext cx="1104" cy="784"/>
              <a:chOff x="144" y="3008"/>
              <a:chExt cx="1104" cy="784"/>
            </a:xfrm>
          </p:grpSpPr>
          <p:pic>
            <p:nvPicPr>
              <p:cNvPr id="60426" name="Picture 10" descr="NefsyeniteMel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" y="3008"/>
                <a:ext cx="1104" cy="78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60427" name="Text Box 11"/>
              <p:cNvSpPr txBox="1">
                <a:spLocks noChangeArrowheads="1"/>
              </p:cNvSpPr>
              <p:nvPr/>
            </p:nvSpPr>
            <p:spPr bwMode="auto">
              <a:xfrm>
                <a:off x="700" y="3561"/>
                <a:ext cx="548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tr-TR" altLang="tr-TR"/>
                  <a:t>Syenite</a:t>
                </a:r>
                <a:endParaRPr lang="en-US" altLang="tr-TR"/>
              </a:p>
            </p:txBody>
          </p:sp>
        </p:grpSp>
      </p:grpSp>
      <p:graphicFrame>
        <p:nvGraphicFramePr>
          <p:cNvPr id="60428" name="Object 12"/>
          <p:cNvGraphicFramePr>
            <a:graphicFrameLocks noChangeAspect="1"/>
          </p:cNvGraphicFramePr>
          <p:nvPr/>
        </p:nvGraphicFramePr>
        <p:xfrm>
          <a:off x="3429000" y="838201"/>
          <a:ext cx="115888" cy="210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Charisma Object" r:id="rId6" imgW="115200" imgH="2099520" progId="Charisma">
                  <p:embed/>
                </p:oleObj>
              </mc:Choice>
              <mc:Fallback>
                <p:oleObj name="Charisma Object" r:id="rId6" imgW="115200" imgH="2099520" progId="Charisma">
                  <p:embed/>
                  <p:pic>
                    <p:nvPicPr>
                      <p:cNvPr id="6042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838201"/>
                        <a:ext cx="115888" cy="210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9" name="Text Box 13"/>
          <p:cNvSpPr txBox="1">
            <a:spLocks noChangeArrowheads="1"/>
          </p:cNvSpPr>
          <p:nvPr/>
        </p:nvSpPr>
        <p:spPr bwMode="auto">
          <a:xfrm>
            <a:off x="3565526" y="647700"/>
            <a:ext cx="50206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/>
              <a:t>SSS</a:t>
            </a:r>
            <a:endParaRPr lang="en-US" altLang="tr-TR"/>
          </a:p>
        </p:txBody>
      </p:sp>
      <p:sp>
        <p:nvSpPr>
          <p:cNvPr id="60430" name="Text Box 14"/>
          <p:cNvSpPr txBox="1">
            <a:spLocks noChangeArrowheads="1"/>
          </p:cNvSpPr>
          <p:nvPr/>
        </p:nvSpPr>
        <p:spPr bwMode="auto">
          <a:xfrm>
            <a:off x="3581400" y="1676400"/>
            <a:ext cx="59343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/>
              <a:t>MSS</a:t>
            </a:r>
            <a:endParaRPr lang="en-US" altLang="tr-TR"/>
          </a:p>
        </p:txBody>
      </p:sp>
      <p:sp>
        <p:nvSpPr>
          <p:cNvPr id="60431" name="Text Box 15"/>
          <p:cNvSpPr txBox="1">
            <a:spLocks noChangeArrowheads="1"/>
          </p:cNvSpPr>
          <p:nvPr/>
        </p:nvSpPr>
        <p:spPr bwMode="auto">
          <a:xfrm>
            <a:off x="3581400" y="2590800"/>
            <a:ext cx="5421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tr-TR"/>
              <a:t>GSS</a:t>
            </a:r>
            <a:endParaRPr lang="en-US" altLang="tr-TR"/>
          </a:p>
        </p:txBody>
      </p:sp>
      <p:graphicFrame>
        <p:nvGraphicFramePr>
          <p:cNvPr id="60432" name="Object 16"/>
          <p:cNvGraphicFramePr>
            <a:graphicFrameLocks noChangeAspect="1"/>
          </p:cNvGraphicFramePr>
          <p:nvPr/>
        </p:nvGraphicFramePr>
        <p:xfrm>
          <a:off x="4648200" y="0"/>
          <a:ext cx="5867400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Charisma Object" r:id="rId8" imgW="5763600" imgH="4425840" progId="Charisma">
                  <p:embed/>
                </p:oleObj>
              </mc:Choice>
              <mc:Fallback>
                <p:oleObj name="Charisma Object" r:id="rId8" imgW="5763600" imgH="4425840" progId="Charisma">
                  <p:embed/>
                  <p:pic>
                    <p:nvPicPr>
                      <p:cNvPr id="6043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0"/>
                        <a:ext cx="5867400" cy="518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33" name="Object 17"/>
          <p:cNvGraphicFramePr>
            <a:graphicFrameLocks noChangeAspect="1"/>
          </p:cNvGraphicFramePr>
          <p:nvPr/>
        </p:nvGraphicFramePr>
        <p:xfrm>
          <a:off x="2438401" y="3810000"/>
          <a:ext cx="236537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harisma Object" r:id="rId10" imgW="2364840" imgH="977760" progId="Charisma">
                  <p:embed/>
                </p:oleObj>
              </mc:Choice>
              <mc:Fallback>
                <p:oleObj name="Charisma Object" r:id="rId10" imgW="2364840" imgH="977760" progId="Charisma">
                  <p:embed/>
                  <p:pic>
                    <p:nvPicPr>
                      <p:cNvPr id="6043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1" y="3810000"/>
                        <a:ext cx="2365375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34" name="Text Box 18"/>
          <p:cNvSpPr txBox="1">
            <a:spLocks noChangeArrowheads="1"/>
          </p:cNvSpPr>
          <p:nvPr/>
        </p:nvSpPr>
        <p:spPr bwMode="auto">
          <a:xfrm>
            <a:off x="2971800" y="5410201"/>
            <a:ext cx="7467600" cy="1160463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tr-TR" sz="2800">
                <a:solidFill>
                  <a:srgbClr val="FF3300"/>
                </a:solidFill>
              </a:rPr>
              <a:t>GSS ve MSS </a:t>
            </a:r>
            <a:r>
              <a:rPr lang="tr-TR" altLang="tr-TR" sz="2800">
                <a:solidFill>
                  <a:srgbClr val="FF3300"/>
                </a:solidFill>
                <a:sym typeface="Wingdings" panose="05000000000000000000" pitchFamily="2" charset="2"/>
              </a:rPr>
              <a:t>  Çarpışma ile ilişkili</a:t>
            </a:r>
          </a:p>
          <a:p>
            <a:pPr>
              <a:spcBef>
                <a:spcPct val="50000"/>
              </a:spcBef>
            </a:pPr>
            <a:r>
              <a:rPr lang="tr-TR" altLang="tr-TR" sz="2800">
                <a:solidFill>
                  <a:srgbClr val="FF3300"/>
                </a:solidFill>
                <a:sym typeface="Wingdings" panose="05000000000000000000" pitchFamily="2" charset="2"/>
              </a:rPr>
              <a:t>SSS  Çarpışma sonrası -Açılma</a:t>
            </a:r>
            <a:endParaRPr lang="en-US" altLang="tr-TR" sz="280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489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0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4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pic>
        <p:nvPicPr>
          <p:cNvPr id="103428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19289" y="476250"/>
            <a:ext cx="7705725" cy="5473700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189671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pic>
        <p:nvPicPr>
          <p:cNvPr id="104452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9800" y="404814"/>
            <a:ext cx="7772400" cy="5691187"/>
          </a:xfrm>
        </p:spPr>
      </p:pic>
    </p:spTree>
    <p:extLst>
      <p:ext uri="{BB962C8B-B14F-4D97-AF65-F5344CB8AC3E}">
        <p14:creationId xmlns:p14="http://schemas.microsoft.com/office/powerpoint/2010/main" val="3246375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pic>
        <p:nvPicPr>
          <p:cNvPr id="105475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9800" y="620714"/>
            <a:ext cx="7772400" cy="5475287"/>
          </a:xfrm>
        </p:spPr>
      </p:pic>
    </p:spTree>
    <p:extLst>
      <p:ext uri="{BB962C8B-B14F-4D97-AF65-F5344CB8AC3E}">
        <p14:creationId xmlns:p14="http://schemas.microsoft.com/office/powerpoint/2010/main" val="289141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1375</Words>
  <Application>Microsoft Office PowerPoint</Application>
  <PresentationFormat>Widescreen</PresentationFormat>
  <Paragraphs>1328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Office Theme</vt:lpstr>
      <vt:lpstr>Charisma Object</vt:lpstr>
      <vt:lpstr>JEM 310 PETROLOJİ</vt:lpstr>
      <vt:lpstr>PowerPoint Presentation</vt:lpstr>
      <vt:lpstr>Kimyasal verilerin yorumlanması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Kagan KADIOGLU</dc:creator>
  <cp:lastModifiedBy>Yusuf Kagan KADIOGLU</cp:lastModifiedBy>
  <cp:revision>15</cp:revision>
  <dcterms:created xsi:type="dcterms:W3CDTF">2018-02-08T13:34:19Z</dcterms:created>
  <dcterms:modified xsi:type="dcterms:W3CDTF">2018-02-11T17:05:03Z</dcterms:modified>
</cp:coreProperties>
</file>