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828801"/>
            <a:ext cx="10972800" cy="430212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AB6658DD-9145-4C89-BAEC-7F7A0A3FCDD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79261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B0BE65F-5C53-4B9E-AAB8-0FCD7079E2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5970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6.jpeg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5.wmf"/><Relationship Id="rId5" Type="http://schemas.openxmlformats.org/officeDocument/2006/relationships/image" Target="../media/image8.jpe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7.jpeg"/><Relationship Id="rId9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81" name="Rectangle 18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6499" name="Picture 3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476250"/>
            <a:ext cx="7772400" cy="5619750"/>
          </a:xfrm>
        </p:spPr>
      </p:pic>
      <p:sp>
        <p:nvSpPr>
          <p:cNvPr id="106683" name="Rectangle 187"/>
          <p:cNvSpPr>
            <a:spLocks noGrp="1" noChangeArrowheads="1"/>
          </p:cNvSpPr>
          <p:nvPr>
            <p:ph type="tbl" idx="1"/>
          </p:nvPr>
        </p:nvSpPr>
        <p:spPr/>
      </p:sp>
    </p:spTree>
    <p:extLst>
      <p:ext uri="{BB962C8B-B14F-4D97-AF65-F5344CB8AC3E}">
        <p14:creationId xmlns:p14="http://schemas.microsoft.com/office/powerpoint/2010/main" val="31935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773238"/>
            <a:ext cx="5618162" cy="434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3068639"/>
            <a:ext cx="17097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6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854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938214"/>
            <a:ext cx="6804025" cy="5514975"/>
          </a:xfrm>
        </p:spPr>
      </p:pic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2420939"/>
            <a:ext cx="1709738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6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58725" name="Picture 5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628775"/>
            <a:ext cx="6337300" cy="5054600"/>
          </a:xfrm>
          <a:noFill/>
          <a:ln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1587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3789364"/>
            <a:ext cx="17097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0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663700"/>
            <a:ext cx="6624638" cy="473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2997200"/>
            <a:ext cx="1709738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31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60771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1773239"/>
            <a:ext cx="6265863" cy="4645025"/>
          </a:xfrm>
        </p:spPr>
      </p:pic>
      <p:pic>
        <p:nvPicPr>
          <p:cNvPr id="1607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3213100"/>
            <a:ext cx="1709738" cy="1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4224339" y="2636838"/>
            <a:ext cx="1450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r>
              <a:rPr lang="tr-TR" altLang="tr-TR" sz="1400">
                <a:solidFill>
                  <a:srgbClr val="666633"/>
                </a:solidFill>
                <a:effectDag name="">
                  <a:cont type="tree" name="">
                    <a:effect ref="fillLine"/>
                    <a:outerShdw dist="38100" dir="13500000" algn="br">
                      <a:srgbClr val="989866"/>
                    </a:outerShdw>
                  </a:cont>
                  <a:cont type="tree" name="">
                    <a:effect ref="fillLine"/>
                    <a:outerShdw dist="38100" dir="2700000" algn="tl">
                      <a:srgbClr val="3D3D1E"/>
                    </a:outerShdw>
                  </a:cont>
                  <a:effect ref="fillLine"/>
                </a:effectDag>
              </a:rPr>
              <a:t>Adakit Kaynaklı</a:t>
            </a:r>
            <a:endParaRPr lang="en-US" altLang="tr-TR" sz="1400">
              <a:solidFill>
                <a:srgbClr val="666633"/>
              </a:solidFill>
              <a:effectDag name="">
                <a:cont type="tree" name="">
                  <a:effect ref="fillLine"/>
                  <a:outerShdw dist="38100" dir="13500000" algn="br">
                    <a:srgbClr val="989866"/>
                  </a:outerShdw>
                </a:cont>
                <a:cont type="tree" name="">
                  <a:effect ref="fillLine"/>
                  <a:outerShdw dist="38100" dir="2700000" algn="tl">
                    <a:srgbClr val="3D3D1E"/>
                  </a:outerShdw>
                </a:cont>
                <a:effect ref="fillLine"/>
              </a:effectDag>
            </a:endParaRPr>
          </a:p>
        </p:txBody>
      </p:sp>
    </p:spTree>
    <p:extLst>
      <p:ext uri="{BB962C8B-B14F-4D97-AF65-F5344CB8AC3E}">
        <p14:creationId xmlns:p14="http://schemas.microsoft.com/office/powerpoint/2010/main" val="65461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49021"/>
              </p:ext>
            </p:extLst>
          </p:nvPr>
        </p:nvGraphicFramePr>
        <p:xfrm>
          <a:off x="1227906" y="754846"/>
          <a:ext cx="9940836" cy="5588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1120">
                  <a:extLst>
                    <a:ext uri="{9D8B030D-6E8A-4147-A177-3AD203B41FA5}">
                      <a16:colId xmlns:a16="http://schemas.microsoft.com/office/drawing/2014/main" val="368336074"/>
                    </a:ext>
                  </a:extLst>
                </a:gridCol>
                <a:gridCol w="2032429">
                  <a:extLst>
                    <a:ext uri="{9D8B030D-6E8A-4147-A177-3AD203B41FA5}">
                      <a16:colId xmlns:a16="http://schemas.microsoft.com/office/drawing/2014/main" val="3703417524"/>
                    </a:ext>
                  </a:extLst>
                </a:gridCol>
                <a:gridCol w="2032429">
                  <a:extLst>
                    <a:ext uri="{9D8B030D-6E8A-4147-A177-3AD203B41FA5}">
                      <a16:colId xmlns:a16="http://schemas.microsoft.com/office/drawing/2014/main" val="2484254550"/>
                    </a:ext>
                  </a:extLst>
                </a:gridCol>
                <a:gridCol w="2032429">
                  <a:extLst>
                    <a:ext uri="{9D8B030D-6E8A-4147-A177-3AD203B41FA5}">
                      <a16:colId xmlns:a16="http://schemas.microsoft.com/office/drawing/2014/main" val="4230562952"/>
                    </a:ext>
                  </a:extLst>
                </a:gridCol>
                <a:gridCol w="2032429">
                  <a:extLst>
                    <a:ext uri="{9D8B030D-6E8A-4147-A177-3AD203B41FA5}">
                      <a16:colId xmlns:a16="http://schemas.microsoft.com/office/drawing/2014/main" val="4064435891"/>
                    </a:ext>
                  </a:extLst>
                </a:gridCol>
              </a:tblGrid>
              <a:tr h="704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Eser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Elementler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tr-TR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ORG</a:t>
                      </a:r>
                      <a:endParaRPr lang="tr-TR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 (ppm)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MORB </a:t>
                      </a:r>
                      <a:endParaRPr lang="tr-TR" sz="2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(ppm)</a:t>
                      </a:r>
                      <a:endParaRPr lang="tr-TR" sz="20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>
                          <a:effectLst/>
                        </a:rPr>
                        <a:t>REE         </a:t>
                      </a:r>
                      <a:endParaRPr lang="tr-TR" sz="2000" ker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Kondrit (ppm)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98163663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120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0.2446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28281400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K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O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0.4 (%)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0.15 (%)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Ce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0.6379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38047915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Rb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0.09637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6198766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50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Nd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0.4738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38227228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0.8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 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0.154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66391430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Eu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0.05802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70019309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Nb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Gd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0.2043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5875507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Ce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35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Tb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0.03745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48874778"/>
                  </a:ext>
                </a:extLst>
              </a:tr>
              <a:tr h="308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</a:t>
                      </a:r>
                      <a:r>
                        <a:rPr lang="en-US" sz="2000" baseline="-25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O</a:t>
                      </a:r>
                      <a:r>
                        <a:rPr lang="en-US" sz="2000" baseline="-25000">
                          <a:effectLst/>
                        </a:rPr>
                        <a:t>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0.12 (%)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Dy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0.2541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02054843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Zr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340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0.0567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51968383"/>
                  </a:ext>
                </a:extLst>
              </a:tr>
              <a:tr h="308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TiO</a:t>
                      </a:r>
                      <a:r>
                        <a:rPr lang="en-US" sz="2000" baseline="-25000">
                          <a:effectLst/>
                        </a:rPr>
                        <a:t>2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1.5  (%)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Er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0.166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4106032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0.02561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90589358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Hf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Yb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0.1651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0411630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Sm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Lu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0.02539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75893364"/>
                  </a:ext>
                </a:extLst>
              </a:tr>
              <a:tr h="249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Yb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2072640" algn="l"/>
                        </a:tabLst>
                      </a:pPr>
                      <a:r>
                        <a:rPr lang="en-US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41320729"/>
                  </a:ext>
                </a:extLst>
              </a:tr>
              <a:tr h="187964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ORG : Pearce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diğ</a:t>
                      </a:r>
                      <a:r>
                        <a:rPr lang="en-US" sz="2000" dirty="0">
                          <a:effectLst/>
                        </a:rPr>
                        <a:t>., 1984, MORB :Pearce, 1983, </a:t>
                      </a:r>
                      <a:r>
                        <a:rPr lang="en-US" sz="2000" dirty="0" err="1">
                          <a:effectLst/>
                        </a:rPr>
                        <a:t>Kondrit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Evenson</a:t>
                      </a:r>
                      <a:r>
                        <a:rPr lang="en-US" sz="2000" dirty="0">
                          <a:effectLst/>
                        </a:rPr>
                        <a:t> 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diğ</a:t>
                      </a:r>
                      <a:r>
                        <a:rPr lang="en-US" sz="2000" dirty="0">
                          <a:effectLst/>
                        </a:rPr>
                        <a:t>., 1978’ den </a:t>
                      </a:r>
                      <a:r>
                        <a:rPr lang="en-US" sz="2000" dirty="0" err="1">
                          <a:effectLst/>
                        </a:rPr>
                        <a:t>alınmıştır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91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Kimyasal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yorumlanması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313518"/>
              </p:ext>
            </p:extLst>
          </p:nvPr>
        </p:nvGraphicFramePr>
        <p:xfrm>
          <a:off x="662938" y="1690688"/>
          <a:ext cx="10866123" cy="4484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087">
                  <a:extLst>
                    <a:ext uri="{9D8B030D-6E8A-4147-A177-3AD203B41FA5}">
                      <a16:colId xmlns:a16="http://schemas.microsoft.com/office/drawing/2014/main" val="2281610970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93246406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2072510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618060890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89766864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28186454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25915869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82695573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68535728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96901775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01730908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9175321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79381348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92795377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60183969"/>
                    </a:ext>
                  </a:extLst>
                </a:gridCol>
              </a:tblGrid>
              <a:tr h="104139">
                <a:tc gridSpan="1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EK 3 Fatmakaya örneklerinin’nin ana (%)ve iz element (ppm)analiz sonuçları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793087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Örnek No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99427435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SiO2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69,48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64,98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65,87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59,46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60,92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66,47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62,38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65,33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72,53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71,01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72,27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46996359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TiO2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94811373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Al2O3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15,55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24,50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18,76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11526522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1,69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2,55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1,46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0,42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2,65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6661535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MnO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79226896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MgO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43426270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CaO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1,45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192278377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Na2O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5,25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5,42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4,97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83561250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K2O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7,60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6,42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5,35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5,62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62586074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P2O5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03361098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10820937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V2O5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33393664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Cr2O3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73444528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LOI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2,16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0,67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0,43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43329286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Toplam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99,64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37811202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Alk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12,67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13,30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11,58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12,62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11,98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13,30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12,74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48658067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CNK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12,16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14,30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14,41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11,78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14548364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Fe+Mg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0,62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1,65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16718380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77585448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effectLst/>
                        </a:rPr>
                        <a:t>Sr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187,6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209,8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93496646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17135267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9611973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118,7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813551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866123" cy="4305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087">
                  <a:extLst>
                    <a:ext uri="{9D8B030D-6E8A-4147-A177-3AD203B41FA5}">
                      <a16:colId xmlns:a16="http://schemas.microsoft.com/office/drawing/2014/main" val="69798221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56807038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12653365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2140390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074197677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28378429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713182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246051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26153411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41287801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29420637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53943292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94585090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294376704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706666562"/>
                    </a:ext>
                  </a:extLst>
                </a:gridCol>
              </a:tblGrid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Rb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272,5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325,5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366,8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425,6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2379889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1757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613,1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782,4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740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92316504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Th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41,8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59,7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4529898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00867028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9910222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58455111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165,4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191,9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90,5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0043454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Hf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07163479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Zr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947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199,8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263,1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138,2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323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08343684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1045377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470,4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547,6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594,2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732,8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195,9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212,4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82,2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126,4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30965562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97741945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23,6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474081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165,3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130,7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146,8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162,5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9066779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Rb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425,6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130,5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318,9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328,7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22430648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135,2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206,8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264,6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63669725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Th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49,6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69,8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60461676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22,6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24,8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04924439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4537478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17515605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165,1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39222651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Hf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75146846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Zr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812,2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235,3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729,7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280,2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28951207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307853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3772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50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53894"/>
              </p:ext>
            </p:extLst>
          </p:nvPr>
        </p:nvGraphicFramePr>
        <p:xfrm>
          <a:off x="511624" y="208954"/>
          <a:ext cx="10704763" cy="6278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087">
                  <a:extLst>
                    <a:ext uri="{9D8B030D-6E8A-4147-A177-3AD203B41FA5}">
                      <a16:colId xmlns:a16="http://schemas.microsoft.com/office/drawing/2014/main" val="2281610970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93246406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2072510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618060890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89766864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28186454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25915869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82695573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68535728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96901775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01730908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9175321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793813483"/>
                    </a:ext>
                  </a:extLst>
                </a:gridCol>
                <a:gridCol w="556214">
                  <a:extLst>
                    <a:ext uri="{9D8B030D-6E8A-4147-A177-3AD203B41FA5}">
                      <a16:colId xmlns:a16="http://schemas.microsoft.com/office/drawing/2014/main" val="292795377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60183969"/>
                    </a:ext>
                  </a:extLst>
                </a:gridCol>
              </a:tblGrid>
              <a:tr h="104139">
                <a:tc gridSpan="1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EK 3 </a:t>
                      </a:r>
                      <a:r>
                        <a:rPr lang="tr-TR" sz="1100" dirty="0" err="1">
                          <a:effectLst/>
                        </a:rPr>
                        <a:t>Fatmakaya</a:t>
                      </a:r>
                      <a:r>
                        <a:rPr lang="tr-TR" sz="1100" dirty="0">
                          <a:effectLst/>
                        </a:rPr>
                        <a:t> Örneklerinin ’</a:t>
                      </a:r>
                      <a:r>
                        <a:rPr lang="tr-TR" sz="1100" dirty="0" err="1">
                          <a:effectLst/>
                        </a:rPr>
                        <a:t>nin</a:t>
                      </a:r>
                      <a:r>
                        <a:rPr lang="tr-TR" sz="1100" dirty="0">
                          <a:effectLst/>
                        </a:rPr>
                        <a:t> ana (%)ve iz element (</a:t>
                      </a:r>
                      <a:r>
                        <a:rPr lang="tr-TR" sz="1100" dirty="0" err="1">
                          <a:effectLst/>
                        </a:rPr>
                        <a:t>ppm</a:t>
                      </a:r>
                      <a:r>
                        <a:rPr lang="tr-TR" sz="1100" dirty="0">
                          <a:effectLst/>
                        </a:rPr>
                        <a:t>)analiz sonuçları (devam)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94421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Örnek No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BUZ-122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BUZ-125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BUZ-127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BUZ-19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BUZ-20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BUZ-21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87632986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SiO2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71,12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72,53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71,01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72,27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71,12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59,98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64,72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60,98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65,85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65,78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66,23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65,20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66,38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65,71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9768311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TiO2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0,14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0,15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94449263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Al2O3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14,58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14,58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23,73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22,60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16,92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16,73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16,94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16,90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21578651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1,64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82319273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MnO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4771237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MgO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10762126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CaO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0,66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1,07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7778507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Na2O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4,97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7,67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6,43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42722495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K2O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5,62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4,51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6,59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6,36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19671232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P2O5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94098609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0,15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870155797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V2O5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01932652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Cr2O3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0,01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96934769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LOI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0,43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162427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Toplam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99,61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100,05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99,96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99,87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41254015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Alk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10,72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11,39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12,51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10,43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12,56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13,11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14812186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CNK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11,78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12,70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12,43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13,77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14,04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13,88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14,19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08561335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Fe+Mg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0,83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2,20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1,67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2,05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2,03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2,19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09834644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7508287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Rb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425,6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130,5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22325838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135,2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87516408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Th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66528196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6048181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26379565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75171269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32027280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Hf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98919044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Zr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812,2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235,3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729,7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39186738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69821788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187,6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93496646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17135267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9611973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118,7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813551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64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1676401" y="152400"/>
            <a:ext cx="1808163" cy="3784600"/>
            <a:chOff x="144" y="1536"/>
            <a:chExt cx="1139" cy="2384"/>
          </a:xfrm>
        </p:grpSpPr>
        <p:grpSp>
          <p:nvGrpSpPr>
            <p:cNvPr id="60419" name="Group 3"/>
            <p:cNvGrpSpPr>
              <a:grpSpLocks/>
            </p:cNvGrpSpPr>
            <p:nvPr/>
          </p:nvGrpSpPr>
          <p:grpSpPr bwMode="auto">
            <a:xfrm>
              <a:off x="144" y="3024"/>
              <a:ext cx="1124" cy="896"/>
              <a:chOff x="144" y="1584"/>
              <a:chExt cx="1124" cy="896"/>
            </a:xfrm>
          </p:grpSpPr>
          <p:pic>
            <p:nvPicPr>
              <p:cNvPr id="60420" name="Picture 4" descr="granitEnclave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421" name="Text Box 5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  <p:grpSp>
          <p:nvGrpSpPr>
            <p:cNvPr id="60422" name="Group 6"/>
            <p:cNvGrpSpPr>
              <a:grpSpLocks/>
            </p:cNvGrpSpPr>
            <p:nvPr/>
          </p:nvGrpSpPr>
          <p:grpSpPr bwMode="auto">
            <a:xfrm>
              <a:off x="144" y="2288"/>
              <a:ext cx="1139" cy="736"/>
              <a:chOff x="144" y="2288"/>
              <a:chExt cx="1139" cy="736"/>
            </a:xfrm>
          </p:grpSpPr>
          <p:pic>
            <p:nvPicPr>
              <p:cNvPr id="60423" name="Picture 7" descr="Monzoparl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424" name="Text Box 8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  <p:grpSp>
          <p:nvGrpSpPr>
            <p:cNvPr id="60425" name="Group 9"/>
            <p:cNvGrpSpPr>
              <a:grpSpLocks/>
            </p:cNvGrpSpPr>
            <p:nvPr/>
          </p:nvGrpSpPr>
          <p:grpSpPr bwMode="auto">
            <a:xfrm>
              <a:off x="144" y="1536"/>
              <a:ext cx="1104" cy="784"/>
              <a:chOff x="144" y="3008"/>
              <a:chExt cx="1104" cy="784"/>
            </a:xfrm>
          </p:grpSpPr>
          <p:pic>
            <p:nvPicPr>
              <p:cNvPr id="60426" name="Picture 10" descr="NefsyeniteMel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008"/>
                <a:ext cx="1104" cy="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427" name="Text Box 11"/>
              <p:cNvSpPr txBox="1">
                <a:spLocks noChangeArrowheads="1"/>
              </p:cNvSpPr>
              <p:nvPr/>
            </p:nvSpPr>
            <p:spPr bwMode="auto">
              <a:xfrm>
                <a:off x="700" y="3561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Syenite</a:t>
                </a:r>
                <a:endParaRPr lang="en-US" altLang="tr-TR"/>
              </a:p>
            </p:txBody>
          </p:sp>
        </p:grpSp>
      </p:grpSp>
      <p:graphicFrame>
        <p:nvGraphicFramePr>
          <p:cNvPr id="60428" name="Object 12"/>
          <p:cNvGraphicFramePr>
            <a:graphicFrameLocks noChangeAspect="1"/>
          </p:cNvGraphicFramePr>
          <p:nvPr/>
        </p:nvGraphicFramePr>
        <p:xfrm>
          <a:off x="3429000" y="838201"/>
          <a:ext cx="115888" cy="210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harisma Object" r:id="rId6" imgW="115200" imgH="2099520" progId="Charisma">
                  <p:embed/>
                </p:oleObj>
              </mc:Choice>
              <mc:Fallback>
                <p:oleObj name="Charisma Object" r:id="rId6" imgW="115200" imgH="2099520" progId="Charisma">
                  <p:embed/>
                  <p:pic>
                    <p:nvPicPr>
                      <p:cNvPr id="604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838201"/>
                        <a:ext cx="115888" cy="210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3565526" y="647700"/>
            <a:ext cx="5020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SSS</a:t>
            </a:r>
            <a:endParaRPr lang="en-US" altLang="tr-TR"/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3581400" y="1676400"/>
            <a:ext cx="593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MSS</a:t>
            </a:r>
            <a:endParaRPr lang="en-US" altLang="tr-TR"/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3581400" y="2590800"/>
            <a:ext cx="5421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GSS</a:t>
            </a:r>
            <a:endParaRPr lang="en-US" altLang="tr-TR"/>
          </a:p>
        </p:txBody>
      </p:sp>
      <p:graphicFrame>
        <p:nvGraphicFramePr>
          <p:cNvPr id="60432" name="Object 16"/>
          <p:cNvGraphicFramePr>
            <a:graphicFrameLocks noChangeAspect="1"/>
          </p:cNvGraphicFramePr>
          <p:nvPr/>
        </p:nvGraphicFramePr>
        <p:xfrm>
          <a:off x="4648200" y="0"/>
          <a:ext cx="58674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harisma Object" r:id="rId8" imgW="5763600" imgH="4425840" progId="Charisma">
                  <p:embed/>
                </p:oleObj>
              </mc:Choice>
              <mc:Fallback>
                <p:oleObj name="Charisma Object" r:id="rId8" imgW="5763600" imgH="4425840" progId="Charisma">
                  <p:embed/>
                  <p:pic>
                    <p:nvPicPr>
                      <p:cNvPr id="604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0"/>
                        <a:ext cx="5867400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/>
          <p:cNvGraphicFramePr>
            <a:graphicFrameLocks noChangeAspect="1"/>
          </p:cNvGraphicFramePr>
          <p:nvPr/>
        </p:nvGraphicFramePr>
        <p:xfrm>
          <a:off x="2438401" y="3810000"/>
          <a:ext cx="236537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harisma Object" r:id="rId10" imgW="2364840" imgH="977760" progId="Charisma">
                  <p:embed/>
                </p:oleObj>
              </mc:Choice>
              <mc:Fallback>
                <p:oleObj name="Charisma Object" r:id="rId10" imgW="2364840" imgH="977760" progId="Charisma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3810000"/>
                        <a:ext cx="236537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4" name="Text Box 18"/>
          <p:cNvSpPr txBox="1">
            <a:spLocks noChangeArrowheads="1"/>
          </p:cNvSpPr>
          <p:nvPr/>
        </p:nvSpPr>
        <p:spPr bwMode="auto">
          <a:xfrm>
            <a:off x="2971800" y="5410201"/>
            <a:ext cx="7467600" cy="1160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800">
                <a:solidFill>
                  <a:srgbClr val="FF3300"/>
                </a:solidFill>
              </a:rPr>
              <a:t>GSS ve MSS </a:t>
            </a:r>
            <a:r>
              <a:rPr lang="tr-TR" altLang="tr-TR" sz="2800">
                <a:solidFill>
                  <a:srgbClr val="FF3300"/>
                </a:solidFill>
                <a:sym typeface="Wingdings" panose="05000000000000000000" pitchFamily="2" charset="2"/>
              </a:rPr>
              <a:t>  Çarpışma ile ilişkili</a:t>
            </a:r>
          </a:p>
          <a:p>
            <a:pPr>
              <a:spcBef>
                <a:spcPct val="50000"/>
              </a:spcBef>
            </a:pPr>
            <a:r>
              <a:rPr lang="tr-TR" altLang="tr-TR" sz="2800">
                <a:solidFill>
                  <a:srgbClr val="FF3300"/>
                </a:solidFill>
                <a:sym typeface="Wingdings" panose="05000000000000000000" pitchFamily="2" charset="2"/>
              </a:rPr>
              <a:t>SSS  Çarpışma sonrası -Açılma</a:t>
            </a:r>
            <a:endParaRPr lang="en-US" altLang="tr-TR" sz="280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8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3428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476250"/>
            <a:ext cx="7705725" cy="547370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89671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4452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404814"/>
            <a:ext cx="7772400" cy="5691187"/>
          </a:xfrm>
        </p:spPr>
      </p:pic>
    </p:spTree>
    <p:extLst>
      <p:ext uri="{BB962C8B-B14F-4D97-AF65-F5344CB8AC3E}">
        <p14:creationId xmlns:p14="http://schemas.microsoft.com/office/powerpoint/2010/main" val="324637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0547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620714"/>
            <a:ext cx="7772400" cy="5475287"/>
          </a:xfrm>
        </p:spPr>
      </p:pic>
    </p:spTree>
    <p:extLst>
      <p:ext uri="{BB962C8B-B14F-4D97-AF65-F5344CB8AC3E}">
        <p14:creationId xmlns:p14="http://schemas.microsoft.com/office/powerpoint/2010/main" val="289141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1375</Words>
  <Application>Microsoft Office PowerPoint</Application>
  <PresentationFormat>Widescreen</PresentationFormat>
  <Paragraphs>1328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Charisma Object</vt:lpstr>
      <vt:lpstr>JEM 310 PETROLOJİ</vt:lpstr>
      <vt:lpstr>PowerPoint Presentation</vt:lpstr>
      <vt:lpstr>Kimyasal verilerin yorumlanması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15</cp:revision>
  <dcterms:created xsi:type="dcterms:W3CDTF">2018-02-08T13:34:19Z</dcterms:created>
  <dcterms:modified xsi:type="dcterms:W3CDTF">2018-02-11T17:05:03Z</dcterms:modified>
</cp:coreProperties>
</file>