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91" r:id="rId6"/>
    <p:sldId id="292" r:id="rId7"/>
    <p:sldId id="260" r:id="rId8"/>
    <p:sldId id="261" r:id="rId9"/>
    <p:sldId id="263" r:id="rId10"/>
    <p:sldId id="326" r:id="rId11"/>
    <p:sldId id="262" r:id="rId12"/>
    <p:sldId id="295" r:id="rId13"/>
    <p:sldId id="294" r:id="rId14"/>
    <p:sldId id="293" r:id="rId15"/>
    <p:sldId id="264" r:id="rId16"/>
    <p:sldId id="297" r:id="rId17"/>
    <p:sldId id="298" r:id="rId18"/>
    <p:sldId id="299" r:id="rId19"/>
    <p:sldId id="296" r:id="rId20"/>
    <p:sldId id="265" r:id="rId21"/>
    <p:sldId id="301" r:id="rId22"/>
    <p:sldId id="300" r:id="rId23"/>
    <p:sldId id="266" r:id="rId24"/>
    <p:sldId id="303" r:id="rId25"/>
    <p:sldId id="267" r:id="rId26"/>
    <p:sldId id="271" r:id="rId27"/>
    <p:sldId id="305" r:id="rId28"/>
    <p:sldId id="307" r:id="rId29"/>
    <p:sldId id="308" r:id="rId30"/>
    <p:sldId id="306" r:id="rId31"/>
    <p:sldId id="268" r:id="rId32"/>
    <p:sldId id="309" r:id="rId33"/>
    <p:sldId id="313" r:id="rId34"/>
    <p:sldId id="311" r:id="rId35"/>
    <p:sldId id="310" r:id="rId36"/>
    <p:sldId id="269" r:id="rId37"/>
    <p:sldId id="314" r:id="rId38"/>
    <p:sldId id="315" r:id="rId39"/>
    <p:sldId id="270" r:id="rId40"/>
    <p:sldId id="273" r:id="rId41"/>
    <p:sldId id="318" r:id="rId42"/>
    <p:sldId id="317" r:id="rId43"/>
    <p:sldId id="320" r:id="rId44"/>
    <p:sldId id="321" r:id="rId45"/>
    <p:sldId id="316" r:id="rId46"/>
    <p:sldId id="274" r:id="rId47"/>
    <p:sldId id="324" r:id="rId48"/>
    <p:sldId id="322" r:id="rId49"/>
    <p:sldId id="325" r:id="rId50"/>
    <p:sldId id="323" r:id="rId51"/>
    <p:sldId id="275" r:id="rId52"/>
    <p:sldId id="272" r:id="rId5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18"/>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Straight Connector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C9787073-2D55-4A4E-A684-7AA19EF27AC4}" type="datetimeFigureOut">
              <a:rPr lang="tr-TR"/>
              <a:pPr>
                <a:defRPr/>
              </a:pPr>
              <a:t>26.03.2018</a:t>
            </a:fld>
            <a:endParaRPr lang="tr-TR"/>
          </a:p>
        </p:txBody>
      </p:sp>
      <p:sp>
        <p:nvSpPr>
          <p:cNvPr id="16" name="Footer Placeholder 16"/>
          <p:cNvSpPr>
            <a:spLocks noGrp="1"/>
          </p:cNvSpPr>
          <p:nvPr>
            <p:ph type="ftr" sz="quarter" idx="11"/>
          </p:nvPr>
        </p:nvSpPr>
        <p:spPr/>
        <p:txBody>
          <a:bodyPr/>
          <a:lstStyle>
            <a:lvl1pPr>
              <a:defRPr/>
            </a:lvl1pPr>
          </a:lstStyle>
          <a:p>
            <a:pPr>
              <a:defRPr/>
            </a:pPr>
            <a:endParaRPr lang="tr-TR"/>
          </a:p>
        </p:txBody>
      </p:sp>
      <p:sp>
        <p:nvSpPr>
          <p:cNvPr id="17" name="Slide Number Placeholder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F8EF86F2-7E07-41EF-AC56-171CCC485694}"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635517-76F7-4035-9598-D5FD3CAD707B}" type="datetimeFigureOut">
              <a:rPr lang="tr-TR"/>
              <a:pPr>
                <a:defRPr/>
              </a:pPr>
              <a:t>26.03.2018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5E538DD3-1FC7-4B49-BA6E-CDF72D1CDC06}"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8"/>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Oval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5D47DB09-13AE-47E8-B9EF-B6C59A053166}" type="slidenum">
              <a:rPr lang="tr-TR"/>
              <a:pPr>
                <a:defRPr/>
              </a:pPr>
              <a:t>‹#›</a:t>
            </a:fld>
            <a:endParaRPr lang="tr-TR"/>
          </a:p>
        </p:txBody>
      </p:sp>
      <p:sp>
        <p:nvSpPr>
          <p:cNvPr id="14" name="Date Placeholder 3"/>
          <p:cNvSpPr>
            <a:spLocks noGrp="1"/>
          </p:cNvSpPr>
          <p:nvPr>
            <p:ph type="dt" sz="half" idx="11"/>
          </p:nvPr>
        </p:nvSpPr>
        <p:spPr/>
        <p:txBody>
          <a:bodyPr/>
          <a:lstStyle>
            <a:lvl1pPr>
              <a:defRPr/>
            </a:lvl1pPr>
          </a:lstStyle>
          <a:p>
            <a:pPr>
              <a:defRPr/>
            </a:pPr>
            <a:fld id="{A09AD53E-299F-42AB-90D4-576B1774DE97}" type="datetimeFigureOut">
              <a:rPr lang="tr-TR"/>
              <a:pPr>
                <a:defRPr/>
              </a:pPr>
              <a:t>26.03.2018</a:t>
            </a:fld>
            <a:endParaRPr lang="tr-TR"/>
          </a:p>
        </p:txBody>
      </p:sp>
      <p:sp>
        <p:nvSpPr>
          <p:cNvPr id="15" name="Footer Placeholder 4"/>
          <p:cNvSpPr>
            <a:spLocks noGrp="1"/>
          </p:cNvSpPr>
          <p:nvPr>
            <p:ph type="ftr" sz="quarter" idx="12"/>
          </p:nvPr>
        </p:nvSpPr>
        <p:spPr/>
        <p:txBody>
          <a:bodyPr/>
          <a:lstStyle>
            <a:lvl1pPr>
              <a:defRPr/>
            </a:lvl1pPr>
          </a:lstStyle>
          <a:p>
            <a:pPr>
              <a:defRPr/>
            </a:pP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E07CE6D-5065-48BD-8F0C-578689782186}" type="datetimeFigureOut">
              <a:rPr lang="tr-TR"/>
              <a:pPr>
                <a:defRPr/>
              </a:pPr>
              <a:t>26.03.2018</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5F51224-66E4-4D04-A082-25AF1AB55C09}"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8"/>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1"/>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tr-TR"/>
          </a:p>
        </p:txBody>
      </p:sp>
      <p:sp>
        <p:nvSpPr>
          <p:cNvPr id="16" name="Date Placeholder 3"/>
          <p:cNvSpPr>
            <a:spLocks noGrp="1"/>
          </p:cNvSpPr>
          <p:nvPr>
            <p:ph type="dt" sz="half" idx="11"/>
          </p:nvPr>
        </p:nvSpPr>
        <p:spPr/>
        <p:txBody>
          <a:bodyPr/>
          <a:lstStyle>
            <a:lvl1pPr>
              <a:defRPr/>
            </a:lvl1pPr>
          </a:lstStyle>
          <a:p>
            <a:pPr>
              <a:defRPr/>
            </a:pPr>
            <a:fld id="{C49B9454-4B13-42E8-AD59-B232731F67B7}" type="datetimeFigureOut">
              <a:rPr lang="tr-TR"/>
              <a:pPr>
                <a:defRPr/>
              </a:pPr>
              <a:t>26.03.2018</a:t>
            </a:fld>
            <a:endParaRPr lang="tr-TR"/>
          </a:p>
        </p:txBody>
      </p:sp>
      <p:sp>
        <p:nvSpPr>
          <p:cNvPr id="17" name="Slide Number Placeholder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800680C7-A498-4466-9CD6-3EE0EC113186}"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5F857F1C-B497-4997-86AB-40C24A49D307}" type="datetimeFigureOut">
              <a:rPr lang="tr-TR"/>
              <a:pPr>
                <a:defRPr/>
              </a:pPr>
              <a:t>26.03.2018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p:txBody>
          <a:bodyPr/>
          <a:lstStyle>
            <a:lvl1pPr>
              <a:defRPr/>
            </a:lvl1pPr>
          </a:lstStyle>
          <a:p>
            <a:pPr>
              <a:defRPr/>
            </a:pPr>
            <a:fld id="{B447D7CE-4972-461D-8FE8-861899574501}"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9"/>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Straight Connector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5" name="Rectangle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6" name="Oval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2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2FC8C3B7-3094-48A4-B856-0BB0DE6994CB}" type="datetimeFigureOut">
              <a:rPr lang="tr-TR"/>
              <a:pPr>
                <a:defRPr/>
              </a:pPr>
              <a:t>26.03.2018</a:t>
            </a:fld>
            <a:endParaRPr lang="tr-T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tr-TR"/>
          </a:p>
        </p:txBody>
      </p:sp>
      <p:sp>
        <p:nvSpPr>
          <p:cNvPr id="20" name="Slide Number Placeholder 8"/>
          <p:cNvSpPr>
            <a:spLocks noGrp="1"/>
          </p:cNvSpPr>
          <p:nvPr>
            <p:ph type="sldNum" sz="quarter" idx="12"/>
          </p:nvPr>
        </p:nvSpPr>
        <p:spPr>
          <a:xfrm>
            <a:off x="4343400" y="1042988"/>
            <a:ext cx="457200" cy="441325"/>
          </a:xfrm>
        </p:spPr>
        <p:txBody>
          <a:bodyPr/>
          <a:lstStyle>
            <a:lvl1pPr algn="ctr">
              <a:defRPr smtClean="0"/>
            </a:lvl1pPr>
          </a:lstStyle>
          <a:p>
            <a:pPr>
              <a:defRPr/>
            </a:pPr>
            <a:fld id="{998EA8C2-9C8F-47E2-9323-02710B7A4E2F}"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D9356ADE-2026-4A6E-B44A-FF34DB7C6C03}" type="datetimeFigureOut">
              <a:rPr lang="tr-TR"/>
              <a:pPr>
                <a:defRPr/>
              </a:pPr>
              <a:t>26.03.2018</a:t>
            </a:fld>
            <a:endParaRPr lang="tr-TR"/>
          </a:p>
        </p:txBody>
      </p:sp>
      <p:sp>
        <p:nvSpPr>
          <p:cNvPr id="4" name="Footer Placeholder 3"/>
          <p:cNvSpPr>
            <a:spLocks noGrp="1"/>
          </p:cNvSpPr>
          <p:nvPr>
            <p:ph type="ftr" sz="quarter" idx="11"/>
          </p:nvPr>
        </p:nvSpPr>
        <p:spPr/>
        <p:txBody>
          <a:bodyPr/>
          <a:lstStyle>
            <a:lvl1pPr>
              <a:defRPr/>
            </a:lvl1pPr>
          </a:lstStyle>
          <a:p>
            <a:pPr>
              <a:defRPr/>
            </a:pPr>
            <a:endParaRPr lang="tr-T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2A1DE344-E1DD-4266-9CFF-554E3DC1F20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3" name="Rectangle 7"/>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4"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5"/>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8" name="Date Placeholder 1"/>
          <p:cNvSpPr>
            <a:spLocks noGrp="1"/>
          </p:cNvSpPr>
          <p:nvPr>
            <p:ph type="dt" sz="half" idx="10"/>
          </p:nvPr>
        </p:nvSpPr>
        <p:spPr/>
        <p:txBody>
          <a:bodyPr/>
          <a:lstStyle>
            <a:lvl1pPr>
              <a:defRPr/>
            </a:lvl1pPr>
          </a:lstStyle>
          <a:p>
            <a:pPr>
              <a:defRPr/>
            </a:pPr>
            <a:fld id="{58737E5F-0B45-4419-BC0E-ECC98E8AE720}" type="datetimeFigureOut">
              <a:rPr lang="tr-TR"/>
              <a:pPr>
                <a:defRPr/>
              </a:pPr>
              <a:t>26.03.2018</a:t>
            </a:fld>
            <a:endParaRPr lang="tr-TR"/>
          </a:p>
        </p:txBody>
      </p:sp>
      <p:sp>
        <p:nvSpPr>
          <p:cNvPr id="9" name="Footer Placeholder 2"/>
          <p:cNvSpPr>
            <a:spLocks noGrp="1"/>
          </p:cNvSpPr>
          <p:nvPr>
            <p:ph type="ftr" sz="quarter" idx="11"/>
          </p:nvPr>
        </p:nvSpPr>
        <p:spPr/>
        <p:txBody>
          <a:bodyPr/>
          <a:lstStyle>
            <a:lvl1pPr>
              <a:defRPr/>
            </a:lvl1pPr>
          </a:lstStyle>
          <a:p>
            <a:pPr>
              <a:defRPr/>
            </a:pPr>
            <a:endParaRPr lang="tr-TR"/>
          </a:p>
        </p:txBody>
      </p:sp>
      <p:sp>
        <p:nvSpPr>
          <p:cNvPr id="10" name="Slide Number Placeholder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C9B7751E-7F35-41DB-9D3A-660A3CCAB5B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5"/>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C344A762-5A1C-49A2-BB3C-91E57E9BBC51}" type="slidenum">
              <a:rPr lang="tr-TR"/>
              <a:pPr>
                <a:defRPr/>
              </a:pPr>
              <a:t>‹#›</a:t>
            </a:fld>
            <a:endParaRPr lang="tr-TR"/>
          </a:p>
        </p:txBody>
      </p:sp>
      <p:sp>
        <p:nvSpPr>
          <p:cNvPr id="17" name="Date Placeholder 4"/>
          <p:cNvSpPr>
            <a:spLocks noGrp="1"/>
          </p:cNvSpPr>
          <p:nvPr>
            <p:ph type="dt" sz="half" idx="11"/>
          </p:nvPr>
        </p:nvSpPr>
        <p:spPr/>
        <p:txBody>
          <a:bodyPr/>
          <a:lstStyle>
            <a:lvl1pPr>
              <a:defRPr/>
            </a:lvl1pPr>
          </a:lstStyle>
          <a:p>
            <a:pPr>
              <a:defRPr/>
            </a:pPr>
            <a:fld id="{9F042F86-D589-4294-A08A-47B01C8EB5B1}" type="datetimeFigureOut">
              <a:rPr lang="tr-TR"/>
              <a:pPr>
                <a:defRPr/>
              </a:pPr>
              <a:t>26.03.2018</a:t>
            </a:fld>
            <a:endParaRPr lang="tr-T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Rectangle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AB192F46-9970-4413-A5EF-C32566CFDE88}" type="slidenum">
              <a:rPr lang="tr-TR"/>
              <a:pPr>
                <a:defRPr/>
              </a:pPr>
              <a:t>‹#›</a:t>
            </a:fld>
            <a:endParaRPr lang="tr-T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45D75067-1CA6-446A-B87D-D28A28D9FC4F}" type="datetimeFigureOut">
              <a:rPr lang="tr-TR"/>
              <a:pPr>
                <a:defRPr/>
              </a:pPr>
              <a:t>26.03.2018</a:t>
            </a:fld>
            <a:endParaRPr lang="tr-T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defRPr>
            </a:lvl1pPr>
          </a:lstStyle>
          <a:p>
            <a:pPr>
              <a:defRPr/>
            </a:pPr>
            <a:fld id="{D5964880-2955-438B-9EBF-D7E1095FF50B}" type="datetimeFigureOut">
              <a:rPr lang="tr-TR"/>
              <a:pPr>
                <a:defRPr/>
              </a:pPr>
              <a:t>26.03.2018</a:t>
            </a:fld>
            <a:endParaRPr lang="tr-T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a:defRPr/>
            </a:pPr>
            <a:endParaRPr lang="tr-T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smtClean="0">
                <a:solidFill>
                  <a:schemeClr val="accent3">
                    <a:shade val="75000"/>
                  </a:schemeClr>
                </a:solidFill>
                <a:latin typeface="+mn-lt"/>
              </a:defRPr>
            </a:lvl1pPr>
          </a:lstStyle>
          <a:p>
            <a:pPr>
              <a:defRPr/>
            </a:pPr>
            <a:fld id="{53C63E58-534B-4A38-B1DA-3D33E2F59EAB}" type="slidenum">
              <a:rPr lang="tr-TR"/>
              <a:pPr>
                <a:defRPr/>
              </a:pPr>
              <a:t>‹#›</a:t>
            </a:fld>
            <a:endParaRPr lang="tr-T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fontAlgn="base">
        <a:spcBef>
          <a:spcPct val="0"/>
        </a:spcBef>
        <a:spcAft>
          <a:spcPct val="0"/>
        </a:spcAft>
        <a:defRPr sz="3300" kern="1200">
          <a:solidFill>
            <a:srgbClr val="7B9899"/>
          </a:solidFill>
          <a:latin typeface="+mj-lt"/>
          <a:ea typeface="+mj-ea"/>
          <a:cs typeface="+mj-cs"/>
        </a:defRPr>
      </a:lvl1pPr>
      <a:lvl2pPr algn="ctr" rtl="0" fontAlgn="base">
        <a:spcBef>
          <a:spcPct val="0"/>
        </a:spcBef>
        <a:spcAft>
          <a:spcPct val="0"/>
        </a:spcAft>
        <a:defRPr sz="3300">
          <a:solidFill>
            <a:srgbClr val="7B9899"/>
          </a:solidFill>
          <a:latin typeface="Georgia" pitchFamily="18" charset="0"/>
        </a:defRPr>
      </a:lvl2pPr>
      <a:lvl3pPr algn="ctr" rtl="0" fontAlgn="base">
        <a:spcBef>
          <a:spcPct val="0"/>
        </a:spcBef>
        <a:spcAft>
          <a:spcPct val="0"/>
        </a:spcAft>
        <a:defRPr sz="3300">
          <a:solidFill>
            <a:srgbClr val="7B9899"/>
          </a:solidFill>
          <a:latin typeface="Georgia" pitchFamily="18" charset="0"/>
        </a:defRPr>
      </a:lvl3pPr>
      <a:lvl4pPr algn="ctr" rtl="0" fontAlgn="base">
        <a:spcBef>
          <a:spcPct val="0"/>
        </a:spcBef>
        <a:spcAft>
          <a:spcPct val="0"/>
        </a:spcAft>
        <a:defRPr sz="3300">
          <a:solidFill>
            <a:srgbClr val="7B9899"/>
          </a:solidFill>
          <a:latin typeface="Georgia" pitchFamily="18" charset="0"/>
        </a:defRPr>
      </a:lvl4pPr>
      <a:lvl5pPr algn="ctr" rtl="0" fontAlgn="base">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fontAlgn="base">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fontAlgn="base">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fontAlgn="base">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fontAlgn="base">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19400"/>
            <a:ext cx="6400800" cy="2913856"/>
          </a:xfrm>
        </p:spPr>
        <p:txBody>
          <a:bodyPr>
            <a:normAutofit/>
          </a:bodyPr>
          <a:lstStyle/>
          <a:p>
            <a:pPr marL="285750" indent="-285750" fontAlgn="auto">
              <a:spcAft>
                <a:spcPts val="0"/>
              </a:spcAft>
              <a:buFont typeface="Arial" panose="020B0604020202020204" pitchFamily="34" charset="0"/>
              <a:buChar char="•"/>
              <a:defRPr/>
            </a:pPr>
            <a:r>
              <a:rPr lang="tr-TR" dirty="0" smtClean="0"/>
              <a:t>Vitaminler</a:t>
            </a:r>
          </a:p>
          <a:p>
            <a:pPr marL="285750" indent="-285750" fontAlgn="auto">
              <a:spcAft>
                <a:spcPts val="0"/>
              </a:spcAft>
              <a:buFont typeface="Arial" panose="020B0604020202020204" pitchFamily="34" charset="0"/>
              <a:buChar char="•"/>
              <a:defRPr/>
            </a:pPr>
            <a:r>
              <a:rPr lang="tr-TR" dirty="0" smtClean="0"/>
              <a:t>Hipo- Hiper- vitaminoz</a:t>
            </a:r>
          </a:p>
          <a:p>
            <a:pPr marL="285750" indent="-285750" fontAlgn="auto">
              <a:spcAft>
                <a:spcPts val="0"/>
              </a:spcAft>
              <a:buFont typeface="Arial" panose="020B0604020202020204" pitchFamily="34" charset="0"/>
              <a:buChar char="•"/>
              <a:defRPr/>
            </a:pPr>
            <a:r>
              <a:rPr lang="tr-TR" dirty="0" smtClean="0"/>
              <a:t>Vitamin eksikliği nedenleri</a:t>
            </a:r>
          </a:p>
          <a:p>
            <a:pPr marL="285750" indent="-285750" fontAlgn="auto">
              <a:spcAft>
                <a:spcPts val="0"/>
              </a:spcAft>
              <a:buFont typeface="Arial" panose="020B0604020202020204" pitchFamily="34" charset="0"/>
              <a:buChar char="•"/>
              <a:defRPr/>
            </a:pPr>
            <a:r>
              <a:rPr lang="tr-TR" dirty="0" smtClean="0"/>
              <a:t>Vitaminlerin sınıflandırılması</a:t>
            </a:r>
          </a:p>
          <a:p>
            <a:pPr marL="285750" indent="-285750" fontAlgn="auto">
              <a:spcAft>
                <a:spcPts val="0"/>
              </a:spcAft>
              <a:buFont typeface="Arial" panose="020B0604020202020204" pitchFamily="34" charset="0"/>
              <a:buChar char="•"/>
              <a:defRPr/>
            </a:pPr>
            <a:r>
              <a:rPr lang="tr-TR" dirty="0" smtClean="0"/>
              <a:t>Suda çözünen vitaminler  </a:t>
            </a:r>
            <a:endParaRPr lang="tr-TR" dirty="0"/>
          </a:p>
        </p:txBody>
      </p:sp>
      <p:sp>
        <p:nvSpPr>
          <p:cNvPr id="13314" name="Title 1"/>
          <p:cNvSpPr>
            <a:spLocks noGrp="1"/>
          </p:cNvSpPr>
          <p:nvPr>
            <p:ph type="ctrTitle"/>
          </p:nvPr>
        </p:nvSpPr>
        <p:spPr/>
        <p:txBody>
          <a:bodyPr/>
          <a:lstStyle/>
          <a:p>
            <a:r>
              <a:rPr lang="tr-TR" dirty="0" smtClean="0"/>
              <a:t>Vitaminler 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752" y="1527048"/>
            <a:ext cx="8503920" cy="5070304"/>
          </a:xfrm>
        </p:spPr>
        <p:txBody>
          <a:bodyPr/>
          <a:lstStyle/>
          <a:p>
            <a:pPr marL="0" indent="0" algn="ctr">
              <a:buNone/>
            </a:pPr>
            <a:r>
              <a:rPr lang="tr-TR" dirty="0" smtClean="0"/>
              <a:t>SUDA ÇÖZÜNEN VİTAMİNLER</a:t>
            </a:r>
          </a:p>
          <a:p>
            <a:pPr marL="0" indent="0">
              <a:buNone/>
            </a:pPr>
            <a:r>
              <a:rPr lang="tr-TR" sz="2800" dirty="0" smtClean="0"/>
              <a:t>Tiamin</a:t>
            </a:r>
          </a:p>
          <a:p>
            <a:pPr marL="0" indent="0">
              <a:buNone/>
            </a:pPr>
            <a:r>
              <a:rPr lang="tr-TR" sz="2800" dirty="0" smtClean="0"/>
              <a:t>Riboflavin</a:t>
            </a:r>
          </a:p>
          <a:p>
            <a:pPr marL="0" indent="0">
              <a:buNone/>
            </a:pPr>
            <a:r>
              <a:rPr lang="tr-TR" sz="2800" dirty="0" smtClean="0"/>
              <a:t>Niasin</a:t>
            </a:r>
          </a:p>
          <a:p>
            <a:pPr marL="0" indent="0">
              <a:buNone/>
            </a:pPr>
            <a:r>
              <a:rPr lang="tr-TR" sz="2800" dirty="0" smtClean="0"/>
              <a:t>Pantotenik asit</a:t>
            </a:r>
          </a:p>
          <a:p>
            <a:pPr marL="0" indent="0">
              <a:buNone/>
            </a:pPr>
            <a:r>
              <a:rPr lang="tr-TR" sz="2800" dirty="0" smtClean="0"/>
              <a:t>Piridoksin</a:t>
            </a:r>
          </a:p>
          <a:p>
            <a:pPr marL="0" indent="0">
              <a:buNone/>
            </a:pPr>
            <a:r>
              <a:rPr lang="tr-TR" sz="2800" dirty="0" smtClean="0"/>
              <a:t>Biotin</a:t>
            </a:r>
          </a:p>
          <a:p>
            <a:pPr marL="0" indent="0">
              <a:buNone/>
            </a:pPr>
            <a:r>
              <a:rPr lang="tr-TR" sz="2800" dirty="0" smtClean="0"/>
              <a:t>Folik asit</a:t>
            </a:r>
          </a:p>
          <a:p>
            <a:pPr marL="0" indent="0">
              <a:buNone/>
            </a:pPr>
            <a:r>
              <a:rPr lang="tr-TR" sz="2800" dirty="0" smtClean="0"/>
              <a:t>Kobalamin</a:t>
            </a:r>
          </a:p>
          <a:p>
            <a:pPr marL="0" indent="0">
              <a:buNone/>
            </a:pPr>
            <a:r>
              <a:rPr lang="tr-TR" sz="2800" dirty="0" smtClean="0"/>
              <a:t>Askorbik asit</a:t>
            </a:r>
          </a:p>
          <a:p>
            <a:pPr marL="0" indent="0">
              <a:buNone/>
            </a:pPr>
            <a:endParaRPr lang="tr-TR" sz="2800" dirty="0" smtClean="0"/>
          </a:p>
          <a:p>
            <a:pPr marL="0" indent="0">
              <a:buNone/>
            </a:pPr>
            <a:endParaRPr lang="tr-TR" dirty="0"/>
          </a:p>
        </p:txBody>
      </p:sp>
    </p:spTree>
    <p:extLst>
      <p:ext uri="{BB962C8B-B14F-4D97-AF65-F5344CB8AC3E}">
        <p14:creationId xmlns:p14="http://schemas.microsoft.com/office/powerpoint/2010/main" val="834764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tr-TR" sz="2900" dirty="0" smtClean="0">
                <a:solidFill>
                  <a:schemeClr val="tx1"/>
                </a:solidFill>
              </a:rPr>
              <a:t>VİTAMİN B</a:t>
            </a:r>
            <a:r>
              <a:rPr lang="tr-TR" sz="2900" baseline="-25000" dirty="0" smtClean="0">
                <a:solidFill>
                  <a:schemeClr val="tx1"/>
                </a:solidFill>
              </a:rPr>
              <a:t>1 </a:t>
            </a:r>
            <a:r>
              <a:rPr lang="tr-TR" sz="2500" dirty="0" smtClean="0">
                <a:solidFill>
                  <a:schemeClr val="tx1"/>
                </a:solidFill>
              </a:rPr>
              <a:t>( Tiamin, Antiberiberik vitamin, Anöyrin)</a:t>
            </a:r>
          </a:p>
        </p:txBody>
      </p:sp>
      <p:sp>
        <p:nvSpPr>
          <p:cNvPr id="20482" name="Content Placeholder 2"/>
          <p:cNvSpPr>
            <a:spLocks noGrp="1"/>
          </p:cNvSpPr>
          <p:nvPr>
            <p:ph sz="quarter" idx="1"/>
          </p:nvPr>
        </p:nvSpPr>
        <p:spPr>
          <a:xfrm>
            <a:off x="107504" y="1527174"/>
            <a:ext cx="9036496" cy="5214193"/>
          </a:xfrm>
        </p:spPr>
        <p:txBody>
          <a:bodyPr/>
          <a:lstStyle/>
          <a:p>
            <a:r>
              <a:rPr lang="tr-TR" sz="2000" b="1" dirty="0" smtClean="0">
                <a:effectLst>
                  <a:outerShdw blurRad="38100" dist="38100" dir="2700000" algn="tl">
                    <a:srgbClr val="FFFFFF"/>
                  </a:outerShdw>
                </a:effectLst>
                <a:cs typeface="Arial" charset="0"/>
              </a:rPr>
              <a:t>Saflaştırılmış </a:t>
            </a:r>
            <a:r>
              <a:rPr lang="tr-TR" sz="2000" b="1" dirty="0" smtClean="0">
                <a:effectLst>
                  <a:outerShdw blurRad="38100" dist="38100" dir="2700000" algn="tl">
                    <a:srgbClr val="FFFFFF"/>
                  </a:outerShdw>
                </a:effectLst>
                <a:cs typeface="Arial" charset="0"/>
              </a:rPr>
              <a:t>tahıl taneleri, yağsız et, balık, süt, kurutulmuş bira mayası, buğday </a:t>
            </a:r>
            <a:r>
              <a:rPr lang="tr-TR" sz="2000" b="1" dirty="0" smtClean="0">
                <a:effectLst>
                  <a:outerShdw blurRad="38100" dist="38100" dir="2700000" algn="tl">
                    <a:srgbClr val="FFFFFF"/>
                  </a:outerShdw>
                </a:effectLst>
                <a:cs typeface="Arial" charset="0"/>
              </a:rPr>
              <a:t>kepeğinde bulunur.</a:t>
            </a:r>
            <a:endParaRPr lang="tr-TR" sz="2000" b="1" dirty="0" smtClean="0">
              <a:effectLst>
                <a:outerShdw blurRad="38100" dist="38100" dir="2700000" algn="tl">
                  <a:srgbClr val="FFFFFF"/>
                </a:outerShdw>
              </a:effectLst>
              <a:latin typeface="Arial" charset="0"/>
              <a:cs typeface="Arial" charset="0"/>
            </a:endParaRPr>
          </a:p>
          <a:p>
            <a:pPr>
              <a:buFont typeface="Wingdings 2" pitchFamily="18" charset="2"/>
              <a:buNone/>
            </a:pPr>
            <a:r>
              <a:rPr lang="tr-TR" sz="2000" b="1" dirty="0" smtClean="0">
                <a:effectLst>
                  <a:outerShdw blurRad="38100" dist="38100" dir="2700000" algn="tl">
                    <a:srgbClr val="FFFFFF"/>
                  </a:outerShdw>
                </a:effectLst>
                <a:latin typeface="Arial" charset="0"/>
                <a:cs typeface="Arial" charset="0"/>
              </a:rPr>
              <a:t>						Isıya dayanıklıdır.</a:t>
            </a:r>
          </a:p>
          <a:p>
            <a:pPr>
              <a:buFont typeface="Wingdings 2" pitchFamily="18" charset="2"/>
              <a:buNone/>
            </a:pPr>
            <a:r>
              <a:rPr lang="tr-TR" sz="2000" b="1" dirty="0">
                <a:effectLst>
                  <a:outerShdw blurRad="38100" dist="38100" dir="2700000" algn="tl">
                    <a:srgbClr val="FFFFFF"/>
                  </a:outerShdw>
                </a:effectLst>
                <a:latin typeface="Arial" charset="0"/>
                <a:cs typeface="Arial" charset="0"/>
              </a:rPr>
              <a:t>	</a:t>
            </a:r>
            <a:r>
              <a:rPr lang="tr-TR" sz="2000" b="1" dirty="0" smtClean="0">
                <a:effectLst>
                  <a:outerShdw blurRad="38100" dist="38100" dir="2700000" algn="tl">
                    <a:srgbClr val="FFFFFF"/>
                  </a:outerShdw>
                </a:effectLst>
                <a:latin typeface="Arial" charset="0"/>
                <a:cs typeface="Arial" charset="0"/>
              </a:rPr>
              <a:t>					İnce barsaklardan emilir.</a:t>
            </a:r>
          </a:p>
          <a:p>
            <a:pPr>
              <a:buFont typeface="Wingdings 2" pitchFamily="18" charset="2"/>
              <a:buNone/>
            </a:pPr>
            <a:r>
              <a:rPr lang="tr-TR" sz="2000" b="1" dirty="0">
                <a:effectLst>
                  <a:outerShdw blurRad="38100" dist="38100" dir="2700000" algn="tl">
                    <a:srgbClr val="FFFFFF"/>
                  </a:outerShdw>
                </a:effectLst>
                <a:latin typeface="Arial" charset="0"/>
                <a:cs typeface="Arial" charset="0"/>
              </a:rPr>
              <a:t>	</a:t>
            </a:r>
            <a:r>
              <a:rPr lang="tr-TR" sz="2000" b="1" dirty="0" smtClean="0">
                <a:effectLst>
                  <a:outerShdw blurRad="38100" dist="38100" dir="2700000" algn="tl">
                    <a:srgbClr val="FFFFFF"/>
                  </a:outerShdw>
                </a:effectLst>
                <a:latin typeface="Arial" charset="0"/>
                <a:cs typeface="Arial" charset="0"/>
              </a:rPr>
              <a:t>					Rumende  sentezlenebilir.</a:t>
            </a:r>
          </a:p>
          <a:p>
            <a:pPr>
              <a:buFont typeface="Wingdings 2" pitchFamily="18" charset="2"/>
              <a:buNone/>
            </a:pPr>
            <a:r>
              <a:rPr lang="tr-TR" sz="2000" b="1" dirty="0">
                <a:effectLst>
                  <a:outerShdw blurRad="38100" dist="38100" dir="2700000" algn="tl">
                    <a:srgbClr val="FFFFFF"/>
                  </a:outerShdw>
                </a:effectLst>
                <a:latin typeface="Arial" charset="0"/>
                <a:cs typeface="Arial" charset="0"/>
              </a:rPr>
              <a:t>	</a:t>
            </a:r>
            <a:r>
              <a:rPr lang="tr-TR" sz="2000" b="1" dirty="0" smtClean="0">
                <a:effectLst>
                  <a:outerShdw blurRad="38100" dist="38100" dir="2700000" algn="tl">
                    <a:srgbClr val="FFFFFF"/>
                  </a:outerShdw>
                </a:effectLst>
                <a:latin typeface="Arial" charset="0"/>
                <a:cs typeface="Arial" charset="0"/>
              </a:rPr>
              <a:t>					Bir çok enzimin kofaktörüdür.	</a:t>
            </a:r>
          </a:p>
          <a:p>
            <a:pPr>
              <a:buFont typeface="Wingdings 2" pitchFamily="18" charset="2"/>
              <a:buNone/>
            </a:pPr>
            <a:r>
              <a:rPr lang="tr-TR" sz="2000" b="1" dirty="0" smtClean="0">
                <a:effectLst>
                  <a:outerShdw blurRad="38100" dist="38100" dir="2700000" algn="tl">
                    <a:srgbClr val="FFFFFF"/>
                  </a:outerShdw>
                </a:effectLst>
                <a:latin typeface="Arial" charset="0"/>
                <a:cs typeface="Arial" charset="0"/>
              </a:rPr>
              <a:t>						Kofaktör formu Tiaminpirofasfat              							</a:t>
            </a:r>
            <a:endParaRPr lang="tr-TR" sz="2000" b="1" dirty="0">
              <a:effectLst>
                <a:outerShdw blurRad="38100" dist="38100" dir="2700000" algn="tl">
                  <a:srgbClr val="FFFFFF"/>
                </a:outerShdw>
              </a:effectLst>
              <a:latin typeface="Arial" charset="0"/>
              <a:cs typeface="Arial" charset="0"/>
            </a:endParaRPr>
          </a:p>
          <a:p>
            <a:pPr>
              <a:buFont typeface="Wingdings 2" pitchFamily="18" charset="2"/>
              <a:buNone/>
            </a:pPr>
            <a:r>
              <a:rPr lang="tr-TR" sz="2000" b="1" dirty="0" smtClean="0">
                <a:effectLst>
                  <a:outerShdw blurRad="38100" dist="38100" dir="2700000" algn="tl">
                    <a:srgbClr val="FFFFFF"/>
                  </a:outerShdw>
                </a:effectLst>
                <a:latin typeface="Arial" charset="0"/>
                <a:cs typeface="Arial" charset="0"/>
              </a:rPr>
              <a:t>						</a:t>
            </a:r>
            <a:endParaRPr lang="tr-TR" dirty="0" smtClean="0"/>
          </a:p>
          <a:p>
            <a:pPr>
              <a:buFont typeface="Wingdings 2" pitchFamily="18" charset="2"/>
              <a:buNone/>
            </a:pPr>
            <a:r>
              <a:rPr lang="tr-TR" dirty="0" smtClean="0"/>
              <a:t>			        Mg		</a:t>
            </a:r>
          </a:p>
          <a:p>
            <a:pPr>
              <a:buNone/>
            </a:pPr>
            <a:r>
              <a:rPr lang="tr-TR" dirty="0"/>
              <a:t>Tiamin </a:t>
            </a:r>
            <a:r>
              <a:rPr lang="tr-TR" dirty="0" smtClean="0"/>
              <a:t>+ATP   -------</a:t>
            </a:r>
            <a:r>
              <a:rPr lang="tr-TR" dirty="0" smtClean="0">
                <a:sym typeface="Wingdings" panose="05000000000000000000" pitchFamily="2" charset="2"/>
              </a:rPr>
              <a:t></a:t>
            </a:r>
            <a:r>
              <a:rPr lang="tr-TR" dirty="0" smtClean="0"/>
              <a:t>   </a:t>
            </a:r>
            <a:r>
              <a:rPr lang="tr-TR" dirty="0"/>
              <a:t>Tiamin </a:t>
            </a:r>
            <a:r>
              <a:rPr lang="tr-TR" dirty="0" smtClean="0"/>
              <a:t>pirofosfat(TPP)+AMP</a:t>
            </a:r>
            <a:endParaRPr lang="tr-TR" dirty="0"/>
          </a:p>
          <a:p>
            <a:pPr>
              <a:buFont typeface="Wingdings 2" pitchFamily="18" charset="2"/>
              <a:buNone/>
            </a:pPr>
            <a:r>
              <a:rPr lang="tr-TR" dirty="0" smtClean="0"/>
              <a:t>			   TPPKinaz</a:t>
            </a:r>
          </a:p>
        </p:txBody>
      </p:sp>
      <p:pic>
        <p:nvPicPr>
          <p:cNvPr id="4"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324" y="2204864"/>
            <a:ext cx="4248472" cy="25922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a:lnSpc>
                <a:spcPct val="110000"/>
              </a:lnSpc>
            </a:pPr>
            <a:r>
              <a:rPr lang="tr-TR" altLang="tr-TR" sz="2800" dirty="0">
                <a:effectLst>
                  <a:outerShdw blurRad="38100" dist="38100" dir="2700000" algn="tl">
                    <a:srgbClr val="C0C0C0"/>
                  </a:outerShdw>
                </a:effectLst>
                <a:latin typeface="Tahoma" panose="020B0604030504040204" pitchFamily="34" charset="0"/>
              </a:rPr>
              <a:t>Aktif aldehid grubunun transferinde rolü olan iki enzimin koenzimi olarak etkilidir.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1- </a:t>
            </a:r>
            <a:r>
              <a:rPr lang="tr-TR" altLang="tr-TR" sz="2800" dirty="0">
                <a:effectLst>
                  <a:outerShdw blurRad="38100" dist="38100" dir="2700000" algn="tl">
                    <a:srgbClr val="C0C0C0"/>
                  </a:outerShdw>
                </a:effectLst>
                <a:latin typeface="Symbol" panose="05050102010706020507" pitchFamily="18" charset="2"/>
              </a:rPr>
              <a:t>a</a:t>
            </a:r>
            <a:r>
              <a:rPr lang="tr-TR" altLang="tr-TR" sz="2800" dirty="0">
                <a:effectLst>
                  <a:outerShdw blurRad="38100" dist="38100" dir="2700000" algn="tl">
                    <a:srgbClr val="C0C0C0"/>
                  </a:outerShdw>
                </a:effectLst>
                <a:latin typeface="Tahoma" panose="020B0604030504040204" pitchFamily="34" charset="0"/>
              </a:rPr>
              <a:t>- keto asidlerin dekarboksilasyonu</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2- Transketolaz </a:t>
            </a:r>
            <a:r>
              <a:rPr lang="tr-TR" altLang="tr-TR" sz="2800" dirty="0" smtClean="0">
                <a:effectLst>
                  <a:outerShdw blurRad="38100" dist="38100" dir="2700000" algn="tl">
                    <a:srgbClr val="C0C0C0"/>
                  </a:outerShdw>
                </a:effectLst>
                <a:latin typeface="Tahoma" panose="020B0604030504040204" pitchFamily="34" charset="0"/>
              </a:rPr>
              <a:t>reaksiyonlarında</a:t>
            </a:r>
          </a:p>
          <a:p>
            <a:pPr>
              <a:lnSpc>
                <a:spcPct val="110000"/>
              </a:lnSpc>
              <a:buFont typeface="Wingdings" panose="05000000000000000000" pitchFamily="2" charset="2"/>
              <a:buNone/>
            </a:pP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TPP ve TTP </a:t>
            </a:r>
            <a:r>
              <a:rPr lang="tr-TR" altLang="tr-TR" sz="2800" dirty="0" err="1" smtClean="0">
                <a:effectLst>
                  <a:outerShdw blurRad="38100" dist="38100" dir="2700000" algn="tl">
                    <a:srgbClr val="C0C0C0"/>
                  </a:outerShdw>
                </a:effectLst>
                <a:latin typeface="Tahoma" panose="020B0604030504040204" pitchFamily="34" charset="0"/>
              </a:rPr>
              <a:t>MSS’de</a:t>
            </a:r>
            <a:r>
              <a:rPr lang="tr-TR" altLang="tr-TR" sz="2800" dirty="0" smtClean="0">
                <a:effectLst>
                  <a:outerShdw blurRad="38100" dist="38100" dir="2700000" algn="tl">
                    <a:srgbClr val="C0C0C0"/>
                  </a:outerShdw>
                </a:effectLst>
                <a:latin typeface="Tahoma" panose="020B0604030504040204" pitchFamily="34" charset="0"/>
              </a:rPr>
              <a:t> de </a:t>
            </a:r>
            <a:r>
              <a:rPr lang="tr-TR" altLang="tr-TR" sz="2800" dirty="0">
                <a:effectLst>
                  <a:outerShdw blurRad="38100" dist="38100" dir="2700000" algn="tl">
                    <a:srgbClr val="C0C0C0"/>
                  </a:outerShdw>
                </a:effectLst>
                <a:latin typeface="Tahoma" panose="020B0604030504040204" pitchFamily="34" charset="0"/>
              </a:rPr>
              <a:t>oluşabilir. </a:t>
            </a:r>
            <a:endParaRPr lang="tr-TR" altLang="tr-TR" sz="2800"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Beyin </a:t>
            </a:r>
            <a:r>
              <a:rPr lang="tr-TR" altLang="tr-TR" sz="2800" dirty="0">
                <a:effectLst>
                  <a:outerShdw blurRad="38100" dist="38100" dir="2700000" algn="tl">
                    <a:srgbClr val="C0C0C0"/>
                  </a:outerShdw>
                </a:effectLst>
                <a:latin typeface="Tahoma" panose="020B0604030504040204" pitchFamily="34" charset="0"/>
              </a:rPr>
              <a:t>metabolizmasında önemli rolü vardır. </a:t>
            </a:r>
          </a:p>
          <a:p>
            <a:endParaRPr lang="tr-TR" dirty="0"/>
          </a:p>
        </p:txBody>
      </p:sp>
    </p:spTree>
    <p:extLst>
      <p:ext uri="{BB962C8B-B14F-4D97-AF65-F5344CB8AC3E}">
        <p14:creationId xmlns:p14="http://schemas.microsoft.com/office/powerpoint/2010/main" val="63202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a:lnSpc>
                <a:spcPct val="110000"/>
              </a:lnSpc>
            </a:pPr>
            <a:r>
              <a:rPr lang="tr-TR" altLang="tr-TR" sz="2800" dirty="0" smtClean="0">
                <a:effectLst>
                  <a:outerShdw blurRad="38100" dist="38100" dir="2700000" algn="tl">
                    <a:srgbClr val="C0C0C0"/>
                  </a:outerShdw>
                </a:effectLst>
                <a:latin typeface="Symbol" panose="05050102010706020507" pitchFamily="18" charset="2"/>
              </a:rPr>
              <a:t>a</a:t>
            </a:r>
            <a:r>
              <a:rPr lang="tr-TR" altLang="tr-TR" sz="2800" dirty="0" smtClean="0">
                <a:effectLst>
                  <a:outerShdw blurRad="38100" dist="38100" dir="2700000" algn="tl">
                    <a:srgbClr val="C0C0C0"/>
                  </a:outerShdw>
                </a:effectLst>
                <a:latin typeface="Tahoma" panose="020B0604030504040204" pitchFamily="34" charset="0"/>
              </a:rPr>
              <a:t>- </a:t>
            </a:r>
            <a:r>
              <a:rPr lang="tr-TR" altLang="tr-TR" sz="2800" dirty="0">
                <a:effectLst>
                  <a:outerShdw blurRad="38100" dist="38100" dir="2700000" algn="tl">
                    <a:srgbClr val="C0C0C0"/>
                  </a:outerShdw>
                </a:effectLst>
                <a:latin typeface="Tahoma" panose="020B0604030504040204" pitchFamily="34" charset="0"/>
              </a:rPr>
              <a:t>ketoasidlerin dekarboksilasyonu bozulur. Sonuç olarak kanda piruvik asid, laktik asid ve </a:t>
            </a:r>
            <a:r>
              <a:rPr lang="tr-TR" altLang="tr-TR" sz="2800" dirty="0">
                <a:effectLst>
                  <a:outerShdw blurRad="38100" dist="38100" dir="2700000" algn="tl">
                    <a:srgbClr val="C0C0C0"/>
                  </a:outerShdw>
                </a:effectLst>
                <a:latin typeface="Symbol" panose="05050102010706020507" pitchFamily="18" charset="2"/>
              </a:rPr>
              <a:t>a</a:t>
            </a:r>
            <a:r>
              <a:rPr lang="tr-TR" altLang="tr-TR" sz="2800" dirty="0">
                <a:effectLst>
                  <a:outerShdw blurRad="38100" dist="38100" dir="2700000" algn="tl">
                    <a:srgbClr val="C0C0C0"/>
                  </a:outerShdw>
                </a:effectLst>
                <a:latin typeface="Tahoma" panose="020B0604030504040204" pitchFamily="34" charset="0"/>
              </a:rPr>
              <a:t> keto glutarik asid birikir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Transketolaz enzimi çalışmaz. Buna bağlı olarak PENTOZ FOSFAT YOLU bozulur.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Pentoz miktarı artar, NADPH yeterli </a:t>
            </a:r>
            <a:r>
              <a:rPr lang="tr-TR" altLang="tr-TR" sz="2800" dirty="0" smtClean="0">
                <a:effectLst>
                  <a:outerShdw blurRad="38100" dist="38100" dir="2700000" algn="tl">
                    <a:srgbClr val="C0C0C0"/>
                  </a:outerShdw>
                </a:effectLst>
                <a:latin typeface="Tahoma" panose="020B0604030504040204" pitchFamily="34" charset="0"/>
              </a:rPr>
              <a:t>oluşamaz </a:t>
            </a:r>
            <a:r>
              <a:rPr lang="tr-TR" altLang="tr-TR" sz="2800" dirty="0">
                <a:effectLst>
                  <a:outerShdw blurRad="38100" dist="38100" dir="2700000" algn="tl">
                    <a:srgbClr val="C0C0C0"/>
                  </a:outerShdw>
                </a:effectLst>
                <a:latin typeface="Tahoma" panose="020B0604030504040204" pitchFamily="34" charset="0"/>
              </a:rPr>
              <a:t>ve sonuçta yağasidi sentezi etkilenir.  </a:t>
            </a:r>
          </a:p>
          <a:p>
            <a:endParaRPr lang="tr-TR" dirty="0"/>
          </a:p>
        </p:txBody>
      </p:sp>
    </p:spTree>
    <p:extLst>
      <p:ext uri="{BB962C8B-B14F-4D97-AF65-F5344CB8AC3E}">
        <p14:creationId xmlns:p14="http://schemas.microsoft.com/office/powerpoint/2010/main" val="3748913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dirty="0" smtClean="0">
                <a:effectLst>
                  <a:outerShdw blurRad="38100" dist="38100" dir="2700000" algn="tl">
                    <a:srgbClr val="FFFFFF"/>
                  </a:outerShdw>
                </a:effectLst>
                <a:cs typeface="Arial" charset="0"/>
              </a:rPr>
              <a:t> </a:t>
            </a:r>
            <a:r>
              <a:rPr lang="tr-TR" sz="3600" dirty="0">
                <a:effectLst>
                  <a:outerShdw blurRad="38100" dist="38100" dir="2700000" algn="tl">
                    <a:srgbClr val="FFFFFF"/>
                  </a:outerShdw>
                </a:effectLst>
                <a:cs typeface="Arial" charset="0"/>
              </a:rPr>
              <a:t/>
            </a:r>
            <a:br>
              <a:rPr lang="tr-TR" sz="3600" dirty="0">
                <a:effectLst>
                  <a:outerShdw blurRad="38100" dist="38100" dir="2700000" algn="tl">
                    <a:srgbClr val="FFFFFF"/>
                  </a:outerShdw>
                </a:effectLst>
                <a:cs typeface="Arial" charset="0"/>
              </a:rPr>
            </a:br>
            <a:r>
              <a:rPr lang="tr-TR" sz="3200" b="1" dirty="0">
                <a:solidFill>
                  <a:schemeClr val="tx1"/>
                </a:solidFill>
                <a:effectLst>
                  <a:outerShdw blurRad="38100" dist="38100" dir="2700000" algn="tl">
                    <a:srgbClr val="000000"/>
                  </a:outerShdw>
                </a:effectLst>
                <a:cs typeface="Arial" charset="0"/>
              </a:rPr>
              <a:t>Eksiklik Durumları:</a:t>
            </a:r>
            <a:endParaRPr lang="tr-TR" dirty="0">
              <a:solidFill>
                <a:schemeClr val="tx1"/>
              </a:solidFill>
            </a:endParaRPr>
          </a:p>
        </p:txBody>
      </p:sp>
      <p:sp>
        <p:nvSpPr>
          <p:cNvPr id="3" name="Content Placeholder 2"/>
          <p:cNvSpPr>
            <a:spLocks noGrp="1"/>
          </p:cNvSpPr>
          <p:nvPr>
            <p:ph sz="quarter" idx="1"/>
          </p:nvPr>
        </p:nvSpPr>
        <p:spPr>
          <a:xfrm>
            <a:off x="267334" y="1268760"/>
            <a:ext cx="8769161" cy="5256584"/>
          </a:xfrm>
        </p:spPr>
        <p:txBody>
          <a:bodyPr/>
          <a:lstStyle/>
          <a:p>
            <a:pPr>
              <a:buNone/>
            </a:pPr>
            <a:r>
              <a:rPr lang="tr-TR" sz="2800" b="1" dirty="0" smtClean="0">
                <a:effectLst>
                  <a:outerShdw blurRad="38100" dist="38100" dir="2700000" algn="tl">
                    <a:srgbClr val="FFFFFF"/>
                  </a:outerShdw>
                </a:effectLst>
                <a:cs typeface="Arial" charset="0"/>
              </a:rPr>
              <a:t>B</a:t>
            </a:r>
            <a:r>
              <a:rPr lang="tr-TR" sz="2800" b="1" baseline="-25000" dirty="0" smtClean="0">
                <a:effectLst>
                  <a:outerShdw blurRad="38100" dist="38100" dir="2700000" algn="tl">
                    <a:srgbClr val="FFFFFF"/>
                  </a:outerShdw>
                </a:effectLst>
                <a:cs typeface="Arial" charset="0"/>
              </a:rPr>
              <a:t>1</a:t>
            </a:r>
            <a:r>
              <a:rPr lang="tr-TR" sz="2800" b="1" dirty="0" smtClean="0">
                <a:effectLst>
                  <a:outerShdw blurRad="38100" dist="38100" dir="2700000" algn="tl">
                    <a:srgbClr val="FFFFFF"/>
                  </a:outerShdw>
                </a:effectLst>
                <a:cs typeface="Arial" charset="0"/>
              </a:rPr>
              <a:t> </a:t>
            </a:r>
            <a:r>
              <a:rPr lang="tr-TR" sz="2800" b="1" dirty="0">
                <a:effectLst>
                  <a:outerShdw blurRad="38100" dist="38100" dir="2700000" algn="tl">
                    <a:srgbClr val="FFFFFF"/>
                  </a:outerShdw>
                </a:effectLst>
                <a:cs typeface="Arial" charset="0"/>
              </a:rPr>
              <a:t>vitamini eksikliği insanlarda ve hayvanlarda iki büyük gruba ayrılan semptomlara neden olur.</a:t>
            </a:r>
          </a:p>
          <a:p>
            <a:pPr>
              <a:buNone/>
            </a:pPr>
            <a:r>
              <a:rPr lang="tr-TR" sz="2800" b="1" dirty="0">
                <a:effectLst>
                  <a:outerShdw blurRad="38100" dist="38100" dir="2700000" algn="tl">
                    <a:srgbClr val="FFFFFF"/>
                  </a:outerShdw>
                </a:effectLst>
                <a:cs typeface="Arial" charset="0"/>
              </a:rPr>
              <a:t>1-Kardiovasküler bozukluklar (nefes darlığı, göğüste sıkışma, taşikardi vb.)</a:t>
            </a:r>
          </a:p>
          <a:p>
            <a:pPr>
              <a:buNone/>
            </a:pPr>
            <a:r>
              <a:rPr lang="tr-TR" sz="2800" b="1" dirty="0">
                <a:effectLst>
                  <a:outerShdw blurRad="38100" dist="38100" dir="2700000" algn="tl">
                    <a:srgbClr val="FFFFFF"/>
                  </a:outerShdw>
                </a:effectLst>
                <a:cs typeface="Arial" charset="0"/>
              </a:rPr>
              <a:t>2-Sinirsel bozukluklar ( Aşırı duyarlılık veya duyarlılık eksikliği, ayaklarda  yanma, nevritler, kas zayıflığı ve kas ağrıları,kramplar ve felç) </a:t>
            </a:r>
            <a:endParaRPr lang="tr-TR" sz="2800" b="1" dirty="0" smtClean="0">
              <a:effectLst>
                <a:outerShdw blurRad="38100" dist="38100" dir="2700000" algn="tl">
                  <a:srgbClr val="FFFFFF"/>
                </a:outerShdw>
              </a:effectLst>
              <a:cs typeface="Arial" charset="0"/>
            </a:endParaRPr>
          </a:p>
          <a:p>
            <a:r>
              <a:rPr lang="tr-TR" sz="2800" dirty="0" smtClean="0"/>
              <a:t>Beriberi ;İştahsızlık</a:t>
            </a:r>
            <a:r>
              <a:rPr lang="tr-TR" sz="2800" dirty="0"/>
              <a:t>, kas zayıflığı, şiddetli sinirsel semptomlar</a:t>
            </a:r>
            <a:r>
              <a:rPr lang="tr-TR" sz="2800" dirty="0" smtClean="0"/>
              <a:t>, genel </a:t>
            </a:r>
            <a:r>
              <a:rPr lang="tr-TR" sz="2800" dirty="0"/>
              <a:t>güçsüzlük ve zayıflık.</a:t>
            </a:r>
          </a:p>
          <a:p>
            <a:pPr>
              <a:buNone/>
            </a:pPr>
            <a:endParaRPr lang="tr-TR" sz="2800" b="1" dirty="0" smtClean="0">
              <a:effectLst>
                <a:outerShdw blurRad="38100" dist="38100" dir="2700000" algn="tl">
                  <a:srgbClr val="FFFFFF"/>
                </a:outerShdw>
              </a:effectLst>
              <a:cs typeface="Arial" charset="0"/>
            </a:endParaRPr>
          </a:p>
          <a:p>
            <a:pPr>
              <a:buNone/>
            </a:pPr>
            <a:endParaRPr lang="tr-TR" sz="2800" b="1" dirty="0">
              <a:effectLst>
                <a:outerShdw blurRad="38100" dist="38100" dir="2700000" algn="tl">
                  <a:srgbClr val="FFFFFF"/>
                </a:outerShdw>
              </a:effectLst>
              <a:cs typeface="Arial" charset="0"/>
            </a:endParaRPr>
          </a:p>
          <a:p>
            <a:endParaRPr lang="tr-TR" dirty="0"/>
          </a:p>
        </p:txBody>
      </p:sp>
    </p:spTree>
    <p:extLst>
      <p:ext uri="{BB962C8B-B14F-4D97-AF65-F5344CB8AC3E}">
        <p14:creationId xmlns:p14="http://schemas.microsoft.com/office/powerpoint/2010/main" val="910190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p:txBody>
          <a:bodyPr/>
          <a:lstStyle/>
          <a:p>
            <a:r>
              <a:rPr lang="tr-TR" sz="4100" b="1" smtClean="0">
                <a:solidFill>
                  <a:schemeClr val="tx1"/>
                </a:solidFill>
                <a:effectLst>
                  <a:outerShdw blurRad="38100" dist="38100" dir="2700000" algn="tl">
                    <a:srgbClr val="FFFFFF"/>
                  </a:outerShdw>
                </a:effectLst>
              </a:rPr>
              <a:t>VİTAMİN B</a:t>
            </a:r>
            <a:r>
              <a:rPr lang="tr-TR" sz="4100" b="1" baseline="-25000" smtClean="0">
                <a:solidFill>
                  <a:schemeClr val="tx1"/>
                </a:solidFill>
                <a:effectLst>
                  <a:outerShdw blurRad="38100" dist="38100" dir="2700000" algn="tl">
                    <a:srgbClr val="FFFFFF"/>
                  </a:outerShdw>
                </a:effectLst>
              </a:rPr>
              <a:t>2</a:t>
            </a:r>
            <a:r>
              <a:rPr lang="tr-TR" sz="4100" b="1" smtClean="0">
                <a:solidFill>
                  <a:schemeClr val="tx1"/>
                </a:solidFill>
                <a:effectLst>
                  <a:outerShdw blurRad="38100" dist="38100" dir="2700000" algn="tl">
                    <a:srgbClr val="FFFFFF"/>
                  </a:outerShdw>
                </a:effectLst>
              </a:rPr>
              <a:t> (RİBOFLAVİN)</a:t>
            </a:r>
          </a:p>
        </p:txBody>
      </p:sp>
      <p:sp>
        <p:nvSpPr>
          <p:cNvPr id="32771" name="Rectangle 3"/>
          <p:cNvSpPr>
            <a:spLocks noGrp="1"/>
          </p:cNvSpPr>
          <p:nvPr>
            <p:ph type="body" idx="4294967295"/>
          </p:nvPr>
        </p:nvSpPr>
        <p:spPr>
          <a:xfrm>
            <a:off x="301625" y="1524000"/>
            <a:ext cx="8534400" cy="5001344"/>
          </a:xfrm>
        </p:spPr>
        <p:txBody>
          <a:bodyPr/>
          <a:lstStyle/>
          <a:p>
            <a:pPr>
              <a:lnSpc>
                <a:spcPct val="90000"/>
              </a:lnSpc>
            </a:pPr>
            <a:r>
              <a:rPr lang="tr-TR" b="1" dirty="0" smtClean="0">
                <a:effectLst>
                  <a:outerShdw blurRad="38100" dist="38100" dir="2700000" algn="tl">
                    <a:srgbClr val="FFFFFF"/>
                  </a:outerShdw>
                </a:effectLst>
              </a:rPr>
              <a:t>Karaciğer</a:t>
            </a:r>
            <a:r>
              <a:rPr lang="tr-TR" b="1" dirty="0" smtClean="0">
                <a:effectLst>
                  <a:outerShdw blurRad="38100" dist="38100" dir="2700000" algn="tl">
                    <a:srgbClr val="FFFFFF"/>
                  </a:outerShdw>
                </a:effectLst>
              </a:rPr>
              <a:t>, maya, buğday kepeği, yeşil lifli sebzeler, süt, </a:t>
            </a:r>
            <a:r>
              <a:rPr lang="tr-TR" b="1" dirty="0" smtClean="0">
                <a:effectLst>
                  <a:outerShdw blurRad="38100" dist="38100" dir="2700000" algn="tl">
                    <a:srgbClr val="FFFFFF"/>
                  </a:outerShdw>
                </a:effectLst>
              </a:rPr>
              <a:t>yumurtada bulunur.</a:t>
            </a:r>
            <a:endParaRPr lang="tr-TR" b="1" dirty="0" smtClean="0">
              <a:effectLst>
                <a:outerShdw blurRad="38100" dist="38100" dir="2700000" algn="tl">
                  <a:srgbClr val="FFFFFF"/>
                </a:outerShdw>
              </a:effectLst>
            </a:endParaRPr>
          </a:p>
          <a:p>
            <a:pPr>
              <a:lnSpc>
                <a:spcPct val="90000"/>
              </a:lnSpc>
            </a:pPr>
            <a:r>
              <a:rPr lang="tr-TR" b="1" dirty="0" smtClean="0">
                <a:effectLst>
                  <a:outerShdw blurRad="38100" dist="38100" dir="2700000" algn="tl">
                    <a:srgbClr val="FFFFFF"/>
                  </a:outerShdw>
                </a:effectLst>
              </a:rPr>
              <a:t>Isıya dayanıklı, ışıktan çabuk bozulur.</a:t>
            </a:r>
          </a:p>
          <a:p>
            <a:pPr>
              <a:lnSpc>
                <a:spcPct val="90000"/>
              </a:lnSpc>
            </a:pPr>
            <a:r>
              <a:rPr lang="tr-TR" b="1" dirty="0" smtClean="0">
                <a:effectLst>
                  <a:outerShdw blurRad="38100" dist="38100" dir="2700000" algn="tl">
                    <a:srgbClr val="FFFFFF"/>
                  </a:outerShdw>
                </a:effectLst>
              </a:rPr>
              <a:t>Hormonlar (tiroid hormonu, ACTH), ilaçlar (Ör. Klorpromazin) gibi bazı faktörler, riboflavinin aktif hale geçişini engeller</a:t>
            </a:r>
            <a:endParaRPr lang="tr-TR" b="1" dirty="0">
              <a:effectLst>
                <a:outerShdw blurRad="38100" dist="38100" dir="2700000" algn="tl">
                  <a:srgbClr val="FFFFFF"/>
                </a:outerShdw>
              </a:effectLst>
            </a:endParaRPr>
          </a:p>
          <a:p>
            <a:pPr marL="342900" indent="-342900">
              <a:lnSpc>
                <a:spcPct val="110000"/>
              </a:lnSpc>
              <a:buClr>
                <a:schemeClr val="hlink"/>
              </a:buClr>
              <a:buSzPct val="70000"/>
              <a:buFont typeface="Wingdings" pitchFamily="2" charset="2"/>
              <a:buChar char="n"/>
              <a:defRPr/>
            </a:pPr>
            <a:r>
              <a:rPr lang="tr-TR" sz="2800" dirty="0">
                <a:effectLst>
                  <a:outerShdw blurRad="38100" dist="38100" dir="2700000" algn="tl">
                    <a:srgbClr val="C0C0C0"/>
                  </a:outerShdw>
                </a:effectLst>
                <a:latin typeface="Tahoma" pitchFamily="34" charset="0"/>
              </a:rPr>
              <a:t>Sütte	</a:t>
            </a:r>
            <a:r>
              <a:rPr lang="tr-TR" sz="2800" dirty="0" smtClean="0">
                <a:effectLst>
                  <a:outerShdw blurRad="38100" dist="38100" dir="2700000" algn="tl">
                    <a:srgbClr val="C0C0C0"/>
                  </a:outerShdw>
                </a:effectLst>
                <a:latin typeface="Tahoma" pitchFamily="34" charset="0"/>
              </a:rPr>
              <a:t>    </a:t>
            </a:r>
            <a:r>
              <a:rPr lang="tr-TR" sz="2800" dirty="0" smtClean="0">
                <a:effectLst>
                  <a:outerShdw blurRad="38100" dist="38100" dir="2700000" algn="tl">
                    <a:srgbClr val="C0C0C0"/>
                  </a:outerShdw>
                </a:effectLst>
                <a:latin typeface="Tahoma" pitchFamily="34" charset="0"/>
                <a:sym typeface="Wingdings" pitchFamily="2" charset="2"/>
              </a:rPr>
              <a:t></a:t>
            </a:r>
            <a:r>
              <a:rPr lang="tr-TR" sz="2800" dirty="0">
                <a:effectLst>
                  <a:outerShdw blurRad="38100" dist="38100" dir="2700000" algn="tl">
                    <a:srgbClr val="C0C0C0"/>
                  </a:outerShdw>
                </a:effectLst>
                <a:latin typeface="Tahoma" pitchFamily="34" charset="0"/>
              </a:rPr>
              <a:t>	Laktoflavin	</a:t>
            </a:r>
          </a:p>
          <a:p>
            <a:pPr marL="342900" indent="-342900">
              <a:lnSpc>
                <a:spcPct val="110000"/>
              </a:lnSpc>
              <a:buClr>
                <a:schemeClr val="hlink"/>
              </a:buClr>
              <a:buSzPct val="70000"/>
              <a:buFont typeface="Wingdings" pitchFamily="2" charset="2"/>
              <a:buChar char="n"/>
              <a:defRPr/>
            </a:pPr>
            <a:r>
              <a:rPr lang="tr-TR" sz="2800" dirty="0" smtClean="0">
                <a:effectLst>
                  <a:outerShdw blurRad="38100" dist="38100" dir="2700000" algn="tl">
                    <a:srgbClr val="C0C0C0"/>
                  </a:outerShdw>
                </a:effectLst>
                <a:latin typeface="Tahoma" pitchFamily="34" charset="0"/>
              </a:rPr>
              <a:t>Yumurtada  </a:t>
            </a:r>
            <a:r>
              <a:rPr lang="tr-TR" sz="2800" dirty="0" smtClean="0">
                <a:effectLst>
                  <a:outerShdw blurRad="38100" dist="38100" dir="2700000" algn="tl">
                    <a:srgbClr val="C0C0C0"/>
                  </a:outerShdw>
                </a:effectLst>
                <a:latin typeface="Tahoma" pitchFamily="34" charset="0"/>
                <a:sym typeface="Wingdings" pitchFamily="2" charset="2"/>
              </a:rPr>
              <a:t></a:t>
            </a:r>
            <a:r>
              <a:rPr lang="tr-TR" sz="2800" dirty="0" smtClean="0">
                <a:effectLst>
                  <a:outerShdw blurRad="38100" dist="38100" dir="2700000" algn="tl">
                    <a:srgbClr val="C0C0C0"/>
                  </a:outerShdw>
                </a:effectLst>
                <a:latin typeface="Tahoma" pitchFamily="34" charset="0"/>
              </a:rPr>
              <a:t> </a:t>
            </a:r>
            <a:r>
              <a:rPr lang="tr-TR" sz="2800" dirty="0">
                <a:effectLst>
                  <a:outerShdw blurRad="38100" dist="38100" dir="2700000" algn="tl">
                    <a:srgbClr val="C0C0C0"/>
                  </a:outerShdw>
                </a:effectLst>
                <a:latin typeface="Tahoma" pitchFamily="34" charset="0"/>
              </a:rPr>
              <a:t>	Ovoflavin</a:t>
            </a:r>
          </a:p>
          <a:p>
            <a:pPr marL="342900" indent="-342900">
              <a:lnSpc>
                <a:spcPct val="110000"/>
              </a:lnSpc>
              <a:buClr>
                <a:schemeClr val="hlink"/>
              </a:buClr>
              <a:buSzPct val="70000"/>
              <a:buFont typeface="Wingdings" pitchFamily="2" charset="2"/>
              <a:buChar char="n"/>
              <a:defRPr/>
            </a:pPr>
            <a:r>
              <a:rPr lang="tr-TR" sz="2800" dirty="0" smtClean="0">
                <a:effectLst>
                  <a:outerShdw blurRad="38100" dist="38100" dir="2700000" algn="tl">
                    <a:srgbClr val="C0C0C0"/>
                  </a:outerShdw>
                </a:effectLst>
                <a:latin typeface="Tahoma" pitchFamily="34" charset="0"/>
              </a:rPr>
              <a:t>Karaciğerde </a:t>
            </a:r>
            <a:r>
              <a:rPr lang="tr-TR" sz="2800" dirty="0" smtClean="0">
                <a:effectLst>
                  <a:outerShdw blurRad="38100" dist="38100" dir="2700000" algn="tl">
                    <a:srgbClr val="C0C0C0"/>
                  </a:outerShdw>
                </a:effectLst>
                <a:latin typeface="Tahoma" pitchFamily="34" charset="0"/>
                <a:sym typeface="Wingdings" pitchFamily="2" charset="2"/>
              </a:rPr>
              <a:t></a:t>
            </a:r>
            <a:r>
              <a:rPr lang="tr-TR" sz="2800" dirty="0" smtClean="0">
                <a:effectLst>
                  <a:outerShdw blurRad="38100" dist="38100" dir="2700000" algn="tl">
                    <a:srgbClr val="C0C0C0"/>
                  </a:outerShdw>
                </a:effectLst>
                <a:latin typeface="Tahoma" pitchFamily="34" charset="0"/>
              </a:rPr>
              <a:t> Hepatoflavin</a:t>
            </a:r>
            <a:endParaRPr lang="tr-TR" sz="2800" dirty="0">
              <a:effectLst>
                <a:outerShdw blurRad="38100" dist="38100" dir="2700000" algn="tl">
                  <a:srgbClr val="C0C0C0"/>
                </a:outerShdw>
              </a:effectLst>
              <a:latin typeface="Tahoma" pitchFamily="34" charset="0"/>
            </a:endParaRPr>
          </a:p>
          <a:p>
            <a:pPr marL="342900" indent="-342900">
              <a:lnSpc>
                <a:spcPct val="110000"/>
              </a:lnSpc>
              <a:buClr>
                <a:schemeClr val="hlink"/>
              </a:buClr>
              <a:buSzPct val="70000"/>
              <a:buFont typeface="Wingdings" pitchFamily="2" charset="2"/>
              <a:buChar char="n"/>
              <a:defRPr/>
            </a:pPr>
            <a:r>
              <a:rPr lang="tr-TR" sz="2800" dirty="0">
                <a:effectLst>
                  <a:outerShdw blurRad="38100" dist="38100" dir="2700000" algn="tl">
                    <a:srgbClr val="C0C0C0"/>
                  </a:outerShdw>
                </a:effectLst>
                <a:latin typeface="Tahoma" pitchFamily="34" charset="0"/>
              </a:rPr>
              <a:t>Bitkilerde </a:t>
            </a:r>
            <a:r>
              <a:rPr lang="tr-TR" sz="2800" dirty="0" smtClean="0">
                <a:effectLst>
                  <a:outerShdw blurRad="38100" dist="38100" dir="2700000" algn="tl">
                    <a:srgbClr val="C0C0C0"/>
                  </a:outerShdw>
                </a:effectLst>
                <a:latin typeface="Tahoma" pitchFamily="34" charset="0"/>
              </a:rPr>
              <a:t>    </a:t>
            </a:r>
            <a:r>
              <a:rPr lang="tr-TR" sz="2800" dirty="0">
                <a:effectLst>
                  <a:outerShdw blurRad="38100" dist="38100" dir="2700000" algn="tl">
                    <a:srgbClr val="C0C0C0"/>
                  </a:outerShdw>
                </a:effectLst>
                <a:latin typeface="Tahoma" pitchFamily="34" charset="0"/>
                <a:sym typeface="Wingdings" pitchFamily="2" charset="2"/>
              </a:rPr>
              <a:t></a:t>
            </a:r>
            <a:r>
              <a:rPr lang="tr-TR" sz="2800" dirty="0">
                <a:effectLst>
                  <a:outerShdw blurRad="38100" dist="38100" dir="2700000" algn="tl">
                    <a:srgbClr val="C0C0C0"/>
                  </a:outerShdw>
                </a:effectLst>
                <a:latin typeface="Tahoma" pitchFamily="34" charset="0"/>
              </a:rPr>
              <a:t> </a:t>
            </a:r>
            <a:r>
              <a:rPr lang="tr-TR" sz="2800" dirty="0" smtClean="0">
                <a:effectLst>
                  <a:outerShdw blurRad="38100" dist="38100" dir="2700000" algn="tl">
                    <a:srgbClr val="C0C0C0"/>
                  </a:outerShdw>
                </a:effectLst>
                <a:latin typeface="Tahoma" pitchFamily="34" charset="0"/>
              </a:rPr>
              <a:t>Verdoflavin</a:t>
            </a:r>
            <a:r>
              <a:rPr lang="tr-TR" sz="2800" dirty="0">
                <a:solidFill>
                  <a:schemeClr val="bg2"/>
                </a:solidFill>
                <a:effectLst>
                  <a:outerShdw blurRad="38100" dist="38100" dir="2700000" algn="tl">
                    <a:srgbClr val="C0C0C0"/>
                  </a:outerShdw>
                </a:effectLst>
                <a:latin typeface="Tahoma" pitchFamily="34" charset="0"/>
              </a:rPr>
              <a:t>	</a:t>
            </a:r>
            <a:r>
              <a:rPr lang="tr-TR" dirty="0" smtClean="0"/>
              <a:t>                    </a:t>
            </a:r>
            <a:r>
              <a:rPr lang="tr-TR" sz="1600" dirty="0" smtClean="0"/>
              <a:t> </a:t>
            </a:r>
            <a:endParaRPr lang="tr-TR" sz="2800" b="1" dirty="0" smtClean="0"/>
          </a:p>
          <a:p>
            <a:pPr lvl="8">
              <a:lnSpc>
                <a:spcPct val="90000"/>
              </a:lnSpc>
            </a:pPr>
            <a:endParaRPr lang="tr-TR" dirty="0" smtClean="0"/>
          </a:p>
        </p:txBody>
      </p:sp>
      <p:pic>
        <p:nvPicPr>
          <p:cNvPr id="2" name="Picture 1"/>
          <p:cNvPicPr>
            <a:picLocks noChangeAspect="1"/>
          </p:cNvPicPr>
          <p:nvPr/>
        </p:nvPicPr>
        <p:blipFill>
          <a:blip r:embed="rId2"/>
          <a:stretch>
            <a:fillRect/>
          </a:stretch>
        </p:blipFill>
        <p:spPr>
          <a:xfrm>
            <a:off x="6084168" y="4050940"/>
            <a:ext cx="2952328" cy="247440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752" y="1527048"/>
            <a:ext cx="8503920" cy="4854280"/>
          </a:xfrm>
        </p:spPr>
        <p:txBody>
          <a:bodyPr/>
          <a:lstStyle/>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Normal embriyo gelişimi için gereklidir.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a</a:t>
            </a:r>
            <a:r>
              <a:rPr lang="tr-TR" altLang="tr-TR" sz="2400" dirty="0" smtClean="0">
                <a:effectLst>
                  <a:outerShdw blurRad="38100" dist="38100" dir="2700000" algn="tl">
                    <a:srgbClr val="C0C0C0"/>
                  </a:outerShdw>
                </a:effectLst>
                <a:latin typeface="Tahoma" panose="020B0604030504040204" pitchFamily="34" charset="0"/>
              </a:rPr>
              <a:t>a ve KH metabolizmasında önemli role sahiptir.</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Riboflavin, FAD ve FMN’nin prekürsörüdür.</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FMN</a:t>
            </a:r>
            <a:r>
              <a:rPr lang="tr-TR" altLang="tr-TR" sz="2400" dirty="0">
                <a:effectLst>
                  <a:outerShdw blurRad="38100" dist="38100" dir="2700000" algn="tl">
                    <a:srgbClr val="C0C0C0"/>
                  </a:outerShdw>
                </a:effectLst>
                <a:latin typeface="Tahoma" panose="020B0604030504040204" pitchFamily="34" charset="0"/>
              </a:rPr>
              <a:t>, FAD Oksido – redüksiyon enzimlerinin prostetik grubunu oluştururlar.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FMN, FAD proteinlerle birleşerek flavaprotein veya flavoenzimleri oluşturur. </a:t>
            </a:r>
          </a:p>
          <a:p>
            <a:endParaRPr lang="tr-TR" dirty="0"/>
          </a:p>
        </p:txBody>
      </p:sp>
    </p:spTree>
    <p:extLst>
      <p:ext uri="{BB962C8B-B14F-4D97-AF65-F5344CB8AC3E}">
        <p14:creationId xmlns:p14="http://schemas.microsoft.com/office/powerpoint/2010/main" val="3444096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16633"/>
            <a:ext cx="8534400" cy="999014"/>
          </a:xfrm>
        </p:spPr>
        <p:txBody>
          <a:bodyPr/>
          <a:lstStyle/>
          <a:p>
            <a:r>
              <a:rPr lang="tr-TR" altLang="tr-TR" sz="3600" b="1" dirty="0" smtClean="0">
                <a:effectLst>
                  <a:outerShdw blurRad="38100" dist="38100" dir="2700000" algn="tl">
                    <a:srgbClr val="C0C0C0"/>
                  </a:outerShdw>
                </a:effectLst>
                <a:latin typeface="Tahoma" panose="020B0604030504040204" pitchFamily="34" charset="0"/>
              </a:rPr>
              <a:t/>
            </a:r>
            <a:br>
              <a:rPr lang="tr-TR" altLang="tr-TR" sz="3600" b="1" dirty="0" smtClean="0">
                <a:effectLst>
                  <a:outerShdw blurRad="38100" dist="38100" dir="2700000" algn="tl">
                    <a:srgbClr val="C0C0C0"/>
                  </a:outerShdw>
                </a:effectLst>
                <a:latin typeface="Tahoma" panose="020B0604030504040204" pitchFamily="34" charset="0"/>
              </a:rPr>
            </a:br>
            <a:r>
              <a:rPr lang="tr-TR" altLang="tr-TR" sz="3600" b="1" dirty="0">
                <a:effectLst>
                  <a:outerShdw blurRad="38100" dist="38100" dir="2700000" algn="tl">
                    <a:srgbClr val="C0C0C0"/>
                  </a:outerShdw>
                </a:effectLst>
                <a:latin typeface="Tahoma" panose="020B0604030504040204" pitchFamily="34" charset="0"/>
              </a:rPr>
              <a:t/>
            </a:r>
            <a:br>
              <a:rPr lang="tr-TR" altLang="tr-TR" sz="3600" b="1" dirty="0">
                <a:effectLst>
                  <a:outerShdw blurRad="38100" dist="38100" dir="2700000" algn="tl">
                    <a:srgbClr val="C0C0C0"/>
                  </a:outerShdw>
                </a:effectLst>
                <a:latin typeface="Tahoma" panose="020B0604030504040204" pitchFamily="34" charset="0"/>
              </a:rPr>
            </a:br>
            <a:r>
              <a:rPr lang="tr-TR" altLang="tr-TR" sz="3600" b="1" dirty="0" smtClean="0">
                <a:effectLst>
                  <a:outerShdw blurRad="38100" dist="38100" dir="2700000" algn="tl">
                    <a:srgbClr val="C0C0C0"/>
                  </a:outerShdw>
                </a:effectLst>
                <a:latin typeface="Tahoma" panose="020B0604030504040204" pitchFamily="34" charset="0"/>
              </a:rPr>
              <a:t/>
            </a:r>
            <a:br>
              <a:rPr lang="tr-TR" altLang="tr-TR" sz="3600" b="1" dirty="0" smtClean="0">
                <a:effectLst>
                  <a:outerShdw blurRad="38100" dist="38100" dir="2700000" algn="tl">
                    <a:srgbClr val="C0C0C0"/>
                  </a:outerShdw>
                </a:effectLst>
                <a:latin typeface="Tahoma" panose="020B0604030504040204" pitchFamily="34" charset="0"/>
              </a:rPr>
            </a:br>
            <a:r>
              <a:rPr lang="tr-TR" altLang="tr-TR" sz="3600" b="1" dirty="0">
                <a:effectLst>
                  <a:outerShdw blurRad="38100" dist="38100" dir="2700000" algn="tl">
                    <a:srgbClr val="C0C0C0"/>
                  </a:outerShdw>
                </a:effectLst>
                <a:latin typeface="Tahoma" panose="020B0604030504040204" pitchFamily="34" charset="0"/>
              </a:rPr>
              <a:t/>
            </a:r>
            <a:br>
              <a:rPr lang="tr-TR" altLang="tr-TR" sz="3600" b="1" dirty="0">
                <a:effectLst>
                  <a:outerShdw blurRad="38100" dist="38100" dir="2700000" algn="tl">
                    <a:srgbClr val="C0C0C0"/>
                  </a:outerShdw>
                </a:effectLst>
                <a:latin typeface="Tahoma" panose="020B0604030504040204" pitchFamily="34" charset="0"/>
              </a:rPr>
            </a:br>
            <a:r>
              <a:rPr lang="tr-TR" altLang="tr-TR" sz="3600" b="1" dirty="0" smtClean="0">
                <a:effectLst>
                  <a:outerShdw blurRad="38100" dist="38100" dir="2700000" algn="tl">
                    <a:srgbClr val="C0C0C0"/>
                  </a:outerShdw>
                </a:effectLst>
                <a:latin typeface="Tahoma" panose="020B0604030504040204" pitchFamily="34" charset="0"/>
              </a:rPr>
              <a:t/>
            </a:r>
            <a:br>
              <a:rPr lang="tr-TR" altLang="tr-TR" sz="3600" b="1" dirty="0" smtClean="0">
                <a:effectLst>
                  <a:outerShdw blurRad="38100" dist="38100" dir="2700000" algn="tl">
                    <a:srgbClr val="C0C0C0"/>
                  </a:outerShdw>
                </a:effectLst>
                <a:latin typeface="Tahoma" panose="020B0604030504040204" pitchFamily="34" charset="0"/>
              </a:rPr>
            </a:br>
            <a:r>
              <a:rPr lang="tr-TR" altLang="tr-TR" sz="3600" b="1" dirty="0">
                <a:effectLst>
                  <a:outerShdw blurRad="38100" dist="38100" dir="2700000" algn="tl">
                    <a:srgbClr val="C0C0C0"/>
                  </a:outerShdw>
                </a:effectLst>
                <a:latin typeface="Tahoma" panose="020B0604030504040204" pitchFamily="34" charset="0"/>
              </a:rPr>
              <a:t/>
            </a:r>
            <a:br>
              <a:rPr lang="tr-TR" altLang="tr-TR" sz="3600" b="1" dirty="0">
                <a:effectLst>
                  <a:outerShdw blurRad="38100" dist="38100" dir="2700000" algn="tl">
                    <a:srgbClr val="C0C0C0"/>
                  </a:outerShdw>
                </a:effectLst>
                <a:latin typeface="Tahoma" panose="020B0604030504040204" pitchFamily="34" charset="0"/>
              </a:rPr>
            </a:br>
            <a:r>
              <a:rPr lang="tr-TR" altLang="tr-TR" sz="3600" b="1" dirty="0" smtClean="0">
                <a:effectLst>
                  <a:outerShdw blurRad="38100" dist="38100" dir="2700000" algn="tl">
                    <a:srgbClr val="C0C0C0"/>
                  </a:outerShdw>
                </a:effectLst>
                <a:latin typeface="Tahoma" panose="020B0604030504040204" pitchFamily="34" charset="0"/>
              </a:rPr>
              <a:t/>
            </a:r>
            <a:br>
              <a:rPr lang="tr-TR" altLang="tr-TR" sz="3600" b="1" dirty="0" smtClean="0">
                <a:effectLst>
                  <a:outerShdw blurRad="38100" dist="38100" dir="2700000" algn="tl">
                    <a:srgbClr val="C0C0C0"/>
                  </a:outerShdw>
                </a:effectLst>
                <a:latin typeface="Tahoma" panose="020B0604030504040204" pitchFamily="34" charset="0"/>
              </a:rPr>
            </a:br>
            <a:r>
              <a:rPr lang="tr-TR" altLang="tr-TR" sz="3200" b="1" dirty="0" smtClean="0">
                <a:effectLst>
                  <a:outerShdw blurRad="38100" dist="38100" dir="2700000" algn="tl">
                    <a:srgbClr val="C0C0C0"/>
                  </a:outerShdw>
                </a:effectLst>
                <a:latin typeface="Tahoma" panose="020B0604030504040204" pitchFamily="34" charset="0"/>
              </a:rPr>
              <a:t>FAD’nin </a:t>
            </a:r>
            <a:r>
              <a:rPr lang="tr-TR" altLang="tr-TR" sz="3200" b="1" dirty="0">
                <a:effectLst>
                  <a:outerShdw blurRad="38100" dist="38100" dir="2700000" algn="tl">
                    <a:srgbClr val="C0C0C0"/>
                  </a:outerShdw>
                </a:effectLst>
                <a:latin typeface="Tahoma" panose="020B0604030504040204" pitchFamily="34" charset="0"/>
              </a:rPr>
              <a:t>rol aldığı reaksiyonlar:</a:t>
            </a:r>
            <a:r>
              <a:rPr lang="tr-TR" altLang="tr-TR" sz="3200" dirty="0">
                <a:effectLst>
                  <a:outerShdw blurRad="38100" dist="38100" dir="2700000" algn="tl">
                    <a:srgbClr val="C0C0C0"/>
                  </a:outerShdw>
                </a:effectLst>
                <a:latin typeface="Tahoma" panose="020B0604030504040204" pitchFamily="34" charset="0"/>
              </a:rPr>
              <a:t/>
            </a:r>
            <a:br>
              <a:rPr lang="tr-TR" altLang="tr-TR" sz="3200" dirty="0">
                <a:effectLst>
                  <a:outerShdw blurRad="38100" dist="38100" dir="2700000" algn="tl">
                    <a:srgbClr val="C0C0C0"/>
                  </a:outerShdw>
                </a:effectLst>
                <a:latin typeface="Tahoma" panose="020B0604030504040204" pitchFamily="34" charset="0"/>
              </a:rPr>
            </a:br>
            <a:endParaRPr lang="tr-TR" dirty="0"/>
          </a:p>
        </p:txBody>
      </p:sp>
      <p:sp>
        <p:nvSpPr>
          <p:cNvPr id="3" name="Content Placeholder 2"/>
          <p:cNvSpPr>
            <a:spLocks noGrp="1"/>
          </p:cNvSpPr>
          <p:nvPr>
            <p:ph sz="quarter" idx="1"/>
          </p:nvPr>
        </p:nvSpPr>
        <p:spPr>
          <a:xfrm>
            <a:off x="301752" y="1124744"/>
            <a:ext cx="8503920" cy="5400600"/>
          </a:xfrm>
        </p:spPr>
        <p:txBody>
          <a:bodyPr/>
          <a:lstStyle/>
          <a:p>
            <a:pPr>
              <a:lnSpc>
                <a:spcPct val="90000"/>
              </a:lnSpc>
            </a:pPr>
            <a:endParaRPr lang="tr-TR" altLang="tr-TR" sz="2800" dirty="0" smtClean="0">
              <a:effectLst>
                <a:outerShdw blurRad="38100" dist="38100" dir="2700000" algn="tl">
                  <a:srgbClr val="C0C0C0"/>
                </a:outerShdw>
              </a:effectLst>
              <a:latin typeface="Tahoma" panose="020B0604030504040204" pitchFamily="34" charset="0"/>
            </a:endParaRPr>
          </a:p>
          <a:p>
            <a:pPr>
              <a:lnSpc>
                <a:spcPct val="90000"/>
              </a:lnSpc>
            </a:pPr>
            <a:r>
              <a:rPr lang="tr-TR" altLang="tr-TR" sz="2800" dirty="0" smtClean="0">
                <a:effectLst>
                  <a:outerShdw blurRad="38100" dist="38100" dir="2700000" algn="tl">
                    <a:srgbClr val="C0C0C0"/>
                  </a:outerShdw>
                </a:effectLst>
                <a:latin typeface="Tahoma" panose="020B0604030504040204" pitchFamily="34" charset="0"/>
              </a:rPr>
              <a:t>D-aa </a:t>
            </a:r>
            <a:r>
              <a:rPr lang="tr-TR" altLang="tr-TR" sz="2800" dirty="0">
                <a:effectLst>
                  <a:outerShdw blurRad="38100" dist="38100" dir="2700000" algn="tl">
                    <a:srgbClr val="C0C0C0"/>
                  </a:outerShdw>
                </a:effectLst>
                <a:latin typeface="Tahoma" panose="020B0604030504040204" pitchFamily="34" charset="0"/>
              </a:rPr>
              <a:t>dehidrogenaz (aa</a:t>
            </a:r>
            <a:r>
              <a:rPr lang="tr-TR" altLang="tr-TR" sz="2800"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sz="2800" dirty="0">
                <a:effectLst>
                  <a:outerShdw blurRad="38100" dist="38100" dir="2700000" algn="tl">
                    <a:srgbClr val="C0C0C0"/>
                  </a:outerShdw>
                </a:effectLst>
                <a:latin typeface="Tahoma" panose="020B0604030504040204" pitchFamily="34" charset="0"/>
              </a:rPr>
              <a:t> </a:t>
            </a:r>
            <a:r>
              <a:rPr lang="tr-TR" altLang="tr-TR" sz="2800"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sz="2800" dirty="0">
                <a:effectLst>
                  <a:outerShdw blurRad="38100" dist="38100" dir="2700000" algn="tl">
                    <a:srgbClr val="C0C0C0"/>
                  </a:outerShdw>
                </a:effectLst>
                <a:latin typeface="Tahoma" panose="020B0604030504040204" pitchFamily="34" charset="0"/>
              </a:rPr>
              <a:t>-ketoasid)</a:t>
            </a:r>
          </a:p>
          <a:p>
            <a:pPr>
              <a:lnSpc>
                <a:spcPct val="90000"/>
              </a:lnSpc>
            </a:pPr>
            <a:r>
              <a:rPr lang="tr-TR" altLang="tr-TR" sz="2800" dirty="0">
                <a:effectLst>
                  <a:outerShdw blurRad="38100" dist="38100" dir="2700000" algn="tl">
                    <a:srgbClr val="C0C0C0"/>
                  </a:outerShdw>
                </a:effectLst>
                <a:latin typeface="Tahoma" panose="020B0604030504040204" pitchFamily="34" charset="0"/>
              </a:rPr>
              <a:t>UDPglukoz dehidrogenaz (glukoz</a:t>
            </a:r>
            <a:r>
              <a:rPr lang="tr-TR" altLang="tr-TR" sz="2800"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sz="2800" dirty="0">
                <a:effectLst>
                  <a:outerShdw blurRad="38100" dist="38100" dir="2700000" algn="tl">
                    <a:srgbClr val="C0C0C0"/>
                  </a:outerShdw>
                </a:effectLst>
                <a:latin typeface="Tahoma" panose="020B0604030504040204" pitchFamily="34" charset="0"/>
              </a:rPr>
              <a:t>glukronik asid)</a:t>
            </a:r>
          </a:p>
          <a:p>
            <a:pPr>
              <a:lnSpc>
                <a:spcPct val="90000"/>
              </a:lnSpc>
            </a:pPr>
            <a:r>
              <a:rPr lang="tr-TR" altLang="tr-TR" sz="2800" dirty="0">
                <a:effectLst>
                  <a:outerShdw blurRad="38100" dist="38100" dir="2700000" algn="tl">
                    <a:srgbClr val="C0C0C0"/>
                  </a:outerShdw>
                </a:effectLst>
                <a:latin typeface="Tahoma" panose="020B0604030504040204" pitchFamily="34" charset="0"/>
              </a:rPr>
              <a:t>Glutatyon redüktaz</a:t>
            </a:r>
          </a:p>
          <a:p>
            <a:pPr>
              <a:lnSpc>
                <a:spcPct val="90000"/>
              </a:lnSpc>
            </a:pPr>
            <a:r>
              <a:rPr lang="tr-TR" altLang="tr-TR" sz="2800" dirty="0">
                <a:effectLst>
                  <a:outerShdw blurRad="38100" dist="38100" dir="2700000" algn="tl">
                    <a:srgbClr val="C0C0C0"/>
                  </a:outerShdw>
                </a:effectLst>
                <a:latin typeface="Tahoma" panose="020B0604030504040204" pitchFamily="34" charset="0"/>
              </a:rPr>
              <a:t>Ksantin oksidaz (pürin katabolizması)</a:t>
            </a:r>
          </a:p>
          <a:p>
            <a:pPr>
              <a:lnSpc>
                <a:spcPct val="90000"/>
              </a:lnSpc>
            </a:pPr>
            <a:r>
              <a:rPr lang="tr-TR" altLang="tr-TR" sz="2800" dirty="0">
                <a:effectLst>
                  <a:outerShdw blurRad="38100" dist="38100" dir="2700000" algn="tl">
                    <a:srgbClr val="C0C0C0"/>
                  </a:outerShdw>
                </a:effectLst>
                <a:latin typeface="Tahoma" panose="020B0604030504040204" pitchFamily="34" charset="0"/>
              </a:rPr>
              <a:t>Gliserol 3-fosfat dehidrogenaz (indirgeyici maddelerin sitozolden mitokondriye taşınması).</a:t>
            </a:r>
          </a:p>
          <a:p>
            <a:pPr>
              <a:lnSpc>
                <a:spcPct val="90000"/>
              </a:lnSpc>
            </a:pPr>
            <a:r>
              <a:rPr lang="tr-TR" altLang="tr-TR" sz="2800" dirty="0">
                <a:effectLst>
                  <a:outerShdw blurRad="38100" dist="38100" dir="2700000" algn="tl">
                    <a:srgbClr val="C0C0C0"/>
                  </a:outerShdw>
                </a:effectLst>
                <a:latin typeface="Tahoma" panose="020B0604030504040204" pitchFamily="34" charset="0"/>
              </a:rPr>
              <a:t>Süksinat dehidrogenaz (TCA)</a:t>
            </a:r>
          </a:p>
          <a:p>
            <a:pPr>
              <a:lnSpc>
                <a:spcPct val="90000"/>
              </a:lnSpc>
            </a:pPr>
            <a:r>
              <a:rPr lang="tr-TR" altLang="tr-TR" sz="2800" dirty="0">
                <a:effectLst>
                  <a:outerShdw blurRad="38100" dist="38100" dir="2700000" algn="tl">
                    <a:srgbClr val="C0C0C0"/>
                  </a:outerShdw>
                </a:effectLst>
                <a:latin typeface="Tahoma" panose="020B0604030504040204" pitchFamily="34" charset="0"/>
              </a:rPr>
              <a:t>Açil Koa dehidrogenaz (Yağ asidi oksidasyonunda) </a:t>
            </a:r>
          </a:p>
          <a:p>
            <a:pPr>
              <a:lnSpc>
                <a:spcPct val="90000"/>
              </a:lnSpc>
            </a:pPr>
            <a:r>
              <a:rPr lang="tr-TR" altLang="tr-TR" sz="2800" dirty="0">
                <a:effectLst>
                  <a:outerShdw blurRad="38100" dist="38100" dir="2700000" algn="tl">
                    <a:srgbClr val="C0C0C0"/>
                  </a:outerShdw>
                </a:effectLst>
                <a:latin typeface="Tahoma" panose="020B0604030504040204" pitchFamily="34" charset="0"/>
              </a:rPr>
              <a:t>Dihidrolipoil dehidrogenaz (pirüvat deh. Enzim kompleksi)</a:t>
            </a:r>
          </a:p>
          <a:p>
            <a:pPr>
              <a:lnSpc>
                <a:spcPct val="90000"/>
              </a:lnSpc>
            </a:pPr>
            <a:r>
              <a:rPr lang="tr-TR" altLang="tr-TR" sz="2800" dirty="0">
                <a:effectLst>
                  <a:outerShdw blurRad="38100" dist="38100" dir="2700000" algn="tl">
                    <a:srgbClr val="C0C0C0"/>
                  </a:outerShdw>
                </a:effectLst>
                <a:latin typeface="Tahoma" panose="020B0604030504040204" pitchFamily="34" charset="0"/>
              </a:rPr>
              <a:t>Monoaminoksidaz</a:t>
            </a:r>
            <a:endParaRPr lang="tr-TR" altLang="tr-TR" sz="2800" b="1"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1212144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a:lnSpc>
                <a:spcPct val="90000"/>
              </a:lnSpc>
              <a:buFontTx/>
              <a:buNone/>
            </a:pPr>
            <a:r>
              <a:rPr lang="tr-TR" altLang="tr-TR" sz="2400" b="1" dirty="0">
                <a:effectLst>
                  <a:outerShdw blurRad="38100" dist="38100" dir="2700000" algn="tl">
                    <a:srgbClr val="C0C0C0"/>
                  </a:outerShdw>
                </a:effectLst>
                <a:latin typeface="Tahoma" panose="020B0604030504040204" pitchFamily="34" charset="0"/>
              </a:rPr>
              <a:t>FMN reaksiyonları:</a:t>
            </a:r>
            <a:endParaRPr lang="tr-TR" altLang="tr-TR" sz="2400" dirty="0">
              <a:effectLst>
                <a:outerShdw blurRad="38100" dist="38100" dir="2700000" algn="tl">
                  <a:srgbClr val="C0C0C0"/>
                </a:outerShdw>
              </a:effectLst>
              <a:latin typeface="Tahoma" panose="020B0604030504040204" pitchFamily="34" charset="0"/>
            </a:endParaRPr>
          </a:p>
          <a:p>
            <a:pPr>
              <a:lnSpc>
                <a:spcPct val="90000"/>
              </a:lnSpc>
            </a:pPr>
            <a:r>
              <a:rPr lang="tr-TR" altLang="tr-TR" sz="2400" dirty="0">
                <a:effectLst>
                  <a:outerShdw blurRad="38100" dist="38100" dir="2700000" algn="tl">
                    <a:srgbClr val="C0C0C0"/>
                  </a:outerShdw>
                </a:effectLst>
                <a:latin typeface="Tahoma" panose="020B0604030504040204" pitchFamily="34" charset="0"/>
              </a:rPr>
              <a:t>L-aa oksidaz (aa </a:t>
            </a:r>
            <a:r>
              <a:rPr lang="tr-TR" altLang="tr-TR" sz="2400"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sz="2400" dirty="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sz="2400" dirty="0">
                <a:effectLst>
                  <a:outerShdw blurRad="38100" dist="38100" dir="2700000" algn="tl">
                    <a:srgbClr val="C0C0C0"/>
                  </a:outerShdw>
                </a:effectLst>
                <a:latin typeface="Tahoma" panose="020B0604030504040204" pitchFamily="34" charset="0"/>
              </a:rPr>
              <a:t>-Keto asid)</a:t>
            </a:r>
          </a:p>
          <a:p>
            <a:pPr>
              <a:lnSpc>
                <a:spcPct val="90000"/>
              </a:lnSpc>
            </a:pPr>
            <a:r>
              <a:rPr lang="tr-TR" altLang="tr-TR" sz="2400" dirty="0">
                <a:effectLst>
                  <a:outerShdw blurRad="38100" dist="38100" dir="2700000" algn="tl">
                    <a:srgbClr val="C0C0C0"/>
                  </a:outerShdw>
                </a:effectLst>
                <a:latin typeface="Tahoma" panose="020B0604030504040204" pitchFamily="34" charset="0"/>
              </a:rPr>
              <a:t>NADH dehidrogenaz</a:t>
            </a:r>
          </a:p>
          <a:p>
            <a:pPr marL="0" indent="0">
              <a:buNone/>
            </a:pPr>
            <a:endParaRPr lang="tr-TR" dirty="0"/>
          </a:p>
        </p:txBody>
      </p:sp>
    </p:spTree>
    <p:extLst>
      <p:ext uri="{BB962C8B-B14F-4D97-AF65-F5344CB8AC3E}">
        <p14:creationId xmlns:p14="http://schemas.microsoft.com/office/powerpoint/2010/main" val="84307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solidFill>
                  <a:schemeClr val="tx1"/>
                </a:solidFill>
                <a:effectLst>
                  <a:outerShdw blurRad="38100" dist="38100" dir="2700000" algn="tl">
                    <a:srgbClr val="000000"/>
                  </a:outerShdw>
                </a:effectLst>
              </a:rPr>
              <a:t>Eksiklik Durumları:</a:t>
            </a:r>
            <a:endParaRPr lang="tr-TR" dirty="0">
              <a:solidFill>
                <a:schemeClr val="tx1"/>
              </a:solidFill>
            </a:endParaRPr>
          </a:p>
        </p:txBody>
      </p:sp>
      <p:sp>
        <p:nvSpPr>
          <p:cNvPr id="3" name="Content Placeholder 2"/>
          <p:cNvSpPr>
            <a:spLocks noGrp="1"/>
          </p:cNvSpPr>
          <p:nvPr>
            <p:ph sz="quarter" idx="1"/>
          </p:nvPr>
        </p:nvSpPr>
        <p:spPr>
          <a:xfrm>
            <a:off x="107504" y="1268760"/>
            <a:ext cx="9036496" cy="5112568"/>
          </a:xfrm>
        </p:spPr>
        <p:txBody>
          <a:bodyPr/>
          <a:lstStyle/>
          <a:p>
            <a:r>
              <a:rPr lang="tr-TR" b="1" dirty="0" smtClean="0">
                <a:effectLst>
                  <a:outerShdw blurRad="38100" dist="38100" dir="2700000" algn="tl">
                    <a:srgbClr val="FFFFFF"/>
                  </a:outerShdw>
                </a:effectLst>
              </a:rPr>
              <a:t>Ağrılı </a:t>
            </a:r>
            <a:r>
              <a:rPr lang="tr-TR" b="1" dirty="0">
                <a:effectLst>
                  <a:outerShdw blurRad="38100" dist="38100" dir="2700000" algn="tl">
                    <a:srgbClr val="FFFFFF"/>
                  </a:outerShdw>
                </a:effectLst>
              </a:rPr>
              <a:t>boğaz,  faringeal ve oral mukoza membranlarında hiperemi ve  ödem, stomatitis, glossitis ( </a:t>
            </a:r>
            <a:r>
              <a:rPr lang="tr-TR" b="1" dirty="0"/>
              <a:t>mor ve pürüzsüz dil)</a:t>
            </a:r>
            <a:r>
              <a:rPr lang="tr-TR" b="1" dirty="0">
                <a:effectLst>
                  <a:outerShdw blurRad="38100" dist="38100" dir="2700000" algn="tl">
                    <a:srgbClr val="FFFFFF"/>
                  </a:outerShdw>
                </a:effectLst>
              </a:rPr>
              <a:t>, dermatitis, ağız kenarları ile ciltte kuruma ve çatlamalar</a:t>
            </a:r>
            <a:r>
              <a:rPr lang="tr-TR" b="1" dirty="0" smtClean="0">
                <a:effectLst>
                  <a:outerShdw blurRad="38100" dist="38100" dir="2700000" algn="tl">
                    <a:srgbClr val="FFFFFF"/>
                  </a:outerShdw>
                </a:effectLst>
              </a:rPr>
              <a:t>.</a:t>
            </a:r>
          </a:p>
          <a:p>
            <a:r>
              <a:rPr lang="tr-TR" b="1" dirty="0" smtClean="0">
                <a:effectLst>
                  <a:outerShdw blurRad="38100" dist="38100" dir="2700000" algn="tl">
                    <a:srgbClr val="FFFFFF"/>
                  </a:outerShdw>
                </a:effectLst>
              </a:rPr>
              <a:t>Civcivlerde damak yarıkları, kıvrık ayakparmak</a:t>
            </a:r>
          </a:p>
          <a:p>
            <a:pPr marL="0" indent="0">
              <a:buNone/>
            </a:pPr>
            <a:r>
              <a:rPr lang="tr-TR" b="1" dirty="0">
                <a:effectLst>
                  <a:outerShdw blurRad="38100" dist="38100" dir="2700000" algn="tl">
                    <a:srgbClr val="FFFFFF"/>
                  </a:outerShdw>
                </a:effectLst>
              </a:rPr>
              <a:t>p</a:t>
            </a:r>
            <a:r>
              <a:rPr lang="tr-TR" b="1" dirty="0" smtClean="0">
                <a:effectLst>
                  <a:outerShdw blurRad="38100" dist="38100" dir="2700000" algn="tl">
                    <a:srgbClr val="FFFFFF"/>
                  </a:outerShdw>
                </a:effectLst>
              </a:rPr>
              <a:t>aralizi </a:t>
            </a:r>
            <a:r>
              <a:rPr lang="tr-TR" b="1" dirty="0" smtClean="0">
                <a:effectLst>
                  <a:outerShdw blurRad="38100" dist="38100" dir="2700000" algn="tl">
                    <a:srgbClr val="FFFFFF"/>
                  </a:outerShdw>
                </a:effectLst>
              </a:rPr>
              <a:t>ve</a:t>
            </a:r>
            <a:r>
              <a:rPr lang="tr-TR" b="1" dirty="0" smtClean="0">
                <a:effectLst>
                  <a:outerShdw blurRad="38100" dist="38100" dir="2700000" algn="tl">
                    <a:srgbClr val="FFFFFF"/>
                  </a:outerShdw>
                </a:effectLst>
              </a:rPr>
              <a:t> </a:t>
            </a:r>
            <a:r>
              <a:rPr lang="tr-TR" b="1" dirty="0" smtClean="0">
                <a:effectLst>
                  <a:outerShdw blurRad="38100" dist="38100" dir="2700000" algn="tl">
                    <a:srgbClr val="FFFFFF"/>
                  </a:outerShdw>
                </a:effectLst>
              </a:rPr>
              <a:t>üreme bozuklukları görülür. Sindirim bozuklukları, genel zayıflık ve göz anormallikleri</a:t>
            </a:r>
            <a:endParaRPr lang="tr-TR" b="1" dirty="0">
              <a:effectLst>
                <a:outerShdw blurRad="38100" dist="38100" dir="2700000" algn="tl">
                  <a:srgbClr val="FFFFFF"/>
                </a:outerShdw>
              </a:effectLst>
            </a:endParaRPr>
          </a:p>
          <a:p>
            <a:r>
              <a:rPr lang="tr-TR" altLang="tr-TR" sz="2800" dirty="0">
                <a:effectLst>
                  <a:outerShdw blurRad="38100" dist="38100" dir="2700000" algn="tl">
                    <a:srgbClr val="C0C0C0"/>
                  </a:outerShdw>
                </a:effectLst>
                <a:latin typeface="Tahoma" panose="020B0604030504040204" pitchFamily="34" charset="0"/>
                <a:cs typeface="Tahoma" panose="020B0604030504040204" pitchFamily="34" charset="0"/>
              </a:rPr>
              <a:t>Eksikliğin saptanmasında eritrosit glutatyon redüktaz aktivitesi ölçülebilir</a:t>
            </a:r>
            <a:endParaRPr lang="tr-TR" altLang="tr-TR" sz="2400" dirty="0">
              <a:effectLst>
                <a:outerShdw blurRad="38100" dist="38100" dir="2700000" algn="tl">
                  <a:srgbClr val="C0C0C0"/>
                </a:outerShdw>
              </a:effectLst>
              <a:latin typeface="Tahoma" panose="020B0604030504040204" pitchFamily="34" charset="0"/>
              <a:cs typeface="Tahoma" panose="020B0604030504040204" pitchFamily="34" charset="0"/>
            </a:endParaRPr>
          </a:p>
          <a:p>
            <a:endParaRPr lang="tr-TR" b="1" dirty="0">
              <a:effectLst>
                <a:outerShdw blurRad="38100" dist="38100" dir="2700000" algn="tl">
                  <a:srgbClr val="FFFFFF"/>
                </a:outerShdw>
              </a:effectLst>
            </a:endParaRPr>
          </a:p>
          <a:p>
            <a:endParaRPr lang="tr-TR" dirty="0"/>
          </a:p>
        </p:txBody>
      </p:sp>
    </p:spTree>
    <p:extLst>
      <p:ext uri="{BB962C8B-B14F-4D97-AF65-F5344CB8AC3E}">
        <p14:creationId xmlns:p14="http://schemas.microsoft.com/office/powerpoint/2010/main" val="1734207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endParaRPr lang="tr-TR" smtClean="0">
              <a:solidFill>
                <a:srgbClr val="7B9899"/>
              </a:solidFill>
            </a:endParaRPr>
          </a:p>
        </p:txBody>
      </p:sp>
      <p:sp>
        <p:nvSpPr>
          <p:cNvPr id="3" name="Content Placeholder 2"/>
          <p:cNvSpPr>
            <a:spLocks noGrp="1"/>
          </p:cNvSpPr>
          <p:nvPr>
            <p:ph sz="quarter" idx="1"/>
          </p:nvPr>
        </p:nvSpPr>
        <p:spPr>
          <a:xfrm>
            <a:off x="301625" y="1527175"/>
            <a:ext cx="8504238" cy="4572000"/>
          </a:xfrm>
        </p:spPr>
        <p:txBody>
          <a:bodyPr>
            <a:normAutofit fontScale="92500"/>
          </a:bodyPr>
          <a:lstStyle/>
          <a:p>
            <a:pPr marL="274320" indent="-274320" fontAlgn="auto">
              <a:spcAft>
                <a:spcPts val="0"/>
              </a:spcAft>
              <a:buFont typeface="Wingdings" pitchFamily="2" charset="2"/>
              <a:buChar char="n"/>
              <a:defRPr/>
            </a:pPr>
            <a:r>
              <a:rPr lang="tr-TR" sz="2800" dirty="0" smtClean="0"/>
              <a:t>Hücresel </a:t>
            </a:r>
            <a:r>
              <a:rPr lang="tr-TR" sz="2800" dirty="0"/>
              <a:t>fonksiyonların yerine getirilmesinde vücudun eser miktarda gereksinim </a:t>
            </a:r>
            <a:r>
              <a:rPr lang="tr-TR" sz="2800" dirty="0" smtClean="0"/>
              <a:t>duyduğu,</a:t>
            </a:r>
            <a:r>
              <a:rPr lang="tr-TR" sz="2800" b="1" dirty="0" smtClean="0"/>
              <a:t> </a:t>
            </a:r>
          </a:p>
          <a:p>
            <a:pPr marL="0" indent="0" fontAlgn="auto">
              <a:spcAft>
                <a:spcPts val="0"/>
              </a:spcAft>
              <a:buFont typeface="Wingdings 2"/>
              <a:buNone/>
              <a:defRPr/>
            </a:pPr>
            <a:endParaRPr lang="tr-TR" sz="2800" b="1" dirty="0"/>
          </a:p>
          <a:p>
            <a:pPr marL="274320" indent="-274320" fontAlgn="auto">
              <a:spcAft>
                <a:spcPts val="0"/>
              </a:spcAft>
              <a:buFont typeface="Wingdings" pitchFamily="2" charset="2"/>
              <a:buChar char="n"/>
              <a:defRPr/>
            </a:pPr>
            <a:r>
              <a:rPr lang="tr-TR" sz="2800" dirty="0" smtClean="0"/>
              <a:t>Yaşamın devamı, </a:t>
            </a:r>
            <a:r>
              <a:rPr lang="tr-TR" sz="2800" dirty="0"/>
              <a:t>normal büyüyüp </a:t>
            </a:r>
            <a:r>
              <a:rPr lang="tr-TR" sz="2800" dirty="0" smtClean="0"/>
              <a:t>gelişme, üreme ve laktasyon için gerekli  organik bileşiklerdir.</a:t>
            </a:r>
          </a:p>
          <a:p>
            <a:pPr marL="274320" indent="-274320" fontAlgn="auto">
              <a:spcAft>
                <a:spcPts val="0"/>
              </a:spcAft>
              <a:buFont typeface="Wingdings" pitchFamily="2" charset="2"/>
              <a:buChar char="n"/>
              <a:defRPr/>
            </a:pPr>
            <a:endParaRPr lang="tr-TR" sz="2800" dirty="0"/>
          </a:p>
          <a:p>
            <a:pPr marL="274320" indent="-274320" fontAlgn="auto">
              <a:spcAft>
                <a:spcPts val="0"/>
              </a:spcAft>
              <a:buFont typeface="Wingdings" pitchFamily="2" charset="2"/>
              <a:buChar char="n"/>
              <a:defRPr/>
            </a:pPr>
            <a:r>
              <a:rPr lang="tr-TR" sz="2800" dirty="0" smtClean="0"/>
              <a:t>Vücut tarafından sentezlenmezler, (Rasyon, rumen bakterileri ve </a:t>
            </a:r>
            <a:r>
              <a:rPr lang="tr-TR" sz="2800" dirty="0" smtClean="0"/>
              <a:t>güneş) </a:t>
            </a:r>
            <a:r>
              <a:rPr lang="tr-TR" sz="2800" dirty="0" smtClean="0"/>
              <a:t>dışarıdan </a:t>
            </a:r>
            <a:r>
              <a:rPr lang="tr-TR" sz="2800" dirty="0"/>
              <a:t>alınması  </a:t>
            </a:r>
            <a:r>
              <a:rPr lang="tr-TR" sz="2800" dirty="0" smtClean="0"/>
              <a:t>zorunludur.</a:t>
            </a:r>
          </a:p>
          <a:p>
            <a:pPr marL="274320" indent="-274320" fontAlgn="auto">
              <a:spcAft>
                <a:spcPts val="0"/>
              </a:spcAft>
              <a:buFont typeface="Wingdings" pitchFamily="2" charset="2"/>
              <a:buChar char="n"/>
              <a:defRPr/>
            </a:pPr>
            <a:endParaRPr lang="tr-TR" sz="2800" dirty="0"/>
          </a:p>
          <a:p>
            <a:pPr marL="274320" indent="-274320" fontAlgn="auto">
              <a:spcAft>
                <a:spcPts val="0"/>
              </a:spcAft>
              <a:buFont typeface="Wingdings" pitchFamily="2" charset="2"/>
              <a:buChar char="n"/>
              <a:defRPr/>
            </a:pPr>
            <a:r>
              <a:rPr lang="tr-TR" sz="2800" dirty="0" smtClean="0"/>
              <a:t>Tüm vitaminleri içeren bir besin maddesi yoktur.</a:t>
            </a:r>
          </a:p>
          <a:p>
            <a:pPr marL="274320" indent="-274320" fontAlgn="auto">
              <a:spcAft>
                <a:spcPts val="0"/>
              </a:spcAft>
              <a:buFont typeface="Wingdings" pitchFamily="2" charset="2"/>
              <a:buChar char="n"/>
              <a:defRPr/>
            </a:pPr>
            <a:endParaRPr lang="tr-TR" sz="2800" dirty="0"/>
          </a:p>
          <a:p>
            <a:pPr marL="274320" indent="-274320" fontAlgn="auto">
              <a:spcAft>
                <a:spcPts val="0"/>
              </a:spcAft>
              <a:buFont typeface="Wingdings" pitchFamily="2" charset="2"/>
              <a:buChar char="n"/>
              <a:defRPr/>
            </a:pPr>
            <a:endParaRPr lang="tr-TR" sz="2800" dirty="0" smtClean="0"/>
          </a:p>
          <a:p>
            <a:pPr marL="274320" indent="-274320" fontAlgn="auto">
              <a:spcAft>
                <a:spcPts val="0"/>
              </a:spcAft>
              <a:buFont typeface="Wingdings" pitchFamily="2" charset="2"/>
              <a:buChar char="n"/>
              <a:defRPr/>
            </a:pPr>
            <a:endParaRPr lang="tr-TR" sz="2800" dirty="0"/>
          </a:p>
          <a:p>
            <a:pPr marL="274320" indent="-274320" fontAlgn="auto">
              <a:spcAft>
                <a:spcPts val="0"/>
              </a:spcAft>
              <a:buFont typeface="Wingdings" pitchFamily="2" charset="2"/>
              <a:buChar char="n"/>
              <a:defRPr/>
            </a:pPr>
            <a:endParaRPr lang="tr-TR" sz="2800" dirty="0" smtClean="0"/>
          </a:p>
          <a:p>
            <a:pPr marL="274320" indent="-274320" fontAlgn="auto">
              <a:spcAft>
                <a:spcPts val="0"/>
              </a:spcAft>
              <a:buFont typeface="Wingdings" pitchFamily="2" charset="2"/>
              <a:buChar char="n"/>
              <a:defRPr/>
            </a:pPr>
            <a:endParaRPr lang="tr-TR" sz="2800" dirty="0" smtClean="0"/>
          </a:p>
          <a:p>
            <a:pPr marL="0" indent="0" fontAlgn="auto">
              <a:spcAft>
                <a:spcPts val="0"/>
              </a:spcAft>
              <a:buFont typeface="Wingdings 2"/>
              <a:buNone/>
              <a:defRPr/>
            </a:pPr>
            <a:endParaRPr lang="tr-TR" sz="2800" dirty="0"/>
          </a:p>
          <a:p>
            <a:pPr marL="274320" indent="-274320" fontAlgn="auto">
              <a:spcAft>
                <a:spcPts val="0"/>
              </a:spcAft>
              <a:buFont typeface="Wingdings 2"/>
              <a:buChar char=""/>
              <a:defRPr/>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301625" y="228600"/>
            <a:ext cx="8534400" cy="1328738"/>
          </a:xfrm>
        </p:spPr>
        <p:txBody>
          <a:bodyPr/>
          <a:lstStyle/>
          <a:p>
            <a:r>
              <a:rPr lang="tr-TR" sz="3900" dirty="0" smtClean="0">
                <a:solidFill>
                  <a:schemeClr val="tx1"/>
                </a:solidFill>
                <a:effectLst>
                  <a:outerShdw blurRad="38100" dist="38100" dir="2700000" algn="tl">
                    <a:srgbClr val="FFFFFF"/>
                  </a:outerShdw>
                </a:effectLst>
              </a:rPr>
              <a:t>NİYASİN  Vit B3</a:t>
            </a:r>
            <a:br>
              <a:rPr lang="tr-TR" sz="3900" dirty="0" smtClean="0">
                <a:solidFill>
                  <a:schemeClr val="tx1"/>
                </a:solidFill>
                <a:effectLst>
                  <a:outerShdw blurRad="38100" dist="38100" dir="2700000" algn="tl">
                    <a:srgbClr val="FFFFFF"/>
                  </a:outerShdw>
                </a:effectLst>
              </a:rPr>
            </a:br>
            <a:r>
              <a:rPr lang="tr-TR" sz="2900" dirty="0" smtClean="0">
                <a:solidFill>
                  <a:schemeClr val="tx1"/>
                </a:solidFill>
                <a:effectLst>
                  <a:outerShdw blurRad="38100" dist="38100" dir="2700000" algn="tl">
                    <a:srgbClr val="FFFFFF"/>
                  </a:outerShdw>
                </a:effectLst>
              </a:rPr>
              <a:t> (Pellegraya karşı koruyucu faktör, PP vitamini)</a:t>
            </a:r>
            <a:br>
              <a:rPr lang="tr-TR" sz="2900" dirty="0" smtClean="0">
                <a:solidFill>
                  <a:schemeClr val="tx1"/>
                </a:solidFill>
                <a:effectLst>
                  <a:outerShdw blurRad="38100" dist="38100" dir="2700000" algn="tl">
                    <a:srgbClr val="FFFFFF"/>
                  </a:outerShdw>
                </a:effectLst>
              </a:rPr>
            </a:br>
            <a:endParaRPr lang="tr-TR" sz="2900" dirty="0" smtClean="0">
              <a:solidFill>
                <a:schemeClr val="tx1"/>
              </a:solidFill>
              <a:effectLst>
                <a:outerShdw blurRad="38100" dist="38100" dir="2700000" algn="tl">
                  <a:srgbClr val="FFFFFF"/>
                </a:outerShdw>
              </a:effectLst>
            </a:endParaRPr>
          </a:p>
        </p:txBody>
      </p:sp>
      <p:sp>
        <p:nvSpPr>
          <p:cNvPr id="33795" name="Rectangle 3"/>
          <p:cNvSpPr>
            <a:spLocks noGrp="1"/>
          </p:cNvSpPr>
          <p:nvPr>
            <p:ph type="body" idx="4294967295"/>
          </p:nvPr>
        </p:nvSpPr>
        <p:spPr>
          <a:xfrm>
            <a:off x="179512" y="1268760"/>
            <a:ext cx="8656513" cy="5184576"/>
          </a:xfrm>
        </p:spPr>
        <p:txBody>
          <a:bodyPr/>
          <a:lstStyle/>
          <a:p>
            <a:pPr marL="0" indent="0">
              <a:buNone/>
            </a:pPr>
            <a:r>
              <a:rPr lang="tr-TR" sz="2800" b="1" dirty="0" smtClean="0">
                <a:effectLst>
                  <a:outerShdw blurRad="38100" dist="38100" dir="2700000" algn="tl">
                    <a:srgbClr val="FFFFFF"/>
                  </a:outerShdw>
                </a:effectLst>
              </a:rPr>
              <a:t>Yerfıstığı</a:t>
            </a:r>
            <a:r>
              <a:rPr lang="tr-TR" sz="2800" b="1" dirty="0" smtClean="0">
                <a:effectLst>
                  <a:outerShdw blurRad="38100" dist="38100" dir="2700000" algn="tl">
                    <a:srgbClr val="FFFFFF"/>
                  </a:outerShdw>
                </a:effectLst>
              </a:rPr>
              <a:t>, bira mayası, buğday unu, balık yağı, süt, karaciğerde </a:t>
            </a:r>
            <a:r>
              <a:rPr lang="tr-TR" sz="2800" b="1" dirty="0" smtClean="0">
                <a:effectLst>
                  <a:outerShdw blurRad="38100" dist="38100" dir="2700000" algn="tl">
                    <a:srgbClr val="FFFFFF"/>
                  </a:outerShdw>
                </a:effectLst>
              </a:rPr>
              <a:t>bulunur.</a:t>
            </a:r>
            <a:endParaRPr lang="tr-TR" sz="2800" b="1" dirty="0" smtClean="0">
              <a:effectLst>
                <a:outerShdw blurRad="38100" dist="38100" dir="2700000" algn="tl">
                  <a:srgbClr val="FFFFFF"/>
                </a:outerShdw>
              </a:effectLst>
            </a:endParaRPr>
          </a:p>
          <a:p>
            <a:r>
              <a:rPr lang="tr-TR" sz="2800" b="1" dirty="0" smtClean="0">
                <a:effectLst>
                  <a:outerShdw blurRad="38100" dist="38100" dir="2700000" algn="tl">
                    <a:srgbClr val="FFFFFF"/>
                  </a:outerShdw>
                </a:effectLst>
              </a:rPr>
              <a:t>organizmada triptofandan sentezlenebilir.</a:t>
            </a:r>
          </a:p>
          <a:p>
            <a:r>
              <a:rPr lang="tr-TR" dirty="0" smtClean="0"/>
              <a:t>NAD ve NADP’nin prekürsörüdür.</a:t>
            </a:r>
          </a:p>
          <a:p>
            <a:r>
              <a:rPr lang="tr-TR" altLang="tr-TR" dirty="0">
                <a:effectLst>
                  <a:outerShdw blurRad="38100" dist="38100" dir="2700000" algn="tl">
                    <a:srgbClr val="C0C0C0"/>
                  </a:outerShdw>
                </a:effectLst>
                <a:latin typeface="Tahoma" panose="020B0604030504040204" pitchFamily="34" charset="0"/>
              </a:rPr>
              <a:t>besinlerde niasin daha çok amid </a:t>
            </a:r>
            <a:endParaRPr lang="tr-TR" altLang="tr-TR" dirty="0" smtClean="0">
              <a:effectLst>
                <a:outerShdw blurRad="38100" dist="38100" dir="2700000" algn="tl">
                  <a:srgbClr val="C0C0C0"/>
                </a:outerShdw>
              </a:effectLst>
              <a:latin typeface="Tahoma" panose="020B0604030504040204" pitchFamily="34" charset="0"/>
            </a:endParaRPr>
          </a:p>
          <a:p>
            <a:pPr marL="0" indent="0">
              <a:buNone/>
            </a:pPr>
            <a:r>
              <a:rPr lang="tr-TR" altLang="tr-TR" dirty="0" smtClean="0">
                <a:effectLst>
                  <a:outerShdw blurRad="38100" dist="38100" dir="2700000" algn="tl">
                    <a:srgbClr val="C0C0C0"/>
                  </a:outerShdw>
                </a:effectLst>
                <a:latin typeface="Tahoma" panose="020B0604030504040204" pitchFamily="34" charset="0"/>
              </a:rPr>
              <a:t>şeklinde </a:t>
            </a:r>
            <a:r>
              <a:rPr lang="tr-TR" altLang="tr-TR" dirty="0">
                <a:effectLst>
                  <a:outerShdw blurRad="38100" dist="38100" dir="2700000" algn="tl">
                    <a:srgbClr val="C0C0C0"/>
                  </a:outerShdw>
                </a:effectLst>
                <a:latin typeface="Tahoma" panose="020B0604030504040204" pitchFamily="34" charset="0"/>
              </a:rPr>
              <a:t>bulunur. </a:t>
            </a:r>
            <a:endParaRPr lang="tr-TR" altLang="tr-TR"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dirty="0">
                <a:effectLst>
                  <a:outerShdw blurRad="38100" dist="38100" dir="2700000" algn="tl">
                    <a:srgbClr val="C0C0C0"/>
                  </a:outerShdw>
                </a:effectLst>
                <a:latin typeface="Tahoma" panose="020B0604030504040204" pitchFamily="34" charset="0"/>
              </a:rPr>
              <a:t>ince barsakta emilir.</a:t>
            </a:r>
          </a:p>
          <a:p>
            <a:pPr>
              <a:lnSpc>
                <a:spcPct val="110000"/>
              </a:lnSpc>
            </a:pPr>
            <a:r>
              <a:rPr lang="tr-TR" altLang="tr-TR" dirty="0">
                <a:effectLst>
                  <a:outerShdw blurRad="38100" dist="38100" dir="2700000" algn="tl">
                    <a:srgbClr val="C0C0C0"/>
                  </a:outerShdw>
                </a:effectLst>
                <a:latin typeface="Tahoma" panose="020B0604030504040204" pitchFamily="34" charset="0"/>
              </a:rPr>
              <a:t>Kanda daha ziyade eritrositler içerisinde bulunur.</a:t>
            </a:r>
          </a:p>
          <a:p>
            <a:pPr>
              <a:lnSpc>
                <a:spcPct val="110000"/>
              </a:lnSpc>
            </a:pPr>
            <a:r>
              <a:rPr lang="tr-TR" altLang="tr-TR" dirty="0">
                <a:effectLst>
                  <a:outerShdw blurRad="38100" dist="38100" dir="2700000" algn="tl">
                    <a:srgbClr val="C0C0C0"/>
                  </a:outerShdw>
                </a:effectLst>
                <a:latin typeface="Tahoma" panose="020B0604030504040204" pitchFamily="34" charset="0"/>
              </a:rPr>
              <a:t>Dokularda depo edilemez. En çok karaciğer, kas  ve böbrek dokusunda bulunabilir. </a:t>
            </a:r>
          </a:p>
          <a:p>
            <a:pPr marL="0" indent="0">
              <a:buNone/>
            </a:pPr>
            <a:endParaRPr lang="tr-TR" altLang="tr-TR" dirty="0">
              <a:effectLst>
                <a:outerShdw blurRad="38100" dist="38100" dir="2700000" algn="tl">
                  <a:srgbClr val="C0C0C0"/>
                </a:outerShdw>
              </a:effectLst>
              <a:latin typeface="Tahoma" panose="020B0604030504040204" pitchFamily="34" charset="0"/>
            </a:endParaRPr>
          </a:p>
          <a:p>
            <a:endParaRPr lang="tr-TR" dirty="0" smtClean="0"/>
          </a:p>
        </p:txBody>
      </p:sp>
      <p:pic>
        <p:nvPicPr>
          <p:cNvPr id="4"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626068"/>
            <a:ext cx="2592288" cy="21454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24485" y="1268760"/>
            <a:ext cx="8503920" cy="5256584"/>
          </a:xfrm>
        </p:spPr>
        <p:txBody>
          <a:bodyPr/>
          <a:lstStyle/>
          <a:p>
            <a:pPr>
              <a:lnSpc>
                <a:spcPct val="110000"/>
              </a:lnSpc>
            </a:pPr>
            <a:r>
              <a:rPr lang="tr-TR" altLang="tr-TR" sz="2800" dirty="0">
                <a:effectLst>
                  <a:outerShdw blurRad="38100" dist="38100" dir="2700000" algn="tl">
                    <a:srgbClr val="C0C0C0"/>
                  </a:outerShdw>
                </a:effectLst>
                <a:latin typeface="Tahoma" panose="020B0604030504040204" pitchFamily="34" charset="0"/>
              </a:rPr>
              <a:t>200 kadar enzim </a:t>
            </a:r>
            <a:r>
              <a:rPr lang="tr-TR" altLang="tr-TR" sz="2800" dirty="0" smtClean="0">
                <a:effectLst>
                  <a:outerShdw blurRad="38100" dist="38100" dir="2700000" algn="tl">
                    <a:srgbClr val="C0C0C0"/>
                  </a:outerShdw>
                </a:effectLst>
                <a:latin typeface="Tahoma" panose="020B0604030504040204" pitchFamily="34" charset="0"/>
              </a:rPr>
              <a:t>niasinin koenzim formu olan </a:t>
            </a:r>
            <a:r>
              <a:rPr lang="tr-TR" altLang="tr-TR" sz="2800" dirty="0">
                <a:effectLst>
                  <a:outerShdw blurRad="38100" dist="38100" dir="2700000" algn="tl">
                    <a:srgbClr val="C0C0C0"/>
                  </a:outerShdw>
                </a:effectLst>
                <a:latin typeface="Tahoma" panose="020B0604030504040204" pitchFamily="34" charset="0"/>
              </a:rPr>
              <a:t>NAD ve </a:t>
            </a:r>
            <a:r>
              <a:rPr lang="tr-TR" altLang="tr-TR" sz="2800" dirty="0" smtClean="0">
                <a:effectLst>
                  <a:outerShdw blurRad="38100" dist="38100" dir="2700000" algn="tl">
                    <a:srgbClr val="C0C0C0"/>
                  </a:outerShdw>
                </a:effectLst>
                <a:latin typeface="Tahoma" panose="020B0604030504040204" pitchFamily="34" charset="0"/>
              </a:rPr>
              <a:t>NADP’ye </a:t>
            </a:r>
            <a:r>
              <a:rPr lang="tr-TR" altLang="tr-TR" sz="2800" dirty="0">
                <a:effectLst>
                  <a:outerShdw blurRad="38100" dist="38100" dir="2700000" algn="tl">
                    <a:srgbClr val="C0C0C0"/>
                  </a:outerShdw>
                </a:effectLst>
                <a:latin typeface="Tahoma" panose="020B0604030504040204" pitchFamily="34" charset="0"/>
              </a:rPr>
              <a:t>ihtiyaç gösterir. </a:t>
            </a: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Karbonhidrat, protein, yağlar ve alkolun </a:t>
            </a:r>
            <a:r>
              <a:rPr lang="tr-TR" altLang="tr-TR" sz="2800" dirty="0">
                <a:effectLst>
                  <a:outerShdw blurRad="38100" dist="38100" dir="2700000" algn="tl">
                    <a:srgbClr val="C0C0C0"/>
                  </a:outerShdw>
                </a:effectLst>
                <a:latin typeface="Tahoma" panose="020B0604030504040204" pitchFamily="34" charset="0"/>
              </a:rPr>
              <a:t>katabolizmasında </a:t>
            </a:r>
            <a:r>
              <a:rPr lang="tr-TR" altLang="tr-TR" sz="2800" dirty="0" smtClean="0">
                <a:effectLst>
                  <a:outerShdw blurRad="38100" dist="38100" dir="2700000" algn="tl">
                    <a:srgbClr val="C0C0C0"/>
                  </a:outerShdw>
                </a:effectLst>
                <a:latin typeface="Tahoma" panose="020B0604030504040204" pitchFamily="34" charset="0"/>
              </a:rPr>
              <a:t>NAD kofaktördür.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NADP fonksiyonları daha ziyade anabolik’tir.</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a:t>
            </a:r>
            <a:r>
              <a:rPr lang="tr-TR" altLang="tr-TR" sz="2800" dirty="0" smtClean="0">
                <a:effectLst>
                  <a:outerShdw blurRad="38100" dist="38100" dir="2700000" algn="tl">
                    <a:srgbClr val="C0C0C0"/>
                  </a:outerShdw>
                </a:effectLst>
                <a:latin typeface="Tahoma" panose="020B0604030504040204" pitchFamily="34" charset="0"/>
              </a:rPr>
              <a:t>Yağ asidleri </a:t>
            </a:r>
            <a:r>
              <a:rPr lang="tr-TR" altLang="tr-TR" sz="2800" dirty="0">
                <a:effectLst>
                  <a:outerShdw blurRad="38100" dist="38100" dir="2700000" algn="tl">
                    <a:srgbClr val="C0C0C0"/>
                  </a:outerShdw>
                </a:effectLst>
                <a:latin typeface="Tahoma" panose="020B0604030504040204" pitchFamily="34" charset="0"/>
              </a:rPr>
              <a:t>ve kolesterol </a:t>
            </a:r>
            <a:r>
              <a:rPr lang="tr-TR" altLang="tr-TR" sz="2800" dirty="0" smtClean="0">
                <a:effectLst>
                  <a:outerShdw blurRad="38100" dist="38100" dir="2700000" algn="tl">
                    <a:srgbClr val="C0C0C0"/>
                  </a:outerShdw>
                </a:effectLst>
                <a:latin typeface="Tahoma" panose="020B0604030504040204" pitchFamily="34" charset="0"/>
              </a:rPr>
              <a:t>sentezi gibi</a:t>
            </a: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Nikotinik asidin kan kolesterol düzeyini düşürmek,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HDL kolesterol’u artırmak ve Lp(a) konsantrasyonunu azaltmaya yönelik etkisi vardır.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Nikotinamidin böyle etkisi yoktur.</a:t>
            </a:r>
          </a:p>
          <a:p>
            <a:pPr>
              <a:lnSpc>
                <a:spcPct val="110000"/>
              </a:lnSpc>
            </a:pPr>
            <a:endParaRPr lang="tr-TR" altLang="tr-TR" sz="28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715209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600" b="1" dirty="0">
                <a:effectLst>
                  <a:outerShdw blurRad="38100" dist="38100" dir="2700000" algn="tl">
                    <a:srgbClr val="000000"/>
                  </a:outerShdw>
                </a:effectLst>
              </a:rPr>
              <a:t>Eksiklik Durumları:</a:t>
            </a:r>
          </a:p>
        </p:txBody>
      </p:sp>
      <p:sp>
        <p:nvSpPr>
          <p:cNvPr id="3" name="Content Placeholder 2"/>
          <p:cNvSpPr>
            <a:spLocks noGrp="1"/>
          </p:cNvSpPr>
          <p:nvPr>
            <p:ph sz="quarter" idx="1"/>
          </p:nvPr>
        </p:nvSpPr>
        <p:spPr>
          <a:xfrm>
            <a:off x="107505" y="1527048"/>
            <a:ext cx="8928992" cy="4572000"/>
          </a:xfrm>
        </p:spPr>
        <p:txBody>
          <a:bodyPr/>
          <a:lstStyle/>
          <a:p>
            <a:r>
              <a:rPr lang="tr-TR" sz="2400" b="1" dirty="0" smtClean="0">
                <a:effectLst>
                  <a:outerShdw blurRad="38100" dist="38100" dir="2700000" algn="tl">
                    <a:srgbClr val="000000"/>
                  </a:outerShdw>
                </a:effectLst>
              </a:rPr>
              <a:t>Triptofandan sentezinde</a:t>
            </a:r>
            <a:r>
              <a:rPr lang="tr-TR" sz="2400" dirty="0" smtClean="0">
                <a:effectLst>
                  <a:outerShdw blurRad="38100" dist="38100" dir="2700000" algn="tl">
                    <a:srgbClr val="000000"/>
                  </a:outerShdw>
                </a:effectLst>
              </a:rPr>
              <a:t> rol alan enzimin kofaktörü VitB6 olduğundan, VitB6 eksikliğinde triptofandan sentezlenemez</a:t>
            </a:r>
            <a:endParaRPr lang="tr-TR" sz="2400" b="1" dirty="0" smtClean="0">
              <a:effectLst>
                <a:outerShdw blurRad="38100" dist="38100" dir="2700000" algn="tl">
                  <a:srgbClr val="000000"/>
                </a:outerShdw>
              </a:effectLst>
            </a:endParaRPr>
          </a:p>
          <a:p>
            <a:r>
              <a:rPr lang="tr-TR" sz="2400" b="1" dirty="0" smtClean="0">
                <a:effectLst>
                  <a:outerShdw blurRad="38100" dist="38100" dir="2700000" algn="tl">
                    <a:srgbClr val="000000"/>
                  </a:outerShdw>
                </a:effectLst>
              </a:rPr>
              <a:t>3D Sendromu(Pellegra)</a:t>
            </a:r>
            <a:r>
              <a:rPr lang="tr-TR" sz="2400" b="1" dirty="0" smtClean="0">
                <a:effectLst>
                  <a:outerShdw blurRad="38100" dist="38100" dir="2700000" algn="tl">
                    <a:srgbClr val="FFFFFF"/>
                  </a:outerShdw>
                </a:effectLst>
              </a:rPr>
              <a:t> :D</a:t>
            </a:r>
            <a:r>
              <a:rPr lang="tr-TR" sz="2400" dirty="0" smtClean="0">
                <a:effectLst>
                  <a:outerShdw blurRad="38100" dist="38100" dir="2700000" algn="tl">
                    <a:srgbClr val="FFFFFF"/>
                  </a:outerShdw>
                </a:effectLst>
              </a:rPr>
              <a:t>ermatit</a:t>
            </a:r>
            <a:r>
              <a:rPr lang="tr-TR" sz="2400" b="1" dirty="0" smtClean="0">
                <a:effectLst>
                  <a:outerShdw blurRad="38100" dist="38100" dir="2700000" algn="tl">
                    <a:srgbClr val="FFFFFF"/>
                  </a:outerShdw>
                </a:effectLst>
              </a:rPr>
              <a:t>, D</a:t>
            </a:r>
            <a:r>
              <a:rPr lang="tr-TR" sz="2400" dirty="0" smtClean="0">
                <a:effectLst>
                  <a:outerShdw blurRad="38100" dist="38100" dir="2700000" algn="tl">
                    <a:srgbClr val="FFFFFF"/>
                  </a:outerShdw>
                </a:effectLst>
              </a:rPr>
              <a:t>iare</a:t>
            </a:r>
            <a:r>
              <a:rPr lang="tr-TR" sz="2400" b="1" dirty="0" smtClean="0">
                <a:effectLst>
                  <a:outerShdw blurRad="38100" dist="38100" dir="2700000" algn="tl">
                    <a:srgbClr val="FFFFFF"/>
                  </a:outerShdw>
                </a:effectLst>
              </a:rPr>
              <a:t>, D</a:t>
            </a:r>
            <a:r>
              <a:rPr lang="tr-TR" sz="2400" dirty="0" smtClean="0">
                <a:effectLst>
                  <a:outerShdw blurRad="38100" dist="38100" dir="2700000" algn="tl">
                    <a:srgbClr val="FFFFFF"/>
                  </a:outerShdw>
                </a:effectLst>
              </a:rPr>
              <a:t>emanstır</a:t>
            </a:r>
            <a:r>
              <a:rPr lang="tr-TR" sz="2400" b="1" dirty="0" smtClean="0">
                <a:effectLst>
                  <a:outerShdw blurRad="38100" dist="38100" dir="2700000" algn="tl">
                    <a:srgbClr val="FFFFFF"/>
                  </a:outerShdw>
                </a:effectLst>
              </a:rPr>
              <a:t>. Kilo kaybı, sindirim bozuklukları, dermatit, depresyon veya demansı içerir.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Pellagra </a:t>
            </a:r>
            <a:r>
              <a:rPr lang="tr-TR" altLang="tr-TR" sz="2400" dirty="0" smtClean="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yetersiz </a:t>
            </a:r>
            <a:r>
              <a:rPr lang="tr-TR" altLang="tr-TR" sz="2400" dirty="0" smtClean="0">
                <a:effectLst>
                  <a:outerShdw blurRad="38100" dist="38100" dir="2700000" algn="tl">
                    <a:srgbClr val="C0C0C0"/>
                  </a:outerShdw>
                </a:effectLst>
                <a:latin typeface="Tahoma" panose="020B0604030504040204" pitchFamily="34" charset="0"/>
              </a:rPr>
              <a:t>niasin, </a:t>
            </a:r>
            <a:r>
              <a:rPr lang="tr-TR" altLang="tr-TR" sz="2400" dirty="0">
                <a:effectLst>
                  <a:outerShdw blurRad="38100" dist="38100" dir="2700000" algn="tl">
                    <a:srgbClr val="C0C0C0"/>
                  </a:outerShdw>
                </a:effectLst>
                <a:latin typeface="Tahoma" panose="020B0604030504040204" pitchFamily="34" charset="0"/>
              </a:rPr>
              <a:t>triptofan </a:t>
            </a:r>
            <a:r>
              <a:rPr lang="tr-TR" altLang="tr-TR" sz="2400" dirty="0" smtClean="0">
                <a:effectLst>
                  <a:outerShdw blurRad="38100" dist="38100" dir="2700000" algn="tl">
                    <a:srgbClr val="C0C0C0"/>
                  </a:outerShdw>
                </a:effectLst>
                <a:latin typeface="Tahoma" panose="020B0604030504040204" pitchFamily="34" charset="0"/>
              </a:rPr>
              <a:t>ve VitB6 alınımı </a:t>
            </a:r>
            <a:r>
              <a:rPr lang="tr-TR" altLang="tr-TR" sz="2400" dirty="0">
                <a:effectLst>
                  <a:outerShdw blurRad="38100" dist="38100" dir="2700000" algn="tl">
                    <a:srgbClr val="C0C0C0"/>
                  </a:outerShdw>
                </a:effectLst>
                <a:latin typeface="Tahoma" panose="020B0604030504040204" pitchFamily="34" charset="0"/>
              </a:rPr>
              <a:t>ile gelişebilir.  </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HARTNUP hastalığı (triptofan absorpsiyonunu bozan </a:t>
            </a:r>
            <a:r>
              <a:rPr lang="tr-TR" altLang="tr-TR" sz="2400" dirty="0" smtClean="0">
                <a:effectLst>
                  <a:outerShdw blurRad="38100" dist="38100" dir="2700000" algn="tl">
                    <a:srgbClr val="C0C0C0"/>
                  </a:outerShdw>
                </a:effectLst>
                <a:latin typeface="Tahoma" panose="020B0604030504040204" pitchFamily="34" charset="0"/>
              </a:rPr>
              <a:t>herediter)</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 Karsinoid tümörlerde, serotonin </a:t>
            </a:r>
            <a:r>
              <a:rPr lang="tr-TR" altLang="tr-TR" sz="2400" dirty="0">
                <a:effectLst>
                  <a:outerShdw blurRad="38100" dist="38100" dir="2700000" algn="tl">
                    <a:srgbClr val="C0C0C0"/>
                  </a:outerShdw>
                </a:effectLst>
                <a:latin typeface="Tahoma" panose="020B0604030504040204" pitchFamily="34" charset="0"/>
              </a:rPr>
              <a:t>ve diğer katekolaminlerin sekresyonunun artması pellagra’ya neden olabilir. Bu durumda triptofan seretonin sentezi için kullanılmaktadır</a:t>
            </a:r>
            <a:endParaRPr lang="tr-TR" sz="2400" b="1" dirty="0" smtClean="0">
              <a:effectLst>
                <a:outerShdw blurRad="38100" dist="38100" dir="2700000" algn="tl">
                  <a:srgbClr val="FFFFFF"/>
                </a:outerShdw>
              </a:effectLst>
            </a:endParaRPr>
          </a:p>
          <a:p>
            <a:endParaRPr lang="tr-TR" sz="2400" b="1" dirty="0" smtClean="0">
              <a:effectLst>
                <a:outerShdw blurRad="38100" dist="38100" dir="2700000" algn="tl">
                  <a:srgbClr val="FFFFFF"/>
                </a:outerShdw>
              </a:effectLst>
            </a:endParaRPr>
          </a:p>
          <a:p>
            <a:endParaRPr lang="tr-TR" dirty="0"/>
          </a:p>
        </p:txBody>
      </p:sp>
    </p:spTree>
    <p:extLst>
      <p:ext uri="{BB962C8B-B14F-4D97-AF65-F5344CB8AC3E}">
        <p14:creationId xmlns:p14="http://schemas.microsoft.com/office/powerpoint/2010/main" val="1330118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p:txBody>
          <a:bodyPr/>
          <a:lstStyle/>
          <a:p>
            <a:r>
              <a:rPr lang="tr-TR" sz="4300" b="1" smtClean="0">
                <a:solidFill>
                  <a:schemeClr val="tx1"/>
                </a:solidFill>
                <a:effectLst>
                  <a:outerShdw blurRad="38100" dist="38100" dir="2700000" algn="tl">
                    <a:srgbClr val="FFFFFF"/>
                  </a:outerShdw>
                </a:effectLst>
              </a:rPr>
              <a:t>PANTOTENİK ASİT (B5)</a:t>
            </a:r>
          </a:p>
        </p:txBody>
      </p:sp>
      <p:sp>
        <p:nvSpPr>
          <p:cNvPr id="34819" name="Rectangle 3"/>
          <p:cNvSpPr>
            <a:spLocks noGrp="1"/>
          </p:cNvSpPr>
          <p:nvPr>
            <p:ph type="body" idx="4294967295"/>
          </p:nvPr>
        </p:nvSpPr>
        <p:spPr>
          <a:xfrm>
            <a:off x="107505" y="1268760"/>
            <a:ext cx="8835836" cy="5433392"/>
          </a:xfrm>
        </p:spPr>
        <p:txBody>
          <a:bodyPr/>
          <a:lstStyle/>
          <a:p>
            <a:pPr marL="0" indent="0">
              <a:buNone/>
            </a:pPr>
            <a:r>
              <a:rPr lang="tr-TR" sz="2400" b="1" dirty="0" smtClean="0">
                <a:effectLst>
                  <a:outerShdw blurRad="38100" dist="38100" dir="2700000" algn="tl">
                    <a:srgbClr val="FFFFFF"/>
                  </a:outerShdw>
                </a:effectLst>
              </a:rPr>
              <a:t> </a:t>
            </a:r>
            <a:r>
              <a:rPr lang="tr-TR" sz="2400" b="1" dirty="0">
                <a:effectLst>
                  <a:outerShdw blurRad="38100" dist="38100" dir="2700000" algn="tl">
                    <a:srgbClr val="FFFFFF"/>
                  </a:outerShdw>
                </a:effectLst>
              </a:rPr>
              <a:t>Süt, et, karaciğer, böbrek, yumurta, buğday, pirinç ve diğer kuru sebzelerde bulunur. </a:t>
            </a:r>
            <a:r>
              <a:rPr lang="tr-TR" sz="2400" b="1" dirty="0"/>
              <a:t>Sıcaklıkla bozunur.</a:t>
            </a:r>
            <a:endParaRPr lang="tr-TR" sz="2400" b="1" dirty="0">
              <a:effectLst>
                <a:outerShdw blurRad="38100" dist="38100" dir="2700000" algn="tl">
                  <a:srgbClr val="FFFFFF"/>
                </a:outerShdw>
              </a:effectLst>
            </a:endParaRPr>
          </a:p>
          <a:p>
            <a:pPr marL="0" indent="0">
              <a:buNone/>
            </a:pPr>
            <a:r>
              <a:rPr lang="tr-TR" dirty="0" smtClean="0">
                <a:latin typeface="Arial" charset="0"/>
              </a:rPr>
              <a:t>KoenzimA </a:t>
            </a:r>
            <a:r>
              <a:rPr lang="tr-TR" dirty="0">
                <a:latin typeface="Arial" charset="0"/>
              </a:rPr>
              <a:t>sentezi için gereklidir.</a:t>
            </a:r>
          </a:p>
          <a:p>
            <a:endParaRPr lang="tr-TR" dirty="0" smtClean="0">
              <a:latin typeface="Arial" charset="0"/>
            </a:endParaRPr>
          </a:p>
          <a:p>
            <a:r>
              <a:rPr lang="tr-TR" dirty="0" smtClean="0">
                <a:latin typeface="Arial" charset="0"/>
              </a:rPr>
              <a:t> </a:t>
            </a:r>
            <a:r>
              <a:rPr lang="tr-TR" dirty="0">
                <a:latin typeface="Arial" charset="0"/>
              </a:rPr>
              <a:t>pantotenik asit </a:t>
            </a:r>
            <a:r>
              <a:rPr lang="tr-TR" dirty="0" smtClean="0">
                <a:latin typeface="Arial" charset="0"/>
              </a:rPr>
              <a:t>= Pantoik </a:t>
            </a:r>
            <a:r>
              <a:rPr lang="tr-TR" dirty="0">
                <a:latin typeface="Arial" charset="0"/>
              </a:rPr>
              <a:t>asit + </a:t>
            </a:r>
            <a:r>
              <a:rPr lang="el-GR" b="1" dirty="0">
                <a:effectLst>
                  <a:outerShdw blurRad="38100" dist="38100" dir="2700000" algn="tl">
                    <a:srgbClr val="FFFFFF"/>
                  </a:outerShdw>
                </a:effectLst>
                <a:cs typeface="Arial" charset="0"/>
              </a:rPr>
              <a:t>β</a:t>
            </a:r>
            <a:r>
              <a:rPr lang="tr-TR" b="1" dirty="0">
                <a:effectLst>
                  <a:outerShdw blurRad="38100" dist="38100" dir="2700000" algn="tl">
                    <a:srgbClr val="FFFFFF"/>
                  </a:outerShdw>
                </a:effectLst>
              </a:rPr>
              <a:t> – </a:t>
            </a:r>
            <a:r>
              <a:rPr lang="tr-TR" b="1" dirty="0" smtClean="0">
                <a:effectLst>
                  <a:outerShdw blurRad="38100" dist="38100" dir="2700000" algn="tl">
                    <a:srgbClr val="FFFFFF"/>
                  </a:outerShdw>
                </a:effectLst>
              </a:rPr>
              <a:t>alanin</a:t>
            </a:r>
          </a:p>
          <a:p>
            <a:r>
              <a:rPr lang="tr-TR" altLang="tr-TR" sz="2800" dirty="0" smtClean="0">
                <a:effectLst>
                  <a:outerShdw blurRad="38100" dist="38100" dir="2700000" algn="tl">
                    <a:srgbClr val="C0C0C0"/>
                  </a:outerShdw>
                </a:effectLst>
                <a:latin typeface="Tahoma" panose="020B0604030504040204" pitchFamily="34" charset="0"/>
              </a:rPr>
              <a:t>Besinlerle KoA olarak alınır, barsaklarda emilmesi için pantotenik asite parçalanır. Barsaktan </a:t>
            </a:r>
            <a:r>
              <a:rPr lang="tr-TR" altLang="tr-TR" sz="2800" dirty="0">
                <a:effectLst>
                  <a:outerShdw blurRad="38100" dist="38100" dir="2700000" algn="tl">
                    <a:srgbClr val="C0C0C0"/>
                  </a:outerShdw>
                </a:effectLst>
                <a:latin typeface="Tahoma" panose="020B0604030504040204" pitchFamily="34" charset="0"/>
              </a:rPr>
              <a:t>kolay absorbe olur. Kan dolaşımı ile   dokulara yayılır. Burada ATP ile fosforillenerek  </a:t>
            </a:r>
            <a:r>
              <a:rPr lang="tr-TR" altLang="tr-TR" sz="2800" dirty="0" smtClean="0">
                <a:effectLst>
                  <a:outerShdw blurRad="38100" dist="38100" dir="2700000" algn="tl">
                    <a:srgbClr val="C0C0C0"/>
                  </a:outerShdw>
                </a:effectLst>
                <a:latin typeface="Tahoma" panose="020B0604030504040204" pitchFamily="34" charset="0"/>
              </a:rPr>
              <a:t>fosfopantotenik </a:t>
            </a:r>
            <a:r>
              <a:rPr lang="tr-TR" altLang="tr-TR" sz="2800" dirty="0">
                <a:effectLst>
                  <a:outerShdw blurRad="38100" dist="38100" dir="2700000" algn="tl">
                    <a:srgbClr val="C0C0C0"/>
                  </a:outerShdw>
                </a:effectLst>
                <a:latin typeface="Tahoma" panose="020B0604030504040204" pitchFamily="34" charset="0"/>
              </a:rPr>
              <a:t>asid ve sonra aktif koenzim   olan koenzim A </a:t>
            </a:r>
            <a:r>
              <a:rPr lang="tr-TR" altLang="tr-TR" sz="2800" dirty="0" smtClean="0">
                <a:effectLst>
                  <a:outerShdw blurRad="38100" dist="38100" dir="2700000" algn="tl">
                    <a:srgbClr val="C0C0C0"/>
                  </a:outerShdw>
                </a:effectLst>
                <a:latin typeface="Tahoma" panose="020B0604030504040204" pitchFamily="34" charset="0"/>
              </a:rPr>
              <a:t>sentezlenir. </a:t>
            </a:r>
            <a:endParaRPr lang="tr-TR" altLang="tr-TR" sz="2800" dirty="0">
              <a:effectLst>
                <a:outerShdw blurRad="38100" dist="38100" dir="2700000" algn="tl">
                  <a:srgbClr val="C0C0C0"/>
                </a:outerShdw>
              </a:effectLst>
              <a:latin typeface="Tahoma" panose="020B0604030504040204" pitchFamily="34" charset="0"/>
            </a:endParaRPr>
          </a:p>
          <a:p>
            <a:endParaRPr lang="tr-TR" b="1" dirty="0">
              <a:effectLst>
                <a:outerShdw blurRad="38100" dist="38100" dir="2700000" algn="tl">
                  <a:srgbClr val="FFFFFF"/>
                </a:outerShdw>
              </a:effectLst>
              <a:latin typeface="Arial" charset="0"/>
            </a:endParaRPr>
          </a:p>
          <a:p>
            <a:endParaRPr lang="tr-TR" b="1" dirty="0" smtClean="0">
              <a:effectLst>
                <a:outerShdw blurRad="38100" dist="38100" dir="2700000" algn="tl">
                  <a:srgbClr val="FFFFFF"/>
                </a:outerShdw>
              </a:effectLst>
              <a:latin typeface="Arial" charset="0"/>
            </a:endParaRPr>
          </a:p>
          <a:p>
            <a:endParaRPr lang="tr-TR" b="1" dirty="0">
              <a:effectLst>
                <a:outerShdw blurRad="38100" dist="38100" dir="2700000" algn="tl">
                  <a:srgbClr val="FFFFFF"/>
                </a:outerShdw>
              </a:effectLst>
              <a:latin typeface="Arial" charset="0"/>
            </a:endParaRPr>
          </a:p>
          <a:p>
            <a:endParaRPr lang="tr-TR" b="1" dirty="0" smtClean="0">
              <a:effectLst>
                <a:outerShdw blurRad="38100" dist="38100" dir="2700000" algn="tl">
                  <a:srgbClr val="FFFFFF"/>
                </a:outerShdw>
              </a:effectLst>
              <a:latin typeface="Arial" charset="0"/>
            </a:endParaRPr>
          </a:p>
          <a:p>
            <a:endParaRPr lang="tr-TR" b="1" dirty="0">
              <a:effectLst>
                <a:outerShdw blurRad="38100" dist="38100" dir="2700000" algn="tl">
                  <a:srgbClr val="FFFFFF"/>
                </a:outerShdw>
              </a:effectLst>
              <a:latin typeface="Arial" charset="0"/>
            </a:endParaRPr>
          </a:p>
          <a:p>
            <a:endParaRPr lang="tr-TR" b="1" dirty="0" smtClean="0">
              <a:effectLst>
                <a:outerShdw blurRad="38100" dist="38100" dir="2700000" algn="tl">
                  <a:srgbClr val="FFFFFF"/>
                </a:outerShdw>
              </a:effectLst>
              <a:latin typeface="Arial" charset="0"/>
            </a:endParaRPr>
          </a:p>
          <a:p>
            <a:pPr marL="0" indent="0">
              <a:buNone/>
            </a:pPr>
            <a:r>
              <a:rPr lang="tr-TR" b="1" dirty="0" smtClean="0">
                <a:effectLst>
                  <a:outerShdw blurRad="38100" dist="38100" dir="2700000" algn="tl">
                    <a:srgbClr val="FFFFFF"/>
                  </a:outerShdw>
                </a:effectLst>
                <a:latin typeface="Arial" charset="0"/>
              </a:rPr>
              <a:t>              </a:t>
            </a:r>
          </a:p>
        </p:txBody>
      </p:sp>
      <p:pic>
        <p:nvPicPr>
          <p:cNvPr id="4"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361" y="2060848"/>
            <a:ext cx="3471664" cy="10271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Koenzim şekli: KoA, CoA</a:t>
            </a:r>
            <a:endParaRPr lang="tr-TR" dirty="0"/>
          </a:p>
        </p:txBody>
      </p:sp>
      <p:sp>
        <p:nvSpPr>
          <p:cNvPr id="3" name="Content Placeholder 2"/>
          <p:cNvSpPr>
            <a:spLocks noGrp="1"/>
          </p:cNvSpPr>
          <p:nvPr>
            <p:ph sz="quarter" idx="1"/>
          </p:nvPr>
        </p:nvSpPr>
        <p:spPr/>
        <p:txBody>
          <a:bodyPr/>
          <a:lstStyle/>
          <a:p>
            <a:pPr>
              <a:buNone/>
            </a:pPr>
            <a:r>
              <a:rPr lang="tr-TR" b="1" dirty="0" smtClean="0">
                <a:effectLst>
                  <a:outerShdw blurRad="38100" dist="38100" dir="2700000" algn="tl">
                    <a:srgbClr val="FFFFFF"/>
                  </a:outerShdw>
                </a:effectLst>
              </a:rPr>
              <a:t>KoA </a:t>
            </a:r>
            <a:r>
              <a:rPr lang="tr-TR" b="1" dirty="0">
                <a:effectLst>
                  <a:outerShdw blurRad="38100" dist="38100" dir="2700000" algn="tl">
                    <a:srgbClr val="FFFFFF"/>
                  </a:outerShdw>
                </a:effectLst>
              </a:rPr>
              <a:t>açil ve </a:t>
            </a:r>
            <a:r>
              <a:rPr lang="tr-TR" b="1" dirty="0" smtClean="0">
                <a:effectLst>
                  <a:outerShdw blurRad="38100" dist="38100" dir="2700000" algn="tl">
                    <a:srgbClr val="FFFFFF"/>
                  </a:outerShdw>
                </a:effectLst>
              </a:rPr>
              <a:t>asetil </a:t>
            </a:r>
            <a:r>
              <a:rPr lang="tr-TR" b="1" dirty="0">
                <a:effectLst>
                  <a:outerShdw blurRad="38100" dist="38100" dir="2700000" algn="tl">
                    <a:srgbClr val="FFFFFF"/>
                  </a:outerShdw>
                </a:effectLst>
              </a:rPr>
              <a:t>gruplarının taşınmasında rol oynar. Yağ asitlerinin, steroidlerin ve asetil CoA’nın sentezinde önemlidir</a:t>
            </a:r>
            <a:r>
              <a:rPr lang="tr-TR" b="1" dirty="0" smtClean="0">
                <a:effectLst>
                  <a:outerShdw blurRad="38100" dist="38100" dir="2700000" algn="tl">
                    <a:srgbClr val="FFFFFF"/>
                  </a:outerShdw>
                </a:effectLst>
              </a:rPr>
              <a:t>.</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Karbohidrat</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Lipid</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Kolesterol ve steroid hormonların sentezi</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Asetilasyon reaksiyonları</a:t>
            </a:r>
          </a:p>
          <a:p>
            <a:pPr>
              <a:buNone/>
            </a:pPr>
            <a:endParaRPr lang="tr-TR" b="1" dirty="0">
              <a:effectLst>
                <a:outerShdw blurRad="38100" dist="38100" dir="2700000" algn="tl">
                  <a:srgbClr val="FFFFFF"/>
                </a:outerShdw>
              </a:effectLst>
            </a:endParaRPr>
          </a:p>
          <a:p>
            <a:endParaRPr lang="tr-TR" b="1" dirty="0">
              <a:effectLst>
                <a:outerShdw blurRad="38100" dist="38100" dir="2700000" algn="tl">
                  <a:srgbClr val="FFFFFF"/>
                </a:outerShdw>
              </a:effectLst>
              <a:latin typeface="Arial" charset="0"/>
            </a:endParaRPr>
          </a:p>
          <a:p>
            <a:endParaRPr lang="tr-TR" dirty="0"/>
          </a:p>
        </p:txBody>
      </p:sp>
    </p:spTree>
    <p:extLst>
      <p:ext uri="{BB962C8B-B14F-4D97-AF65-F5344CB8AC3E}">
        <p14:creationId xmlns:p14="http://schemas.microsoft.com/office/powerpoint/2010/main" val="1252536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p:txBody>
          <a:bodyPr/>
          <a:lstStyle/>
          <a:p>
            <a:endParaRPr lang="tr-TR" smtClean="0"/>
          </a:p>
        </p:txBody>
      </p:sp>
      <p:sp>
        <p:nvSpPr>
          <p:cNvPr id="35843" name="Rectangle 3"/>
          <p:cNvSpPr>
            <a:spLocks noGrp="1"/>
          </p:cNvSpPr>
          <p:nvPr>
            <p:ph type="body" idx="4294967295"/>
          </p:nvPr>
        </p:nvSpPr>
        <p:spPr/>
        <p:txBody>
          <a:bodyPr/>
          <a:lstStyle/>
          <a:p>
            <a:pPr>
              <a:buFont typeface="Wingdings 2" pitchFamily="18" charset="2"/>
              <a:buNone/>
            </a:pPr>
            <a:r>
              <a:rPr lang="tr-TR" sz="2300" b="1" dirty="0" smtClean="0">
                <a:effectLst>
                  <a:outerShdw blurRad="38100" dist="38100" dir="2700000" algn="tl">
                    <a:srgbClr val="FFFFFF"/>
                  </a:outerShdw>
                </a:effectLst>
              </a:rPr>
              <a:t> Gıda </a:t>
            </a:r>
            <a:r>
              <a:rPr lang="tr-TR" sz="2300" b="1" dirty="0" smtClean="0">
                <a:effectLst>
                  <a:outerShdw blurRad="38100" dist="38100" dir="2700000" algn="tl">
                    <a:srgbClr val="FFFFFF"/>
                  </a:outerShdw>
                </a:effectLst>
              </a:rPr>
              <a:t>maddelerinde yaygın dağılım göstermesi özellikle hayvansal dokularda, tam taneli hububat ve baklagillerde bol bulunmasından dolayı yetersizlik durumları nadirdir. Deneysel olarak hayvanlarda pantotenik asit yetersizliği sindirim kanalı bozuklukları, gastrit, enterit ve cilt lezyonlarına neden olur.</a:t>
            </a:r>
          </a:p>
          <a:p>
            <a:pPr>
              <a:buNone/>
            </a:pPr>
            <a:r>
              <a:rPr lang="tr-TR" altLang="tr-TR" sz="2300" dirty="0">
                <a:effectLst>
                  <a:outerShdw blurRad="38100" dist="38100" dir="2700000" algn="tl">
                    <a:srgbClr val="C0C0C0"/>
                  </a:outerShdw>
                </a:effectLst>
                <a:latin typeface="Tahoma" panose="020B0604030504040204" pitchFamily="34" charset="0"/>
              </a:rPr>
              <a:t>Diğer B </a:t>
            </a:r>
            <a:r>
              <a:rPr lang="tr-TR" altLang="tr-TR" sz="2300" dirty="0" smtClean="0">
                <a:effectLst>
                  <a:outerShdw blurRad="38100" dist="38100" dir="2700000" algn="tl">
                    <a:srgbClr val="C0C0C0"/>
                  </a:outerShdw>
                </a:effectLst>
                <a:latin typeface="Tahoma" panose="020B0604030504040204" pitchFamily="34" charset="0"/>
              </a:rPr>
              <a:t>grubu vitaminler ile </a:t>
            </a:r>
            <a:r>
              <a:rPr lang="tr-TR" altLang="tr-TR" sz="2300" dirty="0">
                <a:effectLst>
                  <a:outerShdw blurRad="38100" dist="38100" dir="2700000" algn="tl">
                    <a:srgbClr val="C0C0C0"/>
                  </a:outerShdw>
                </a:effectLst>
                <a:latin typeface="Tahoma" panose="020B0604030504040204" pitchFamily="34" charset="0"/>
              </a:rPr>
              <a:t>birlikte eksikliği görülür. </a:t>
            </a:r>
          </a:p>
          <a:p>
            <a:pPr>
              <a:buFont typeface="Wingdings 2" pitchFamily="18" charset="2"/>
              <a:buNone/>
            </a:pPr>
            <a:endParaRPr lang="tr-TR" sz="2300" b="1" dirty="0" smtClean="0">
              <a:effectLst>
                <a:outerShdw blurRad="38100" dist="38100" dir="2700000" algn="tl">
                  <a:srgbClr val="FFFFFF"/>
                </a:outerShdw>
              </a:effectLst>
            </a:endParaRPr>
          </a:p>
          <a:p>
            <a:endParaRPr lang="tr-TR" sz="23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idx="4294967295"/>
          </p:nvPr>
        </p:nvSpPr>
        <p:spPr/>
        <p:txBody>
          <a:bodyPr/>
          <a:lstStyle/>
          <a:p>
            <a:r>
              <a:rPr lang="tr-TR" sz="3500" smtClean="0">
                <a:solidFill>
                  <a:schemeClr val="tx1"/>
                </a:solidFill>
                <a:effectLst>
                  <a:outerShdw blurRad="38100" dist="38100" dir="2700000" algn="tl">
                    <a:srgbClr val="FFFFFF"/>
                  </a:outerShdw>
                </a:effectLst>
              </a:rPr>
              <a:t>Vitamin B</a:t>
            </a:r>
            <a:r>
              <a:rPr lang="tr-TR" sz="3500" baseline="-25000" smtClean="0">
                <a:solidFill>
                  <a:schemeClr val="tx1"/>
                </a:solidFill>
                <a:effectLst>
                  <a:outerShdw blurRad="38100" dist="38100" dir="2700000" algn="tl">
                    <a:srgbClr val="FFFFFF"/>
                  </a:outerShdw>
                </a:effectLst>
              </a:rPr>
              <a:t>6</a:t>
            </a:r>
            <a:r>
              <a:rPr lang="tr-TR" sz="3500" smtClean="0">
                <a:solidFill>
                  <a:schemeClr val="tx1"/>
                </a:solidFill>
                <a:effectLst>
                  <a:outerShdw blurRad="38100" dist="38100" dir="2700000" algn="tl">
                    <a:srgbClr val="FFFFFF"/>
                  </a:outerShdw>
                </a:effectLst>
              </a:rPr>
              <a:t> (Piridoksin)</a:t>
            </a:r>
          </a:p>
        </p:txBody>
      </p:sp>
      <p:sp>
        <p:nvSpPr>
          <p:cNvPr id="39939" name="Rectangle 3"/>
          <p:cNvSpPr>
            <a:spLocks noGrp="1"/>
          </p:cNvSpPr>
          <p:nvPr>
            <p:ph type="body" idx="4294967295"/>
          </p:nvPr>
        </p:nvSpPr>
        <p:spPr>
          <a:xfrm>
            <a:off x="0" y="1524000"/>
            <a:ext cx="9036496" cy="5334000"/>
          </a:xfrm>
        </p:spPr>
        <p:txBody>
          <a:bodyPr/>
          <a:lstStyle/>
          <a:p>
            <a:r>
              <a:rPr lang="tr-TR" sz="2300" b="1" dirty="0" smtClean="0">
                <a:effectLst>
                  <a:outerShdw blurRad="38100" dist="38100" dir="2700000" algn="tl">
                    <a:srgbClr val="FFFFFF"/>
                  </a:outerShdw>
                </a:effectLst>
              </a:rPr>
              <a:t>Buğday</a:t>
            </a:r>
            <a:r>
              <a:rPr lang="tr-TR" sz="2300" b="1" dirty="0" smtClean="0">
                <a:effectLst>
                  <a:outerShdw blurRad="38100" dist="38100" dir="2700000" algn="tl">
                    <a:srgbClr val="FFFFFF"/>
                  </a:outerShdw>
                </a:effectLst>
              </a:rPr>
              <a:t>, mısır, yumurta, karaciğer, çeşitli et, maya, avakado, muz ve sebzelerde bulunur.</a:t>
            </a:r>
          </a:p>
          <a:p>
            <a:r>
              <a:rPr lang="tr-TR" sz="2300" b="1" dirty="0" smtClean="0">
                <a:effectLst>
                  <a:outerShdw blurRad="38100" dist="38100" dir="2700000" algn="tl">
                    <a:srgbClr val="FFFFFF"/>
                  </a:outerShdw>
                </a:effectLst>
              </a:rPr>
              <a:t>Piridin türevidir. Fosfatlı türevleri aktifdir.</a:t>
            </a:r>
          </a:p>
          <a:p>
            <a:r>
              <a:rPr lang="tr-TR" sz="2300" b="1" dirty="0" smtClean="0">
                <a:effectLst>
                  <a:outerShdw blurRad="38100" dist="38100" dir="2700000" algn="tl">
                    <a:srgbClr val="FFFFFF"/>
                  </a:outerShdw>
                </a:effectLst>
              </a:rPr>
              <a:t>Piridoksalfosfat’ın (PLP) prekürsörüdür.</a:t>
            </a:r>
          </a:p>
          <a:p>
            <a:r>
              <a:rPr lang="tr-TR" sz="2300" b="1" dirty="0" smtClean="0">
                <a:effectLst>
                  <a:outerShdw blurRad="38100" dist="38100" dir="2700000" algn="tl">
                    <a:srgbClr val="FFFFFF"/>
                  </a:outerShdw>
                </a:effectLst>
              </a:rPr>
              <a:t>PLP; transaminaz, bazı dekarboksilaz   ve glikojen fosforilaz enzimlerinin  kofaktörüdür.</a:t>
            </a:r>
          </a:p>
          <a:p>
            <a:endParaRPr lang="tr-TR" sz="2300" b="1" dirty="0">
              <a:effectLst>
                <a:outerShdw blurRad="38100" dist="38100" dir="2700000" algn="tl">
                  <a:srgbClr val="FFFFFF"/>
                </a:outerShdw>
              </a:effectLst>
            </a:endParaRPr>
          </a:p>
          <a:p>
            <a:endParaRPr lang="tr-TR" sz="2300" b="1" dirty="0" smtClean="0">
              <a:effectLst>
                <a:outerShdw blurRad="38100" dist="38100" dir="2700000" algn="tl">
                  <a:srgbClr val="FFFFFF"/>
                </a:outerShdw>
              </a:effectLst>
            </a:endParaRPr>
          </a:p>
          <a:p>
            <a:endParaRPr lang="tr-TR" sz="2300" b="1" dirty="0">
              <a:effectLst>
                <a:outerShdw blurRad="38100" dist="38100" dir="2700000" algn="tl">
                  <a:srgbClr val="FFFFFF"/>
                </a:outerShdw>
              </a:effectLst>
            </a:endParaRPr>
          </a:p>
          <a:p>
            <a:r>
              <a:rPr lang="tr-TR" sz="2300" b="1" dirty="0" smtClean="0">
                <a:effectLst>
                  <a:outerShdw blurRad="38100" dist="38100" dir="2700000" algn="tl">
                    <a:srgbClr val="FFFFFF"/>
                  </a:outerShdw>
                </a:effectLst>
              </a:rPr>
              <a:t>        </a:t>
            </a:r>
          </a:p>
          <a:p>
            <a:pPr marL="0" indent="0">
              <a:buNone/>
            </a:pPr>
            <a:endParaRPr lang="tr-TR" sz="2300" b="1" dirty="0" smtClean="0">
              <a:effectLst>
                <a:outerShdw blurRad="38100" dist="38100" dir="2700000" algn="tl">
                  <a:srgbClr val="FFFFFF"/>
                </a:outerShdw>
              </a:effectLst>
            </a:endParaRPr>
          </a:p>
          <a:p>
            <a:pPr marL="0" indent="0">
              <a:buNone/>
            </a:pPr>
            <a:r>
              <a:rPr lang="tr-TR" sz="2300" b="1" dirty="0" smtClean="0">
                <a:effectLst>
                  <a:outerShdw blurRad="38100" dist="38100" dir="2700000" algn="tl">
                    <a:srgbClr val="FFFFFF"/>
                  </a:outerShdw>
                </a:effectLst>
              </a:rPr>
              <a:t>                  Piridoksin                                             PLP</a:t>
            </a:r>
          </a:p>
          <a:p>
            <a:pPr marL="0" indent="0">
              <a:buNone/>
            </a:pPr>
            <a:endParaRPr lang="tr-TR" sz="2300" b="1" dirty="0" smtClean="0">
              <a:effectLst>
                <a:outerShdw blurRad="38100" dist="38100" dir="2700000" algn="tl">
                  <a:srgbClr val="FFFFFF"/>
                </a:outerShdw>
              </a:effectLst>
            </a:endParaRPr>
          </a:p>
        </p:txBody>
      </p:sp>
      <p:pic>
        <p:nvPicPr>
          <p:cNvPr id="4" name="Picture 1032" desc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077072"/>
            <a:ext cx="3384376" cy="177555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03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4077072"/>
            <a:ext cx="3669233" cy="17755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625" y="1556792"/>
            <a:ext cx="8503920" cy="5184576"/>
          </a:xfrm>
        </p:spPr>
        <p:txBody>
          <a:bodyPr/>
          <a:lstStyle/>
          <a:p>
            <a:pPr>
              <a:lnSpc>
                <a:spcPct val="110000"/>
              </a:lnSpc>
            </a:pPr>
            <a:r>
              <a:rPr lang="tr-TR" altLang="tr-TR" sz="2400" dirty="0">
                <a:effectLst>
                  <a:outerShdw blurRad="38100" dist="38100" dir="2700000" algn="tl">
                    <a:srgbClr val="C0C0C0"/>
                  </a:outerShdw>
                </a:effectLst>
                <a:latin typeface="Tahoma" panose="020B0604030504040204" pitchFamily="34" charset="0"/>
              </a:rPr>
              <a:t>İnce barsakta bakteriler tarafından sentez edilebilir.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Besin maddelerinde </a:t>
            </a:r>
            <a:r>
              <a:rPr lang="tr-TR" altLang="tr-TR" sz="2400" dirty="0" smtClean="0">
                <a:effectLst>
                  <a:outerShdw blurRad="38100" dist="38100" dir="2700000" algn="tl">
                    <a:srgbClr val="C0C0C0"/>
                  </a:outerShdw>
                </a:effectLst>
                <a:latin typeface="Tahoma" panose="020B0604030504040204" pitchFamily="34" charset="0"/>
              </a:rPr>
              <a:t>serbest, proteinlere veya nişastaya bağlı </a:t>
            </a:r>
            <a:r>
              <a:rPr lang="tr-TR" altLang="tr-TR" sz="2400" dirty="0">
                <a:effectLst>
                  <a:outerShdw blurRad="38100" dist="38100" dir="2700000" algn="tl">
                    <a:srgbClr val="C0C0C0"/>
                  </a:outerShdw>
                </a:effectLst>
                <a:latin typeface="Tahoma" panose="020B0604030504040204" pitchFamily="34" charset="0"/>
              </a:rPr>
              <a:t>olarak bulunurlar</a:t>
            </a:r>
            <a:r>
              <a:rPr lang="tr-TR" altLang="tr-TR" sz="2400" dirty="0" smtClean="0">
                <a:effectLst>
                  <a:outerShdw blurRad="38100" dist="38100" dir="2700000" algn="tl">
                    <a:srgbClr val="C0C0C0"/>
                  </a:outerShdw>
                </a:effectLst>
                <a:latin typeface="Tahoma" panose="020B0604030504040204" pitchFamily="34" charset="0"/>
              </a:rPr>
              <a:t>.</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Serbest şekli ince barsaktan emilir. Bağlı şekli önce serbest şekle geçer sonra emilir. </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Emildikten sonra beyin, karaciğer ve böbreklerde Piridoksal kinaz+ATP </a:t>
            </a:r>
            <a:r>
              <a:rPr lang="tr-TR" altLang="tr-TR" sz="2400" dirty="0" smtClean="0">
                <a:effectLst>
                  <a:outerShdw blurRad="38100" dist="38100" dir="2700000" algn="tl">
                    <a:srgbClr val="C0C0C0"/>
                  </a:outerShdw>
                </a:effectLst>
                <a:latin typeface="Tahoma" panose="020B0604030504040204" pitchFamily="34" charset="0"/>
              </a:rPr>
              <a:t>katalizi ile </a:t>
            </a:r>
            <a:r>
              <a:rPr lang="tr-TR" altLang="tr-TR" sz="2400" dirty="0">
                <a:effectLst>
                  <a:outerShdw blurRad="38100" dist="38100" dir="2700000" algn="tl">
                    <a:srgbClr val="C0C0C0"/>
                  </a:outerShdw>
                </a:effectLst>
                <a:latin typeface="Tahoma" panose="020B0604030504040204" pitchFamily="34" charset="0"/>
              </a:rPr>
              <a:t>ester şekle geçer.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Beyin, karaciğer ve kas dokusunda depo edilebilir. Vücuttaki Piridoksal fosfatın yarısı kas glikojen fosforilazına bağlıdır</a:t>
            </a:r>
            <a:r>
              <a:rPr lang="tr-TR" altLang="tr-TR" sz="2400" dirty="0" smtClean="0">
                <a:effectLst>
                  <a:outerShdw blurRad="38100" dist="38100" dir="2700000" algn="tl">
                    <a:srgbClr val="C0C0C0"/>
                  </a:outerShdw>
                </a:effectLst>
                <a:latin typeface="Tahoma" panose="020B0604030504040204" pitchFamily="34" charset="0"/>
              </a:rPr>
              <a:t>.</a:t>
            </a: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İdrar ile atılan metaboliti Piridoksik asittir.</a:t>
            </a:r>
          </a:p>
          <a:p>
            <a:pPr>
              <a:lnSpc>
                <a:spcPct val="110000"/>
              </a:lnSpc>
            </a:pP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endParaRPr lang="tr-TR" altLang="tr-TR" sz="28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13689211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752" y="1527048"/>
            <a:ext cx="8662736" cy="4572000"/>
          </a:xfrm>
        </p:spPr>
        <p:txBody>
          <a:bodyPr/>
          <a:lstStyle/>
          <a:p>
            <a:pPr marL="0" indent="0">
              <a:buNone/>
            </a:pPr>
            <a:endParaRPr lang="tr-TR" altLang="tr-TR" sz="2400" dirty="0" smtClean="0">
              <a:effectLst>
                <a:outerShdw blurRad="38100" dist="38100" dir="2700000" algn="tl">
                  <a:srgbClr val="C0C0C0"/>
                </a:outerShdw>
              </a:effectLst>
              <a:latin typeface="Tahoma" panose="020B0604030504040204" pitchFamily="34" charset="0"/>
            </a:endParaRPr>
          </a:p>
          <a:p>
            <a:pPr marL="457200" indent="-457200">
              <a:lnSpc>
                <a:spcPct val="110000"/>
              </a:lnSpc>
              <a:buFont typeface="+mj-lt"/>
              <a:buAutoNum type="arabicPeriod"/>
            </a:pPr>
            <a:r>
              <a:rPr lang="tr-TR" altLang="tr-TR" sz="2400" dirty="0" smtClean="0">
                <a:effectLst>
                  <a:outerShdw blurRad="38100" dist="38100" dir="2700000" algn="tl">
                    <a:srgbClr val="C0C0C0"/>
                  </a:outerShdw>
                </a:effectLst>
                <a:latin typeface="Tahoma" panose="020B0604030504040204" pitchFamily="34" charset="0"/>
              </a:rPr>
              <a:t> </a:t>
            </a:r>
            <a:r>
              <a:rPr lang="tr-TR" altLang="tr-TR" sz="2100" dirty="0" smtClean="0">
                <a:effectLst>
                  <a:outerShdw blurRad="38100" dist="38100" dir="2700000" algn="tl">
                    <a:srgbClr val="C0C0C0"/>
                  </a:outerShdw>
                </a:effectLst>
                <a:latin typeface="Tahoma" panose="020B0604030504040204" pitchFamily="34" charset="0"/>
              </a:rPr>
              <a:t>Aminoasidleri </a:t>
            </a:r>
            <a:r>
              <a:rPr lang="tr-TR" altLang="tr-TR" sz="2100" dirty="0">
                <a:effectLst>
                  <a:outerShdw blurRad="38100" dist="38100" dir="2700000" algn="tl">
                    <a:srgbClr val="C0C0C0"/>
                  </a:outerShdw>
                </a:effectLst>
                <a:latin typeface="Tahoma" panose="020B0604030504040204" pitchFamily="34" charset="0"/>
              </a:rPr>
              <a:t>substrat olarak kullanan birçok enzimin kofaktörüdür. Transaminaz, Transsülfüraz, Dekarboksilaz, Kinüreninaz</a:t>
            </a:r>
          </a:p>
          <a:p>
            <a:pPr marL="457200" indent="-457200">
              <a:lnSpc>
                <a:spcPct val="110000"/>
              </a:lnSpc>
              <a:buFont typeface="+mj-lt"/>
              <a:buAutoNum type="arabicPeriod"/>
            </a:pPr>
            <a:r>
              <a:rPr lang="tr-TR" altLang="tr-TR" sz="2100" dirty="0" smtClean="0">
                <a:effectLst>
                  <a:outerShdw blurRad="38100" dist="38100" dir="2700000" algn="tl">
                    <a:srgbClr val="C0C0C0"/>
                  </a:outerShdw>
                </a:effectLst>
                <a:latin typeface="Tahoma" panose="020B0604030504040204" pitchFamily="34" charset="0"/>
              </a:rPr>
              <a:t>Doymamış </a:t>
            </a:r>
            <a:r>
              <a:rPr lang="tr-TR" altLang="tr-TR" sz="2100" dirty="0">
                <a:effectLst>
                  <a:outerShdw blurRad="38100" dist="38100" dir="2700000" algn="tl">
                    <a:srgbClr val="C0C0C0"/>
                  </a:outerShdw>
                </a:effectLst>
                <a:latin typeface="Tahoma" panose="020B0604030504040204" pitchFamily="34" charset="0"/>
              </a:rPr>
              <a:t>yağ asidlerinin organizmada kullanılımlarında </a:t>
            </a:r>
            <a:r>
              <a:rPr lang="tr-TR" altLang="tr-TR" sz="2100" dirty="0" smtClean="0">
                <a:effectLst>
                  <a:outerShdw blurRad="38100" dist="38100" dir="2700000" algn="tl">
                    <a:srgbClr val="C0C0C0"/>
                  </a:outerShdw>
                </a:effectLst>
                <a:latin typeface="Tahoma" panose="020B0604030504040204" pitchFamily="34" charset="0"/>
              </a:rPr>
              <a:t>etkilidir.</a:t>
            </a:r>
            <a:endParaRPr lang="tr-TR" altLang="tr-TR" sz="2100" dirty="0">
              <a:effectLst>
                <a:outerShdw blurRad="38100" dist="38100" dir="2700000" algn="tl">
                  <a:srgbClr val="C0C0C0"/>
                </a:outerShdw>
              </a:effectLst>
              <a:latin typeface="Tahoma" panose="020B0604030504040204" pitchFamily="34" charset="0"/>
            </a:endParaRPr>
          </a:p>
          <a:p>
            <a:pPr marL="274638" lvl="1" indent="0">
              <a:lnSpc>
                <a:spcPct val="110000"/>
              </a:lnSpc>
              <a:buNone/>
            </a:pPr>
            <a:r>
              <a:rPr lang="tr-TR" altLang="tr-TR" sz="2100" dirty="0">
                <a:solidFill>
                  <a:schemeClr val="tx1"/>
                </a:solidFill>
                <a:effectLst>
                  <a:outerShdw blurRad="38100" dist="38100" dir="2700000" algn="tl">
                    <a:srgbClr val="C0C0C0"/>
                  </a:outerShdw>
                </a:effectLst>
                <a:latin typeface="Tahoma" panose="020B0604030504040204" pitchFamily="34" charset="0"/>
              </a:rPr>
              <a:t>Linolenik  asidin </a:t>
            </a:r>
            <a:r>
              <a:rPr lang="tr-TR" altLang="tr-TR" sz="2100" dirty="0">
                <a:solidFill>
                  <a:schemeClr val="tx1"/>
                </a:solidFill>
                <a:effectLst>
                  <a:outerShdw blurRad="38100" dist="38100" dir="2700000" algn="tl">
                    <a:srgbClr val="C0C0C0"/>
                  </a:outerShdw>
                </a:effectLst>
                <a:latin typeface="Tahoma" panose="020B0604030504040204" pitchFamily="34" charset="0"/>
                <a:sym typeface="Wingdings" panose="05000000000000000000" pitchFamily="2" charset="2"/>
              </a:rPr>
              <a:t> </a:t>
            </a:r>
            <a:r>
              <a:rPr lang="tr-TR" altLang="tr-TR" sz="2100" dirty="0">
                <a:solidFill>
                  <a:schemeClr val="tx1"/>
                </a:solidFill>
                <a:effectLst>
                  <a:outerShdw blurRad="38100" dist="38100" dir="2700000" algn="tl">
                    <a:srgbClr val="C0C0C0"/>
                  </a:outerShdw>
                </a:effectLst>
                <a:latin typeface="Tahoma" panose="020B0604030504040204" pitchFamily="34" charset="0"/>
              </a:rPr>
              <a:t>Araşidonik  aside geçmesinde kofaktör.</a:t>
            </a:r>
          </a:p>
          <a:p>
            <a:pPr marL="274638" lvl="1" indent="0">
              <a:lnSpc>
                <a:spcPct val="110000"/>
              </a:lnSpc>
              <a:buNone/>
            </a:pPr>
            <a:r>
              <a:rPr lang="tr-TR" altLang="tr-TR" sz="2100" dirty="0">
                <a:solidFill>
                  <a:schemeClr val="tx1"/>
                </a:solidFill>
                <a:effectLst>
                  <a:outerShdw blurRad="38100" dist="38100" dir="2700000" algn="tl">
                    <a:srgbClr val="C0C0C0"/>
                  </a:outerShdw>
                </a:effectLst>
                <a:latin typeface="Tahoma" panose="020B0604030504040204" pitchFamily="34" charset="0"/>
              </a:rPr>
              <a:t>Esansiyel </a:t>
            </a:r>
            <a:r>
              <a:rPr lang="tr-TR" altLang="tr-TR" sz="2100" dirty="0" smtClean="0">
                <a:solidFill>
                  <a:schemeClr val="tx1"/>
                </a:solidFill>
                <a:effectLst>
                  <a:outerShdw blurRad="38100" dist="38100" dir="2700000" algn="tl">
                    <a:srgbClr val="C0C0C0"/>
                  </a:outerShdw>
                </a:effectLst>
                <a:latin typeface="Tahoma" panose="020B0604030504040204" pitchFamily="34" charset="0"/>
              </a:rPr>
              <a:t>yağ asidleriyle </a:t>
            </a:r>
            <a:r>
              <a:rPr lang="tr-TR" altLang="tr-TR" sz="2100" dirty="0">
                <a:solidFill>
                  <a:schemeClr val="tx1"/>
                </a:solidFill>
                <a:effectLst>
                  <a:outerShdw blurRad="38100" dist="38100" dir="2700000" algn="tl">
                    <a:srgbClr val="C0C0C0"/>
                  </a:outerShdw>
                </a:effectLst>
                <a:latin typeface="Tahoma" panose="020B0604030504040204" pitchFamily="34" charset="0"/>
              </a:rPr>
              <a:t>birlikte Kolin’in Lipotropik etkisini artırır.</a:t>
            </a:r>
          </a:p>
          <a:p>
            <a:pPr marL="457200" indent="-457200">
              <a:lnSpc>
                <a:spcPct val="110000"/>
              </a:lnSpc>
              <a:buFont typeface="+mj-lt"/>
              <a:buAutoNum type="arabicPeriod"/>
            </a:pPr>
            <a:r>
              <a:rPr lang="tr-TR" altLang="tr-TR" sz="2100" dirty="0" smtClean="0">
                <a:effectLst>
                  <a:outerShdw blurRad="38100" dist="38100" dir="2700000" algn="tl">
                    <a:srgbClr val="C0C0C0"/>
                  </a:outerShdw>
                </a:effectLst>
                <a:latin typeface="Tahoma" panose="020B0604030504040204" pitchFamily="34" charset="0"/>
              </a:rPr>
              <a:t>Porfirin </a:t>
            </a:r>
            <a:r>
              <a:rPr lang="tr-TR" altLang="tr-TR" sz="2100" dirty="0">
                <a:effectLst>
                  <a:outerShdw blurRad="38100" dist="38100" dir="2700000" algn="tl">
                    <a:srgbClr val="C0C0C0"/>
                  </a:outerShdw>
                </a:effectLst>
                <a:latin typeface="Tahoma" panose="020B0604030504040204" pitchFamily="34" charset="0"/>
              </a:rPr>
              <a:t>yapımında da </a:t>
            </a:r>
            <a:r>
              <a:rPr lang="tr-TR" altLang="tr-TR" sz="2100" dirty="0" smtClean="0">
                <a:effectLst>
                  <a:outerShdw blurRad="38100" dist="38100" dir="2700000" algn="tl">
                    <a:srgbClr val="C0C0C0"/>
                  </a:outerShdw>
                </a:effectLst>
                <a:latin typeface="Tahoma" panose="020B0604030504040204" pitchFamily="34" charset="0"/>
              </a:rPr>
              <a:t>etkilidir. </a:t>
            </a:r>
            <a:r>
              <a:rPr lang="tr-TR" altLang="tr-TR" sz="2100" dirty="0">
                <a:effectLst>
                  <a:outerShdw blurRad="38100" dist="38100" dir="2700000" algn="tl">
                    <a:srgbClr val="C0C0C0"/>
                  </a:outerShdw>
                </a:effectLst>
                <a:latin typeface="Tahoma" panose="020B0604030504040204" pitchFamily="34" charset="0"/>
              </a:rPr>
              <a:t>Hem </a:t>
            </a:r>
            <a:r>
              <a:rPr lang="tr-TR" altLang="tr-TR" sz="2100" dirty="0" smtClean="0">
                <a:effectLst>
                  <a:outerShdw blurRad="38100" dist="38100" dir="2700000" algn="tl">
                    <a:srgbClr val="C0C0C0"/>
                  </a:outerShdw>
                </a:effectLst>
                <a:latin typeface="Tahoma" panose="020B0604030504040204" pitchFamily="34" charset="0"/>
              </a:rPr>
              <a:t>sentezinde </a:t>
            </a:r>
            <a:r>
              <a:rPr lang="tr-TR" altLang="tr-TR" sz="2100" dirty="0">
                <a:effectLst>
                  <a:outerShdw blurRad="38100" dist="38100" dir="2700000" algn="tl">
                    <a:srgbClr val="C0C0C0"/>
                  </a:outerShdw>
                </a:effectLst>
                <a:latin typeface="Tahoma" panose="020B0604030504040204" pitchFamily="34" charset="0"/>
              </a:rPr>
              <a:t>Suksinil glisin </a:t>
            </a:r>
            <a:r>
              <a:rPr lang="tr-TR" altLang="tr-TR" sz="2100" dirty="0">
                <a:effectLst>
                  <a:outerShdw blurRad="38100" dist="38100" dir="2700000" algn="tl">
                    <a:srgbClr val="C0C0C0"/>
                  </a:outerShdw>
                </a:effectLst>
                <a:latin typeface="Tahoma" panose="020B0604030504040204" pitchFamily="34" charset="0"/>
                <a:sym typeface="Wingdings" panose="05000000000000000000" pitchFamily="2" charset="2"/>
              </a:rPr>
              <a:t></a:t>
            </a:r>
            <a:r>
              <a:rPr lang="tr-TR" altLang="tr-TR" sz="2100" dirty="0">
                <a:effectLst>
                  <a:outerShdw blurRad="38100" dist="38100" dir="2700000" algn="tl">
                    <a:srgbClr val="C0C0C0"/>
                  </a:outerShdw>
                </a:effectLst>
                <a:latin typeface="Tahoma" panose="020B0604030504040204" pitchFamily="34" charset="0"/>
              </a:rPr>
              <a:t> </a:t>
            </a:r>
            <a:endParaRPr lang="tr-TR" altLang="tr-TR" sz="2100" dirty="0" smtClean="0">
              <a:effectLst>
                <a:outerShdw blurRad="38100" dist="38100" dir="2700000" algn="tl">
                  <a:srgbClr val="C0C0C0"/>
                </a:outerShdw>
              </a:effectLst>
              <a:latin typeface="Tahoma" panose="020B0604030504040204" pitchFamily="34" charset="0"/>
            </a:endParaRPr>
          </a:p>
          <a:p>
            <a:pPr marL="0" indent="0">
              <a:lnSpc>
                <a:spcPct val="110000"/>
              </a:lnSpc>
              <a:buNone/>
            </a:pPr>
            <a:r>
              <a:rPr lang="tr-TR" altLang="tr-TR" sz="2100" dirty="0" smtClean="0">
                <a:effectLst>
                  <a:outerShdw blurRad="38100" dist="38100" dir="2700000" algn="tl">
                    <a:srgbClr val="C0C0C0"/>
                  </a:outerShdw>
                </a:effectLst>
                <a:latin typeface="Symbol" panose="05050102010706020507" pitchFamily="18" charset="2"/>
              </a:rPr>
              <a:t>d-</a:t>
            </a:r>
            <a:r>
              <a:rPr lang="tr-TR" altLang="tr-TR" sz="2100" dirty="0" smtClean="0">
                <a:effectLst>
                  <a:outerShdw blurRad="38100" dist="38100" dir="2700000" algn="tl">
                    <a:srgbClr val="C0C0C0"/>
                  </a:outerShdw>
                </a:effectLst>
                <a:latin typeface="Tahoma" panose="020B0604030504040204" pitchFamily="34" charset="0"/>
              </a:rPr>
              <a:t>ALA </a:t>
            </a:r>
            <a:r>
              <a:rPr lang="tr-TR" altLang="tr-TR" sz="2100" dirty="0">
                <a:effectLst>
                  <a:outerShdw blurRad="38100" dist="38100" dir="2700000" algn="tl">
                    <a:srgbClr val="C0C0C0"/>
                  </a:outerShdw>
                </a:effectLst>
                <a:latin typeface="Tahoma" panose="020B0604030504040204" pitchFamily="34" charset="0"/>
              </a:rPr>
              <a:t>dekarboksilasyonunda koenzim olarak görev alır. </a:t>
            </a:r>
          </a:p>
          <a:p>
            <a:pPr>
              <a:lnSpc>
                <a:spcPct val="110000"/>
              </a:lnSpc>
              <a:buFont typeface="Wingdings" panose="05000000000000000000" pitchFamily="2" charset="2"/>
              <a:buNone/>
            </a:pPr>
            <a:r>
              <a:rPr lang="tr-TR" altLang="tr-TR" sz="2100" dirty="0">
                <a:effectLst>
                  <a:outerShdw blurRad="38100" dist="38100" dir="2700000" algn="tl">
                    <a:srgbClr val="C0C0C0"/>
                  </a:outerShdw>
                </a:effectLst>
                <a:latin typeface="Tahoma" panose="020B0604030504040204" pitchFamily="34" charset="0"/>
              </a:rPr>
              <a:t>	</a:t>
            </a:r>
            <a:endParaRPr lang="tr-TR" altLang="tr-TR" sz="24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2114609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07504" y="1196752"/>
            <a:ext cx="9145016" cy="4902296"/>
          </a:xfrm>
        </p:spPr>
        <p:txBody>
          <a:bodyPr/>
          <a:lstStyle/>
          <a:p>
            <a:pPr marL="0" indent="0">
              <a:buNone/>
            </a:pPr>
            <a:r>
              <a:rPr lang="tr-TR" altLang="tr-TR" sz="2000" b="1" dirty="0" smtClean="0">
                <a:effectLst>
                  <a:outerShdw blurRad="38100" dist="38100" dir="2700000" algn="tl">
                    <a:srgbClr val="C0C0C0"/>
                  </a:outerShdw>
                </a:effectLst>
                <a:latin typeface="Tahoma" panose="020B0604030504040204" pitchFamily="34" charset="0"/>
                <a:cs typeface="Tahoma" panose="020B0604030504040204" pitchFamily="34" charset="0"/>
              </a:rPr>
              <a:t>   Koenzim olarak görev aldığı Enzimatik </a:t>
            </a:r>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reaksiyonlar                           </a:t>
            </a:r>
            <a:endPar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endParaRP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Aa dekarboksilasyonu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Tirozin, histidin, 5-OH-triptamin, glutamin            </a:t>
            </a:r>
          </a:p>
          <a:p>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                                                         dekarboksilaz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Aa transaminasyonu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AST, ALT</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Aminoasidlerden H</a:t>
            </a:r>
            <a:r>
              <a:rPr lang="tr-TR" altLang="tr-TR" sz="2000" b="1" baseline="-30000" dirty="0">
                <a:effectLst>
                  <a:outerShdw blurRad="38100" dist="38100" dir="2700000" algn="tl">
                    <a:srgbClr val="C0C0C0"/>
                  </a:outerShdw>
                </a:effectLst>
                <a:latin typeface="Tahoma" panose="020B0604030504040204" pitchFamily="34" charset="0"/>
                <a:cs typeface="Tahoma" panose="020B0604030504040204" pitchFamily="34" charset="0"/>
              </a:rPr>
              <a:t>2</a:t>
            </a:r>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O ayrılması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Serin, treonin dehidrataz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Aminoasidlerden H</a:t>
            </a:r>
            <a:r>
              <a:rPr lang="tr-TR" altLang="tr-TR" sz="2000" b="1" baseline="-30000" dirty="0">
                <a:effectLst>
                  <a:outerShdw blurRad="38100" dist="38100" dir="2700000" algn="tl">
                    <a:srgbClr val="C0C0C0"/>
                  </a:outerShdw>
                </a:effectLst>
                <a:latin typeface="Tahoma" panose="020B0604030504040204" pitchFamily="34" charset="0"/>
                <a:cs typeface="Tahoma" panose="020B0604030504040204" pitchFamily="34" charset="0"/>
              </a:rPr>
              <a:t>2</a:t>
            </a:r>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S ayrılması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Sistein, homosistein desülfidraz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Aminoasidlerin parçalanması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Kinüreninaz, treonin aldolaz, serin aldolaz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Transsülfirasyon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Sistation sentetaz, sistationaz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Kondensasyon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sym typeface="Symbol" panose="05050102010706020507" pitchFamily="18" charset="2"/>
              </a:rPr>
              <a:t></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-aminolevülinik asit sentaz</a:t>
            </a:r>
          </a:p>
          <a:p>
            <a:r>
              <a:rPr lang="tr-TR" altLang="tr-TR" sz="2000" b="1" dirty="0">
                <a:effectLst>
                  <a:outerShdw blurRad="38100" dist="38100" dir="2700000" algn="tl">
                    <a:srgbClr val="C0C0C0"/>
                  </a:outerShdw>
                </a:effectLst>
                <a:latin typeface="Tahoma" panose="020B0604030504040204" pitchFamily="34" charset="0"/>
                <a:cs typeface="Tahoma" panose="020B0604030504040204" pitchFamily="34" charset="0"/>
              </a:rPr>
              <a:t>Rasemizasyon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Alanin rasemaz (D-alanin </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sym typeface="Symbol" panose="05050102010706020507" pitchFamily="18" charset="2"/>
              </a:rPr>
              <a:t></a:t>
            </a:r>
            <a:r>
              <a:rPr lang="tr-TR" altLang="tr-TR" sz="2000" dirty="0">
                <a:effectLst>
                  <a:outerShdw blurRad="38100" dist="38100" dir="2700000" algn="tl">
                    <a:srgbClr val="C0C0C0"/>
                  </a:outerShdw>
                </a:effectLst>
                <a:latin typeface="Tahoma" panose="020B0604030504040204" pitchFamily="34" charset="0"/>
                <a:cs typeface="Tahoma" panose="020B0604030504040204" pitchFamily="34" charset="0"/>
              </a:rPr>
              <a:t>L-alanin)</a:t>
            </a:r>
          </a:p>
          <a:p>
            <a:endParaRPr lang="tr-TR" dirty="0"/>
          </a:p>
        </p:txBody>
      </p:sp>
    </p:spTree>
    <p:extLst>
      <p:ext uri="{BB962C8B-B14F-4D97-AF65-F5344CB8AC3E}">
        <p14:creationId xmlns:p14="http://schemas.microsoft.com/office/powerpoint/2010/main" val="85598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endParaRPr lang="tr-TR" smtClean="0">
              <a:solidFill>
                <a:srgbClr val="7B9899"/>
              </a:solidFill>
            </a:endParaRPr>
          </a:p>
        </p:txBody>
      </p:sp>
      <p:sp>
        <p:nvSpPr>
          <p:cNvPr id="3" name="Content Placeholder 2"/>
          <p:cNvSpPr>
            <a:spLocks noGrp="1"/>
          </p:cNvSpPr>
          <p:nvPr>
            <p:ph sz="quarter" idx="1"/>
          </p:nvPr>
        </p:nvSpPr>
        <p:spPr>
          <a:xfrm>
            <a:off x="301625" y="1527175"/>
            <a:ext cx="8504238" cy="4572000"/>
          </a:xfrm>
        </p:spPr>
        <p:txBody>
          <a:bodyPr>
            <a:normAutofit fontScale="85000" lnSpcReduction="20000"/>
          </a:bodyPr>
          <a:lstStyle/>
          <a:p>
            <a:pPr marL="274320" indent="-274320" fontAlgn="auto">
              <a:spcAft>
                <a:spcPts val="0"/>
              </a:spcAft>
              <a:buFont typeface="Wingdings 2"/>
              <a:buChar char=""/>
              <a:defRPr/>
            </a:pPr>
            <a:r>
              <a:rPr lang="tr-TR" sz="2800" dirty="0"/>
              <a:t>Vita (hayat) ve amin kelimelerinden kurulmuş olan vitamin kavramı ilk olarak 1911 yılında tiaminin izole edilmesiyle kullanılmaya başlanmıştır</a:t>
            </a:r>
            <a:r>
              <a:rPr lang="tr-TR" sz="2800" dirty="0" smtClean="0"/>
              <a:t>.</a:t>
            </a:r>
          </a:p>
          <a:p>
            <a:pPr marL="274320" indent="-274320" fontAlgn="auto">
              <a:spcAft>
                <a:spcPts val="0"/>
              </a:spcAft>
              <a:buFont typeface="Wingdings 2"/>
              <a:buChar char=""/>
              <a:defRPr/>
            </a:pPr>
            <a:endParaRPr lang="tr-TR" sz="2800" dirty="0"/>
          </a:p>
          <a:p>
            <a:pPr marL="274320" indent="-274320" fontAlgn="auto">
              <a:spcAft>
                <a:spcPts val="0"/>
              </a:spcAft>
              <a:buFont typeface="Wingdings 2"/>
              <a:buChar char=""/>
              <a:defRPr/>
            </a:pPr>
            <a:r>
              <a:rPr lang="tr-TR" sz="2800" dirty="0" smtClean="0"/>
              <a:t>Vitaminler </a:t>
            </a:r>
            <a:r>
              <a:rPr lang="tr-TR" sz="2800" dirty="0"/>
              <a:t>gerekenden çok veya az </a:t>
            </a:r>
            <a:r>
              <a:rPr lang="tr-TR" sz="2800" dirty="0" smtClean="0"/>
              <a:t>alındığı </a:t>
            </a:r>
            <a:r>
              <a:rPr lang="tr-TR" sz="2800" dirty="0"/>
              <a:t>zaman bazı bozukluklar ortaya çıkar</a:t>
            </a:r>
            <a:r>
              <a:rPr lang="tr-TR" sz="2800" dirty="0" smtClean="0"/>
              <a:t>.</a:t>
            </a:r>
          </a:p>
          <a:p>
            <a:pPr marL="0" indent="0" fontAlgn="auto">
              <a:spcAft>
                <a:spcPts val="0"/>
              </a:spcAft>
              <a:buFont typeface="Wingdings 2"/>
              <a:buNone/>
              <a:defRPr/>
            </a:pPr>
            <a:r>
              <a:rPr lang="tr-TR" sz="2800" dirty="0" smtClean="0"/>
              <a:t> </a:t>
            </a:r>
            <a:endParaRPr lang="tr-TR" sz="2800" dirty="0"/>
          </a:p>
          <a:p>
            <a:pPr marL="274320" indent="-274320" fontAlgn="auto">
              <a:spcAft>
                <a:spcPts val="0"/>
              </a:spcAft>
              <a:buFont typeface="Wingdings 2"/>
              <a:buChar char=""/>
              <a:defRPr/>
            </a:pPr>
            <a:r>
              <a:rPr lang="tr-TR" sz="2800" dirty="0"/>
              <a:t>Uzun süre ihtiyacın altında vitamin alınması durumunda spesifik olmayan bazı belirtiler görülür. Buna </a:t>
            </a:r>
            <a:r>
              <a:rPr lang="tr-TR" sz="2800" b="1" i="1" dirty="0"/>
              <a:t>hipovitaminoz</a:t>
            </a:r>
            <a:r>
              <a:rPr lang="tr-TR" sz="2800" i="1" dirty="0"/>
              <a:t> </a:t>
            </a:r>
            <a:r>
              <a:rPr lang="tr-TR" sz="2800" dirty="0"/>
              <a:t>denir. </a:t>
            </a:r>
            <a:endParaRPr lang="tr-TR" sz="2800" dirty="0" smtClean="0"/>
          </a:p>
          <a:p>
            <a:pPr marL="0" indent="0" fontAlgn="auto">
              <a:spcAft>
                <a:spcPts val="0"/>
              </a:spcAft>
              <a:buFont typeface="Wingdings 2"/>
              <a:buNone/>
              <a:defRPr/>
            </a:pPr>
            <a:endParaRPr lang="tr-TR" sz="2800" dirty="0"/>
          </a:p>
          <a:p>
            <a:pPr marL="274320" indent="-274320" fontAlgn="auto">
              <a:spcAft>
                <a:spcPts val="0"/>
              </a:spcAft>
              <a:buFont typeface="Wingdings 2"/>
              <a:buChar char=""/>
              <a:defRPr/>
            </a:pPr>
            <a:r>
              <a:rPr lang="tr-TR" sz="2800" dirty="0"/>
              <a:t>Birden çok vitaminin noksanlığına bağlı olarak meydana </a:t>
            </a:r>
            <a:r>
              <a:rPr lang="tr-TR" sz="2800" dirty="0" smtClean="0"/>
              <a:t>gelirse, </a:t>
            </a:r>
            <a:r>
              <a:rPr lang="tr-TR" sz="2800" b="1" i="1" dirty="0"/>
              <a:t>polihipovitaminoz </a:t>
            </a:r>
            <a:r>
              <a:rPr lang="tr-TR" sz="2800" dirty="0"/>
              <a:t>denir.</a:t>
            </a:r>
          </a:p>
          <a:p>
            <a:pPr marL="274320" indent="-274320" fontAlgn="auto">
              <a:spcAft>
                <a:spcPts val="0"/>
              </a:spcAft>
              <a:buFont typeface="Wingdings 2"/>
              <a:buChar char=""/>
              <a:defRPr/>
            </a:pP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sz="2800" b="1" dirty="0">
                <a:solidFill>
                  <a:srgbClr val="FFFF00"/>
                </a:solidFill>
                <a:effectLst>
                  <a:outerShdw blurRad="38100" dist="38100" dir="2700000" algn="tl">
                    <a:srgbClr val="000000"/>
                  </a:outerShdw>
                </a:effectLst>
              </a:rPr>
              <a:t>Eksiklik Durumları:</a:t>
            </a:r>
            <a:r>
              <a:rPr lang="tr-TR" sz="2800" b="1" dirty="0">
                <a:effectLst>
                  <a:outerShdw blurRad="38100" dist="38100" dir="2700000" algn="tl">
                    <a:srgbClr val="FFFFFF"/>
                  </a:outerShdw>
                </a:effectLst>
              </a:rPr>
              <a:t> Enfeksiyon durumlarında, hamilelikte laktasyonda, alkoliklerde B</a:t>
            </a:r>
            <a:r>
              <a:rPr lang="tr-TR" sz="2800" b="1" baseline="-25000" dirty="0">
                <a:effectLst>
                  <a:outerShdw blurRad="38100" dist="38100" dir="2700000" algn="tl">
                    <a:srgbClr val="FFFFFF"/>
                  </a:outerShdw>
                </a:effectLst>
              </a:rPr>
              <a:t>6</a:t>
            </a:r>
            <a:r>
              <a:rPr lang="tr-TR" sz="2800" b="1" dirty="0">
                <a:effectLst>
                  <a:outerShdw blurRad="38100" dist="38100" dir="2700000" algn="tl">
                    <a:srgbClr val="FFFFFF"/>
                  </a:outerShdw>
                </a:effectLst>
              </a:rPr>
              <a:t> vitamini eksikliğini uyarabilir.</a:t>
            </a:r>
          </a:p>
          <a:p>
            <a:r>
              <a:rPr lang="tr-TR" sz="2800" b="1" dirty="0">
                <a:effectLst>
                  <a:outerShdw blurRad="38100" dist="38100" dir="2700000" algn="tl">
                    <a:srgbClr val="FFFFFF"/>
                  </a:outerShdw>
                </a:effectLst>
              </a:rPr>
              <a:t>Eksiklik durumları nadirdir. Ratlarda ve maymunlarda deneysel olarak vit. B</a:t>
            </a:r>
            <a:r>
              <a:rPr lang="tr-TR" sz="2800" b="1" baseline="-25000" dirty="0">
                <a:effectLst>
                  <a:outerShdw blurRad="38100" dist="38100" dir="2700000" algn="tl">
                    <a:srgbClr val="FFFFFF"/>
                  </a:outerShdw>
                </a:effectLst>
              </a:rPr>
              <a:t>6</a:t>
            </a:r>
            <a:r>
              <a:rPr lang="tr-TR" sz="2800" b="1" dirty="0">
                <a:effectLst>
                  <a:outerShdw blurRad="38100" dist="38100" dir="2700000" algn="tl">
                    <a:srgbClr val="FFFFFF"/>
                  </a:outerShdw>
                </a:effectLst>
              </a:rPr>
              <a:t> eksik diyetle beslenirlerse dermatitis ve neuro patolojik değişiklikler gelişir.</a:t>
            </a:r>
          </a:p>
          <a:p>
            <a:endParaRPr lang="tr-TR" dirty="0"/>
          </a:p>
        </p:txBody>
      </p:sp>
    </p:spTree>
    <p:extLst>
      <p:ext uri="{BB962C8B-B14F-4D97-AF65-F5344CB8AC3E}">
        <p14:creationId xmlns:p14="http://schemas.microsoft.com/office/powerpoint/2010/main" val="5380281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idx="4294967295"/>
          </p:nvPr>
        </p:nvSpPr>
        <p:spPr>
          <a:xfrm>
            <a:off x="395536" y="188640"/>
            <a:ext cx="8534400" cy="974849"/>
          </a:xfrm>
        </p:spPr>
        <p:txBody>
          <a:bodyPr/>
          <a:lstStyle/>
          <a:p>
            <a:r>
              <a:rPr lang="tr-TR" sz="2900" dirty="0" smtClean="0">
                <a:solidFill>
                  <a:schemeClr val="tx1"/>
                </a:solidFill>
                <a:effectLst>
                  <a:outerShdw blurRad="38100" dist="38100" dir="2700000" algn="tl">
                    <a:srgbClr val="FFFFFF"/>
                  </a:outerShdw>
                </a:effectLst>
              </a:rPr>
              <a:t/>
            </a:r>
            <a:br>
              <a:rPr lang="tr-TR" sz="2900" dirty="0" smtClean="0">
                <a:solidFill>
                  <a:schemeClr val="tx1"/>
                </a:solidFill>
                <a:effectLst>
                  <a:outerShdw blurRad="38100" dist="38100" dir="2700000" algn="tl">
                    <a:srgbClr val="FFFFFF"/>
                  </a:outerShdw>
                </a:effectLst>
              </a:rPr>
            </a:br>
            <a:r>
              <a:rPr lang="tr-TR" sz="2900" dirty="0">
                <a:solidFill>
                  <a:schemeClr val="tx1"/>
                </a:solidFill>
                <a:effectLst>
                  <a:outerShdw blurRad="38100" dist="38100" dir="2700000" algn="tl">
                    <a:srgbClr val="FFFFFF"/>
                  </a:outerShdw>
                </a:effectLst>
              </a:rPr>
              <a:t/>
            </a:r>
            <a:br>
              <a:rPr lang="tr-TR" sz="2900" dirty="0">
                <a:solidFill>
                  <a:schemeClr val="tx1"/>
                </a:solidFill>
                <a:effectLst>
                  <a:outerShdw blurRad="38100" dist="38100" dir="2700000" algn="tl">
                    <a:srgbClr val="FFFFFF"/>
                  </a:outerShdw>
                </a:effectLst>
              </a:rPr>
            </a:br>
            <a:r>
              <a:rPr lang="tr-TR" sz="2900" dirty="0" smtClean="0">
                <a:solidFill>
                  <a:schemeClr val="tx1"/>
                </a:solidFill>
                <a:effectLst>
                  <a:outerShdw blurRad="38100" dist="38100" dir="2700000" algn="tl">
                    <a:srgbClr val="FFFFFF"/>
                  </a:outerShdw>
                </a:effectLst>
              </a:rPr>
              <a:t/>
            </a:r>
            <a:br>
              <a:rPr lang="tr-TR" sz="2900" dirty="0" smtClean="0">
                <a:solidFill>
                  <a:schemeClr val="tx1"/>
                </a:solidFill>
                <a:effectLst>
                  <a:outerShdw blurRad="38100" dist="38100" dir="2700000" algn="tl">
                    <a:srgbClr val="FFFFFF"/>
                  </a:outerShdw>
                </a:effectLst>
              </a:rPr>
            </a:br>
            <a:r>
              <a:rPr lang="tr-TR" sz="2900" dirty="0" smtClean="0">
                <a:solidFill>
                  <a:schemeClr val="tx1"/>
                </a:solidFill>
                <a:effectLst>
                  <a:outerShdw blurRad="38100" dist="38100" dir="2700000" algn="tl">
                    <a:srgbClr val="FFFFFF"/>
                  </a:outerShdw>
                </a:effectLst>
              </a:rPr>
              <a:t>VitaminB7  BİOTİN (H VİTAMİNİ)</a:t>
            </a:r>
            <a:br>
              <a:rPr lang="tr-TR" sz="2900" dirty="0" smtClean="0">
                <a:solidFill>
                  <a:schemeClr val="tx1"/>
                </a:solidFill>
                <a:effectLst>
                  <a:outerShdw blurRad="38100" dist="38100" dir="2700000" algn="tl">
                    <a:srgbClr val="FFFFFF"/>
                  </a:outerShdw>
                </a:effectLst>
              </a:rPr>
            </a:br>
            <a:endParaRPr lang="tr-TR" sz="2900" dirty="0" smtClean="0">
              <a:solidFill>
                <a:schemeClr val="tx1"/>
              </a:solidFill>
              <a:effectLst>
                <a:outerShdw blurRad="38100" dist="38100" dir="2700000" algn="tl">
                  <a:srgbClr val="FFFFFF"/>
                </a:outerShdw>
              </a:effectLst>
            </a:endParaRPr>
          </a:p>
        </p:txBody>
      </p:sp>
      <p:sp>
        <p:nvSpPr>
          <p:cNvPr id="36867" name="Rectangle 3"/>
          <p:cNvSpPr>
            <a:spLocks noGrp="1"/>
          </p:cNvSpPr>
          <p:nvPr>
            <p:ph type="body" idx="4294967295"/>
          </p:nvPr>
        </p:nvSpPr>
        <p:spPr/>
        <p:txBody>
          <a:bodyPr/>
          <a:lstStyle/>
          <a:p>
            <a:r>
              <a:rPr lang="tr-TR" sz="2500" b="1" dirty="0" smtClean="0">
                <a:effectLst>
                  <a:outerShdw blurRad="38100" dist="38100" dir="2700000" algn="tl">
                    <a:srgbClr val="FFFFFF"/>
                  </a:outerShdw>
                </a:effectLst>
              </a:rPr>
              <a:t>Karaciğer</a:t>
            </a:r>
            <a:r>
              <a:rPr lang="tr-TR" sz="2500" b="1" dirty="0" smtClean="0">
                <a:effectLst>
                  <a:outerShdw blurRad="38100" dist="38100" dir="2700000" algn="tl">
                    <a:srgbClr val="FFFFFF"/>
                  </a:outerShdw>
                </a:effectLst>
              </a:rPr>
              <a:t>, süt ve yumurta sarısında en fazla olmakla birlikte tüm besinlerde bulunur. İnsanlarda  biyotin gereksiniminin büyük bir bölümü intestinal bakteriyel sentez ile karşılanır.</a:t>
            </a:r>
          </a:p>
          <a:p>
            <a:pPr>
              <a:lnSpc>
                <a:spcPct val="110000"/>
              </a:lnSpc>
              <a:buFont typeface="Wingdings" panose="05000000000000000000" pitchFamily="2" charset="2"/>
              <a:buNone/>
            </a:pPr>
            <a:r>
              <a:rPr lang="tr-TR" altLang="tr-TR" sz="2400" dirty="0">
                <a:effectLst>
                  <a:outerShdw blurRad="38100" dist="38100" dir="2700000" algn="tl">
                    <a:srgbClr val="C0C0C0"/>
                  </a:outerShdw>
                </a:effectLst>
                <a:latin typeface="Tahoma" panose="020B0604030504040204" pitchFamily="34" charset="0"/>
              </a:rPr>
              <a:t>Karboksilaz enzimlerinin koenzimidir</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Piruvat karboksilaz</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Asetil – CoA karboksilaz</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Propionil – CoA karboksilaz </a:t>
            </a:r>
          </a:p>
          <a:p>
            <a:pPr>
              <a:lnSpc>
                <a:spcPct val="110000"/>
              </a:lnSpc>
            </a:pPr>
            <a:r>
              <a:rPr lang="tr-TR" altLang="tr-TR" sz="2400" dirty="0">
                <a:effectLst>
                  <a:outerShdw blurRad="38100" dist="38100" dir="2700000" algn="tl">
                    <a:srgbClr val="C0C0C0"/>
                  </a:outerShdw>
                </a:effectLst>
                <a:latin typeface="Symbol" panose="05050102010706020507" pitchFamily="18" charset="2"/>
              </a:rPr>
              <a:t>b</a:t>
            </a:r>
            <a:r>
              <a:rPr lang="tr-TR" altLang="tr-TR" sz="2400" dirty="0">
                <a:effectLst>
                  <a:outerShdw blurRad="38100" dist="38100" dir="2700000" algn="tl">
                    <a:srgbClr val="C0C0C0"/>
                  </a:outerShdw>
                </a:effectLst>
                <a:latin typeface="Tahoma" panose="020B0604030504040204" pitchFamily="34" charset="0"/>
              </a:rPr>
              <a:t> metilkrotonil – CoA karboksilaz</a:t>
            </a:r>
          </a:p>
          <a:p>
            <a:endParaRPr lang="tr-TR" sz="2300" dirty="0" smtClean="0"/>
          </a:p>
        </p:txBody>
      </p:sp>
      <p:pic>
        <p:nvPicPr>
          <p:cNvPr id="4" name="Picture 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3645024"/>
            <a:ext cx="3276600" cy="1827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chemeClr val="tx1"/>
                </a:solidFill>
              </a:rPr>
              <a:t>Biotin</a:t>
            </a:r>
            <a:endParaRPr lang="tr-TR" dirty="0">
              <a:solidFill>
                <a:schemeClr val="tx1"/>
              </a:solidFill>
            </a:endParaRPr>
          </a:p>
        </p:txBody>
      </p:sp>
      <p:sp>
        <p:nvSpPr>
          <p:cNvPr id="3" name="Content Placeholder 2"/>
          <p:cNvSpPr>
            <a:spLocks noGrp="1"/>
          </p:cNvSpPr>
          <p:nvPr>
            <p:ph sz="quarter" idx="1"/>
          </p:nvPr>
        </p:nvSpPr>
        <p:spPr/>
        <p:txBody>
          <a:bodyPr/>
          <a:lstStyle/>
          <a:p>
            <a:pPr marL="0" indent="0">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1. Karbohidrat </a:t>
            </a:r>
            <a:r>
              <a:rPr lang="tr-TR" altLang="tr-TR" sz="2800" dirty="0">
                <a:effectLst>
                  <a:outerShdw blurRad="38100" dist="38100" dir="2700000" algn="tl">
                    <a:srgbClr val="C0C0C0"/>
                  </a:outerShdw>
                </a:effectLst>
                <a:latin typeface="Tahoma" panose="020B0604030504040204" pitchFamily="34" charset="0"/>
              </a:rPr>
              <a:t>ve Lipid metabolizmasında etkili enzimlerin yapısına girer</a:t>
            </a:r>
            <a:r>
              <a:rPr lang="tr-TR" altLang="tr-TR" sz="2800" dirty="0" smtClean="0">
                <a:effectLst>
                  <a:outerShdw blurRad="38100" dist="38100" dir="2700000" algn="tl">
                    <a:srgbClr val="C0C0C0"/>
                  </a:outerShdw>
                </a:effectLst>
                <a:latin typeface="Tahoma" panose="020B0604030504040204" pitchFamily="34" charset="0"/>
              </a:rPr>
              <a:t>.</a:t>
            </a:r>
          </a:p>
          <a:p>
            <a:pPr>
              <a:lnSpc>
                <a:spcPct val="110000"/>
              </a:lnSpc>
              <a:buFont typeface="Wingdings" panose="05000000000000000000" pitchFamily="2" charset="2"/>
              <a:buNone/>
            </a:pPr>
            <a:r>
              <a:rPr lang="tr-TR" altLang="tr-TR" sz="2800" dirty="0" smtClean="0">
                <a:effectLst>
                  <a:outerShdw blurRad="38100" dist="38100" dir="2700000" algn="tl">
                    <a:srgbClr val="C0C0C0"/>
                  </a:outerShdw>
                </a:effectLst>
                <a:latin typeface="Tahoma" panose="020B0604030504040204" pitchFamily="34" charset="0"/>
              </a:rPr>
              <a:t>2. Karboksil </a:t>
            </a:r>
            <a:r>
              <a:rPr lang="tr-TR" altLang="tr-TR" sz="2800" dirty="0">
                <a:effectLst>
                  <a:outerShdw blurRad="38100" dist="38100" dir="2700000" algn="tl">
                    <a:srgbClr val="C0C0C0"/>
                  </a:outerShdw>
                </a:effectLst>
                <a:latin typeface="Tahoma" panose="020B0604030504040204" pitchFamily="34" charset="0"/>
              </a:rPr>
              <a:t>gruplarının (HCO</a:t>
            </a:r>
            <a:r>
              <a:rPr lang="tr-TR" altLang="tr-TR" sz="2800" baseline="-25000" dirty="0">
                <a:effectLst>
                  <a:outerShdw blurRad="38100" dist="38100" dir="2700000" algn="tl">
                    <a:srgbClr val="C0C0C0"/>
                  </a:outerShdw>
                </a:effectLst>
                <a:latin typeface="Tahoma" panose="020B0604030504040204" pitchFamily="34" charset="0"/>
              </a:rPr>
              <a:t>3</a:t>
            </a:r>
            <a:r>
              <a:rPr lang="tr-TR" altLang="tr-TR" sz="2800" baseline="30000" dirty="0">
                <a:effectLst>
                  <a:outerShdw blurRad="38100" dist="38100" dir="2700000" algn="tl">
                    <a:srgbClr val="C0C0C0"/>
                  </a:outerShdw>
                </a:effectLst>
                <a:latin typeface="Tahoma" panose="020B0604030504040204" pitchFamily="34" charset="0"/>
              </a:rPr>
              <a:t>-</a:t>
            </a:r>
            <a:r>
              <a:rPr lang="tr-TR" altLang="tr-TR" sz="2800" dirty="0">
                <a:effectLst>
                  <a:outerShdw blurRad="38100" dist="38100" dir="2700000" algn="tl">
                    <a:srgbClr val="C0C0C0"/>
                  </a:outerShdw>
                </a:effectLst>
                <a:latin typeface="Tahoma" panose="020B0604030504040204" pitchFamily="34" charset="0"/>
              </a:rPr>
              <a:t>, CO</a:t>
            </a:r>
            <a:r>
              <a:rPr lang="tr-TR" altLang="tr-TR" sz="2800" baseline="-25000" dirty="0">
                <a:effectLst>
                  <a:outerShdw blurRad="38100" dist="38100" dir="2700000" algn="tl">
                    <a:srgbClr val="C0C0C0"/>
                  </a:outerShdw>
                </a:effectLst>
                <a:latin typeface="Tahoma" panose="020B0604030504040204" pitchFamily="34" charset="0"/>
              </a:rPr>
              <a:t>2</a:t>
            </a:r>
            <a:r>
              <a:rPr lang="tr-TR" altLang="tr-TR" sz="2800" dirty="0">
                <a:effectLst>
                  <a:outerShdw blurRad="38100" dist="38100" dir="2700000" algn="tl">
                    <a:srgbClr val="C0C0C0"/>
                  </a:outerShdw>
                </a:effectLst>
                <a:latin typeface="Tahoma" panose="020B0604030504040204" pitchFamily="34" charset="0"/>
              </a:rPr>
              <a:t>) transferinde etkilidir. Önce karboksil grubu aktiflenir ve sonra transfer edilir.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(HCO</a:t>
            </a:r>
            <a:r>
              <a:rPr lang="tr-TR" altLang="tr-TR" sz="2800" baseline="-25000" dirty="0">
                <a:effectLst>
                  <a:outerShdw blurRad="38100" dist="38100" dir="2700000" algn="tl">
                    <a:srgbClr val="C0C0C0"/>
                  </a:outerShdw>
                </a:effectLst>
                <a:latin typeface="Tahoma" panose="020B0604030504040204" pitchFamily="34" charset="0"/>
              </a:rPr>
              <a:t>3</a:t>
            </a:r>
            <a:r>
              <a:rPr lang="tr-TR" altLang="tr-TR" sz="2800" baseline="30000" dirty="0">
                <a:effectLst>
                  <a:outerShdw blurRad="38100" dist="38100" dir="2700000" algn="tl">
                    <a:srgbClr val="C0C0C0"/>
                  </a:outerShdw>
                </a:effectLst>
                <a:latin typeface="Tahoma" panose="020B0604030504040204" pitchFamily="34" charset="0"/>
              </a:rPr>
              <a:t>-</a:t>
            </a:r>
            <a:r>
              <a:rPr lang="tr-TR" altLang="tr-TR" sz="2800" dirty="0">
                <a:effectLst>
                  <a:outerShdw blurRad="38100" dist="38100" dir="2700000" algn="tl">
                    <a:srgbClr val="C0C0C0"/>
                  </a:outerShdw>
                </a:effectLst>
                <a:latin typeface="Tahoma" panose="020B0604030504040204" pitchFamily="34" charset="0"/>
              </a:rPr>
              <a:t>,  ATP,  Mg</a:t>
            </a:r>
            <a:r>
              <a:rPr lang="tr-TR" altLang="tr-TR" sz="2800" baseline="30000" dirty="0">
                <a:effectLst>
                  <a:outerShdw blurRad="38100" dist="38100" dir="2700000" algn="tl">
                    <a:srgbClr val="C0C0C0"/>
                  </a:outerShdw>
                </a:effectLst>
                <a:latin typeface="Tahoma" panose="020B0604030504040204" pitchFamily="34" charset="0"/>
              </a:rPr>
              <a:t>+2</a:t>
            </a:r>
            <a:r>
              <a:rPr lang="tr-TR" altLang="tr-TR" sz="2800" dirty="0">
                <a:effectLst>
                  <a:outerShdw blurRad="38100" dist="38100" dir="2700000" algn="tl">
                    <a:srgbClr val="C0C0C0"/>
                  </a:outerShdw>
                </a:effectLst>
                <a:latin typeface="Tahoma" panose="020B0604030504040204" pitchFamily="34" charset="0"/>
              </a:rPr>
              <a:t>   ve  asetil - CoA)</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Aktiflenen karboksil biotin’in azotuna bağlanır, karboksibiotin oluşur ve biotin taşıyıcı proteine bağlanarak aktarılır.</a:t>
            </a:r>
            <a:r>
              <a:rPr lang="tr-TR" altLang="tr-TR" sz="2800" dirty="0">
                <a:solidFill>
                  <a:schemeClr val="bg2"/>
                </a:solidFill>
                <a:effectLst>
                  <a:outerShdw blurRad="38100" dist="38100" dir="2700000" algn="tl">
                    <a:srgbClr val="C0C0C0"/>
                  </a:outerShdw>
                </a:effectLst>
                <a:latin typeface="Tahoma" panose="020B0604030504040204" pitchFamily="34" charset="0"/>
              </a:rPr>
              <a:t> </a:t>
            </a:r>
          </a:p>
          <a:p>
            <a:pPr marL="514350" indent="-514350">
              <a:lnSpc>
                <a:spcPct val="110000"/>
              </a:lnSpc>
              <a:buFont typeface="Wingdings" panose="05000000000000000000" pitchFamily="2" charset="2"/>
              <a:buAutoNum type="arabicPeriod"/>
            </a:pPr>
            <a:endParaRPr lang="tr-TR" altLang="tr-TR" sz="28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3219177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dirty="0" smtClean="0">
                <a:effectLst>
                  <a:outerShdw blurRad="38100" dist="38100" dir="2700000" algn="tl">
                    <a:srgbClr val="C0C0C0"/>
                  </a:outerShdw>
                </a:effectLst>
                <a:latin typeface="Tahoma" pitchFamily="34" charset="0"/>
              </a:rPr>
              <a:t>Biotin, Karboksilaz </a:t>
            </a:r>
            <a:r>
              <a:rPr lang="tr-TR" dirty="0">
                <a:effectLst>
                  <a:outerShdw blurRad="38100" dist="38100" dir="2700000" algn="tl">
                    <a:srgbClr val="C0C0C0"/>
                  </a:outerShdw>
                </a:effectLst>
                <a:latin typeface="Tahoma" pitchFamily="34" charset="0"/>
              </a:rPr>
              <a:t>enzimlerine bir amid bağı ile </a:t>
            </a:r>
            <a:r>
              <a:rPr lang="tr-TR" dirty="0" smtClean="0">
                <a:effectLst>
                  <a:outerShdw blurRad="38100" dist="38100" dir="2700000" algn="tl">
                    <a:srgbClr val="C0C0C0"/>
                  </a:outerShdw>
                </a:effectLst>
                <a:latin typeface="Tahoma" pitchFamily="34" charset="0"/>
              </a:rPr>
              <a:t>bağlanır. Karboksil </a:t>
            </a:r>
            <a:r>
              <a:rPr lang="tr-TR" dirty="0">
                <a:effectLst>
                  <a:outerShdw blurRad="38100" dist="38100" dir="2700000" algn="tl">
                    <a:srgbClr val="C0C0C0"/>
                  </a:outerShdw>
                </a:effectLst>
                <a:latin typeface="Tahoma" pitchFamily="34" charset="0"/>
              </a:rPr>
              <a:t>grubu </a:t>
            </a:r>
            <a:r>
              <a:rPr lang="tr-TR" dirty="0" smtClean="0">
                <a:effectLst>
                  <a:outerShdw blurRad="38100" dist="38100" dir="2700000" algn="tl">
                    <a:srgbClr val="C0C0C0"/>
                  </a:outerShdw>
                </a:effectLst>
                <a:latin typeface="Tahoma" pitchFamily="34" charset="0"/>
              </a:rPr>
              <a:t>ile enzimdeki lizinin amino </a:t>
            </a:r>
            <a:r>
              <a:rPr lang="tr-TR" dirty="0">
                <a:effectLst>
                  <a:outerShdw blurRad="38100" dist="38100" dir="2700000" algn="tl">
                    <a:srgbClr val="C0C0C0"/>
                  </a:outerShdw>
                </a:effectLst>
                <a:latin typeface="Tahoma" pitchFamily="34" charset="0"/>
              </a:rPr>
              <a:t>grubu </a:t>
            </a:r>
            <a:r>
              <a:rPr lang="tr-TR" dirty="0" smtClean="0">
                <a:effectLst>
                  <a:outerShdw blurRad="38100" dist="38100" dir="2700000" algn="tl">
                    <a:srgbClr val="C0C0C0"/>
                  </a:outerShdw>
                </a:effectLst>
                <a:latin typeface="Tahoma" pitchFamily="34" charset="0"/>
              </a:rPr>
              <a:t>arasında oluşur.</a:t>
            </a:r>
          </a:p>
          <a:p>
            <a:pPr marL="0" indent="0">
              <a:buNone/>
            </a:pPr>
            <a:endParaRPr lang="tr-TR" dirty="0" smtClean="0">
              <a:effectLst>
                <a:outerShdw blurRad="38100" dist="38100" dir="2700000" algn="tl">
                  <a:srgbClr val="C0C0C0"/>
                </a:outerShdw>
              </a:effectLst>
              <a:latin typeface="Tahoma" pitchFamily="34" charset="0"/>
            </a:endParaRPr>
          </a:p>
          <a:p>
            <a:r>
              <a:rPr lang="tr-TR" altLang="tr-TR" sz="2800" dirty="0">
                <a:effectLst>
                  <a:outerShdw blurRad="38100" dist="38100" dir="2700000" algn="tl">
                    <a:srgbClr val="C0C0C0"/>
                  </a:outerShdw>
                </a:effectLst>
                <a:latin typeface="Tahoma" panose="020B0604030504040204" pitchFamily="34" charset="0"/>
              </a:rPr>
              <a:t>Biotin bağlı enzimlerin proteolizi için Biotinaz enzimine ihtiyaç vardır. Bu enzim etkisiyle biotin ve lizin ayrılır ve biotin tekrar fonksiyon gösterecek duruma geçer</a:t>
            </a:r>
            <a:r>
              <a:rPr lang="tr-TR" altLang="tr-TR" sz="2800" dirty="0" smtClean="0">
                <a:effectLst>
                  <a:outerShdw blurRad="38100" dist="38100" dir="2700000" algn="tl">
                    <a:srgbClr val="C0C0C0"/>
                  </a:outerShdw>
                </a:effectLst>
                <a:latin typeface="Tahoma" panose="020B0604030504040204" pitchFamily="34" charset="0"/>
              </a:rPr>
              <a:t>.</a:t>
            </a:r>
          </a:p>
          <a:p>
            <a:pPr marL="0" indent="0">
              <a:buNone/>
            </a:pPr>
            <a:r>
              <a:rPr lang="tr-TR" altLang="tr-TR" sz="2800" dirty="0" smtClean="0">
                <a:effectLst>
                  <a:outerShdw blurRad="38100" dist="38100" dir="2700000" algn="tl">
                    <a:srgbClr val="C0C0C0"/>
                  </a:outerShdw>
                </a:effectLst>
                <a:latin typeface="Tahoma" panose="020B0604030504040204" pitchFamily="34" charset="0"/>
              </a:rPr>
              <a:t> </a:t>
            </a:r>
            <a:endParaRPr lang="tr-TR" altLang="tr-TR" sz="2800" dirty="0">
              <a:effectLst>
                <a:outerShdw blurRad="38100" dist="38100" dir="2700000" algn="tl">
                  <a:srgbClr val="C0C0C0"/>
                </a:outerShdw>
              </a:effectLst>
              <a:latin typeface="Tahoma" panose="020B0604030504040204" pitchFamily="34" charset="0"/>
            </a:endParaRPr>
          </a:p>
          <a:p>
            <a:endParaRPr lang="tr-TR" dirty="0">
              <a:effectLst>
                <a:outerShdw blurRad="38100" dist="38100" dir="2700000" algn="tl">
                  <a:srgbClr val="C0C0C0"/>
                </a:outerShdw>
              </a:effectLst>
              <a:latin typeface="Tahoma" pitchFamily="34" charset="0"/>
            </a:endParaRPr>
          </a:p>
          <a:p>
            <a:endParaRPr lang="tr-TR" dirty="0"/>
          </a:p>
        </p:txBody>
      </p:sp>
    </p:spTree>
    <p:extLst>
      <p:ext uri="{BB962C8B-B14F-4D97-AF65-F5344CB8AC3E}">
        <p14:creationId xmlns:p14="http://schemas.microsoft.com/office/powerpoint/2010/main" val="20652688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altLang="tr-TR" dirty="0" smtClean="0">
                <a:effectLst>
                  <a:outerShdw blurRad="38100" dist="38100" dir="2700000" algn="tl">
                    <a:srgbClr val="C0C0C0"/>
                  </a:outerShdw>
                </a:effectLst>
                <a:latin typeface="Tahoma" panose="020B0604030504040204" pitchFamily="34" charset="0"/>
              </a:rPr>
              <a:t>Biotin, </a:t>
            </a:r>
            <a:r>
              <a:rPr lang="tr-TR" altLang="tr-TR" dirty="0">
                <a:effectLst>
                  <a:outerShdw blurRad="38100" dist="38100" dir="2700000" algn="tl">
                    <a:srgbClr val="C0C0C0"/>
                  </a:outerShdw>
                </a:effectLst>
                <a:latin typeface="Tahoma" panose="020B0604030504040204" pitchFamily="34" charset="0"/>
              </a:rPr>
              <a:t>pıhtılaşma faktörlerinin karboksilasyon reaksiyonuna (K vitaminine bağlı </a:t>
            </a:r>
            <a:r>
              <a:rPr lang="tr-TR" altLang="tr-TR" dirty="0">
                <a:effectLst>
                  <a:outerShdw blurRad="38100" dist="38100" dir="2700000" algn="tl">
                    <a:srgbClr val="C0C0C0"/>
                  </a:outerShdw>
                </a:effectLst>
                <a:latin typeface="Tahoma" panose="020B0604030504040204" pitchFamily="34" charset="0"/>
                <a:sym typeface="Symbol" panose="05050102010706020507" pitchFamily="18" charset="2"/>
              </a:rPr>
              <a:t></a:t>
            </a:r>
            <a:r>
              <a:rPr lang="tr-TR" altLang="tr-TR" dirty="0">
                <a:effectLst>
                  <a:outerShdw blurRad="38100" dist="38100" dir="2700000" algn="tl">
                    <a:srgbClr val="C0C0C0"/>
                  </a:outerShdw>
                </a:effectLst>
                <a:latin typeface="Tahoma" panose="020B0604030504040204" pitchFamily="34" charset="0"/>
              </a:rPr>
              <a:t>-karboksiglutamat birimlerinin oluşumu), </a:t>
            </a:r>
            <a:endParaRPr lang="tr-TR" altLang="tr-TR" dirty="0" smtClean="0">
              <a:effectLst>
                <a:outerShdw blurRad="38100" dist="38100" dir="2700000" algn="tl">
                  <a:srgbClr val="C0C0C0"/>
                </a:outerShdw>
              </a:effectLst>
              <a:latin typeface="Tahoma" panose="020B0604030504040204" pitchFamily="34" charset="0"/>
            </a:endParaRPr>
          </a:p>
          <a:p>
            <a:r>
              <a:rPr lang="tr-TR" altLang="tr-TR" dirty="0" smtClean="0">
                <a:effectLst>
                  <a:outerShdw blurRad="38100" dist="38100" dir="2700000" algn="tl">
                    <a:srgbClr val="C0C0C0"/>
                  </a:outerShdw>
                </a:effectLst>
                <a:latin typeface="Tahoma" panose="020B0604030504040204" pitchFamily="34" charset="0"/>
              </a:rPr>
              <a:t>karbomoil </a:t>
            </a:r>
            <a:r>
              <a:rPr lang="tr-TR" altLang="tr-TR" dirty="0">
                <a:effectLst>
                  <a:outerShdw blurRad="38100" dist="38100" dir="2700000" algn="tl">
                    <a:srgbClr val="C0C0C0"/>
                  </a:outerShdw>
                </a:effectLst>
                <a:latin typeface="Tahoma" panose="020B0604030504040204" pitchFamily="34" charset="0"/>
              </a:rPr>
              <a:t>fosfat sentezi ve </a:t>
            </a:r>
            <a:r>
              <a:rPr lang="tr-TR" altLang="tr-TR" dirty="0" smtClean="0">
                <a:effectLst>
                  <a:outerShdw blurRad="38100" dist="38100" dir="2700000" algn="tl">
                    <a:srgbClr val="C0C0C0"/>
                  </a:outerShdw>
                </a:effectLst>
                <a:latin typeface="Tahoma" panose="020B0604030504040204" pitchFamily="34" charset="0"/>
              </a:rPr>
              <a:t>pürin </a:t>
            </a:r>
            <a:r>
              <a:rPr lang="tr-TR" altLang="tr-TR" dirty="0">
                <a:effectLst>
                  <a:outerShdw blurRad="38100" dist="38100" dir="2700000" algn="tl">
                    <a:srgbClr val="C0C0C0"/>
                  </a:outerShdw>
                </a:effectLst>
                <a:latin typeface="Tahoma" panose="020B0604030504040204" pitchFamily="34" charset="0"/>
              </a:rPr>
              <a:t>sentezi benzeri karboksilasyon reaksiyonlarına ise katılmaz.</a:t>
            </a:r>
          </a:p>
          <a:p>
            <a:endParaRPr lang="tr-TR" dirty="0"/>
          </a:p>
        </p:txBody>
      </p:sp>
    </p:spTree>
    <p:extLst>
      <p:ext uri="{BB962C8B-B14F-4D97-AF65-F5344CB8AC3E}">
        <p14:creationId xmlns:p14="http://schemas.microsoft.com/office/powerpoint/2010/main" val="41339606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sz="2800" b="1" dirty="0">
                <a:solidFill>
                  <a:srgbClr val="FFFF00"/>
                </a:solidFill>
                <a:effectLst>
                  <a:outerShdw blurRad="38100" dist="38100" dir="2700000" algn="tl">
                    <a:srgbClr val="000000"/>
                  </a:outerShdw>
                </a:effectLst>
              </a:rPr>
              <a:t>Eksiklik durumu:</a:t>
            </a:r>
            <a:r>
              <a:rPr lang="tr-TR" sz="2800" b="1" dirty="0">
                <a:effectLst>
                  <a:outerShdw blurRad="38100" dist="38100" dir="2700000" algn="tl">
                    <a:srgbClr val="FFFFFF"/>
                  </a:outerShdw>
                </a:effectLst>
              </a:rPr>
              <a:t> Çiğ yumurta tüketimi biyotin yetmezliğine yol açabilir. Yumurta beyazında biyotin ile çok sıkı bağlanarak emilimini engelleyen ısıya dayanaksız bir protein olan avidin bulunur. </a:t>
            </a:r>
            <a:endParaRPr lang="tr-TR" sz="2800" b="1" dirty="0" smtClean="0">
              <a:effectLst>
                <a:outerShdw blurRad="38100" dist="38100" dir="2700000" algn="tl">
                  <a:srgbClr val="FFFFFF"/>
                </a:outerShdw>
              </a:effectLst>
            </a:endParaRPr>
          </a:p>
          <a:p>
            <a:r>
              <a:rPr lang="tr-TR" sz="2800" b="1" dirty="0" smtClean="0">
                <a:effectLst>
                  <a:outerShdw blurRad="38100" dist="38100" dir="2700000" algn="tl">
                    <a:srgbClr val="FFFFFF"/>
                  </a:outerShdw>
                </a:effectLst>
              </a:rPr>
              <a:t>Semptomlar </a:t>
            </a:r>
            <a:r>
              <a:rPr lang="tr-TR" sz="2800" b="1" dirty="0">
                <a:effectLst>
                  <a:outerShdw blurRad="38100" dist="38100" dir="2700000" algn="tl">
                    <a:srgbClr val="FFFFFF"/>
                  </a:outerShdw>
                </a:effectLst>
              </a:rPr>
              <a:t>depresyon, hallusinasyon, kas ağrısı ve dermatitisi içerir.</a:t>
            </a:r>
          </a:p>
          <a:p>
            <a:endParaRPr lang="tr-TR" dirty="0"/>
          </a:p>
        </p:txBody>
      </p:sp>
    </p:spTree>
    <p:extLst>
      <p:ext uri="{BB962C8B-B14F-4D97-AF65-F5344CB8AC3E}">
        <p14:creationId xmlns:p14="http://schemas.microsoft.com/office/powerpoint/2010/main" val="40536898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idx="4294967295"/>
          </p:nvPr>
        </p:nvSpPr>
        <p:spPr/>
        <p:txBody>
          <a:bodyPr/>
          <a:lstStyle/>
          <a:p>
            <a:r>
              <a:rPr lang="tr-TR" sz="3700" dirty="0" smtClean="0">
                <a:solidFill>
                  <a:schemeClr val="tx1"/>
                </a:solidFill>
                <a:effectLst>
                  <a:outerShdw blurRad="38100" dist="38100" dir="2700000" algn="tl">
                    <a:srgbClr val="FFFFFF"/>
                  </a:outerShdw>
                </a:effectLst>
              </a:rPr>
              <a:t>FOLİK ASİT  VitaminB9</a:t>
            </a:r>
          </a:p>
        </p:txBody>
      </p:sp>
      <p:sp>
        <p:nvSpPr>
          <p:cNvPr id="37891" name="Rectangle 3"/>
          <p:cNvSpPr>
            <a:spLocks noGrp="1"/>
          </p:cNvSpPr>
          <p:nvPr>
            <p:ph type="body" idx="4294967295"/>
          </p:nvPr>
        </p:nvSpPr>
        <p:spPr>
          <a:xfrm>
            <a:off x="301625" y="1524000"/>
            <a:ext cx="8534400" cy="5073650"/>
          </a:xfrm>
        </p:spPr>
        <p:txBody>
          <a:bodyPr/>
          <a:lstStyle/>
          <a:p>
            <a:pPr>
              <a:lnSpc>
                <a:spcPct val="90000"/>
              </a:lnSpc>
            </a:pPr>
            <a:r>
              <a:rPr lang="tr-TR" sz="2300" b="1" dirty="0" smtClean="0">
                <a:effectLst>
                  <a:outerShdw blurRad="38100" dist="38100" dir="2700000" algn="tl">
                    <a:srgbClr val="FFFFFF"/>
                  </a:outerShdw>
                </a:effectLst>
              </a:rPr>
              <a:t>para-amino benzoik asit (PABA), glutamik asit ve pteridin bazından oluşur.</a:t>
            </a:r>
          </a:p>
          <a:p>
            <a:pPr>
              <a:lnSpc>
                <a:spcPct val="90000"/>
              </a:lnSpc>
            </a:pPr>
            <a:endParaRPr lang="tr-TR" sz="2300" b="1" dirty="0">
              <a:effectLst>
                <a:outerShdw blurRad="38100" dist="38100" dir="2700000" algn="tl">
                  <a:srgbClr val="FFFFFF"/>
                </a:outerShdw>
              </a:effectLst>
              <a:latin typeface="Arial" charset="0"/>
            </a:endParaRPr>
          </a:p>
          <a:p>
            <a:pPr>
              <a:lnSpc>
                <a:spcPct val="90000"/>
              </a:lnSpc>
            </a:pPr>
            <a:endParaRPr lang="tr-TR" sz="2300" b="1" dirty="0" smtClean="0">
              <a:effectLst>
                <a:outerShdw blurRad="38100" dist="38100" dir="2700000" algn="tl">
                  <a:srgbClr val="FFFFFF"/>
                </a:outerShdw>
              </a:effectLst>
              <a:latin typeface="Arial" charset="0"/>
            </a:endParaRPr>
          </a:p>
          <a:p>
            <a:pPr>
              <a:lnSpc>
                <a:spcPct val="90000"/>
              </a:lnSpc>
            </a:pPr>
            <a:endParaRPr lang="tr-TR" sz="2300" b="1" dirty="0">
              <a:effectLst>
                <a:outerShdw blurRad="38100" dist="38100" dir="2700000" algn="tl">
                  <a:srgbClr val="FFFFFF"/>
                </a:outerShdw>
              </a:effectLst>
              <a:latin typeface="Arial" charset="0"/>
            </a:endParaRPr>
          </a:p>
          <a:p>
            <a:pPr>
              <a:lnSpc>
                <a:spcPct val="90000"/>
              </a:lnSpc>
            </a:pPr>
            <a:endParaRPr lang="tr-TR" sz="2300" b="1" dirty="0" smtClean="0">
              <a:effectLst>
                <a:outerShdw blurRad="38100" dist="38100" dir="2700000" algn="tl">
                  <a:srgbClr val="FFFFFF"/>
                </a:outerShdw>
              </a:effectLst>
              <a:latin typeface="Arial" charset="0"/>
            </a:endParaRPr>
          </a:p>
          <a:p>
            <a:pPr>
              <a:lnSpc>
                <a:spcPct val="90000"/>
              </a:lnSpc>
            </a:pPr>
            <a:endParaRPr lang="tr-TR" sz="2300" b="1" dirty="0">
              <a:effectLst>
                <a:outerShdw blurRad="38100" dist="38100" dir="2700000" algn="tl">
                  <a:srgbClr val="FFFFFF"/>
                </a:outerShdw>
              </a:effectLst>
              <a:latin typeface="Arial" charset="0"/>
            </a:endParaRPr>
          </a:p>
          <a:p>
            <a:pPr>
              <a:lnSpc>
                <a:spcPct val="90000"/>
              </a:lnSpc>
            </a:pPr>
            <a:endParaRPr lang="tr-TR" sz="2300" b="1" dirty="0" smtClean="0">
              <a:effectLst>
                <a:outerShdw blurRad="38100" dist="38100" dir="2700000" algn="tl">
                  <a:srgbClr val="FFFFFF"/>
                </a:outerShdw>
              </a:effectLst>
              <a:latin typeface="Arial" charset="0"/>
            </a:endParaRPr>
          </a:p>
          <a:p>
            <a:pPr>
              <a:lnSpc>
                <a:spcPct val="110000"/>
              </a:lnSpc>
            </a:pPr>
            <a:r>
              <a:rPr lang="tr-TR" altLang="tr-TR" sz="2400" dirty="0" smtClean="0">
                <a:effectLst>
                  <a:outerShdw blurRad="38100" dist="38100" dir="2700000" algn="tl">
                    <a:srgbClr val="C0C0C0"/>
                  </a:outerShdw>
                </a:effectLst>
                <a:latin typeface="Tahoma" panose="020B0604030504040204" pitchFamily="34" charset="0"/>
              </a:rPr>
              <a:t>İnsan </a:t>
            </a:r>
            <a:r>
              <a:rPr lang="tr-TR" altLang="tr-TR" sz="2400" dirty="0">
                <a:effectLst>
                  <a:outerShdw blurRad="38100" dist="38100" dir="2700000" algn="tl">
                    <a:srgbClr val="C0C0C0"/>
                  </a:outerShdw>
                </a:effectLst>
                <a:latin typeface="Tahoma" panose="020B0604030504040204" pitchFamily="34" charset="0"/>
              </a:rPr>
              <a:t>organizmasında PABA sentezlenemez ve glutamik aside bağlanamaz.</a:t>
            </a:r>
          </a:p>
          <a:p>
            <a:pPr>
              <a:lnSpc>
                <a:spcPct val="110000"/>
              </a:lnSpc>
            </a:pPr>
            <a:r>
              <a:rPr lang="tr-TR" altLang="tr-TR" sz="2400" dirty="0">
                <a:effectLst>
                  <a:outerShdw blurRad="38100" dist="38100" dir="2700000" algn="tl">
                    <a:srgbClr val="C0C0C0"/>
                  </a:outerShdw>
                </a:effectLst>
                <a:latin typeface="Tahoma" panose="020B0604030504040204" pitchFamily="34" charset="0"/>
              </a:rPr>
              <a:t>Folik asid besinlerle alınmalıdır. En çok bulunduğu besin yapraklı yiyeceklerdir. </a:t>
            </a:r>
          </a:p>
          <a:p>
            <a:pPr>
              <a:lnSpc>
                <a:spcPct val="90000"/>
              </a:lnSpc>
            </a:pPr>
            <a:endParaRPr lang="tr-TR" sz="2300" b="1" dirty="0" smtClean="0">
              <a:effectLst>
                <a:outerShdw blurRad="38100" dist="38100" dir="2700000" algn="tl">
                  <a:srgbClr val="FFFFFF"/>
                </a:outerShdw>
              </a:effectLst>
              <a:latin typeface="Arial" charset="0"/>
            </a:endParaRPr>
          </a:p>
          <a:p>
            <a:pPr>
              <a:lnSpc>
                <a:spcPct val="90000"/>
              </a:lnSpc>
              <a:buFont typeface="Wingdings 2" pitchFamily="18" charset="2"/>
              <a:buNone/>
            </a:pPr>
            <a:endParaRPr lang="tr-TR" sz="2300" b="1" dirty="0" smtClean="0">
              <a:effectLst>
                <a:outerShdw blurRad="38100" dist="38100" dir="2700000" algn="tl">
                  <a:srgbClr val="FFFFFF"/>
                </a:outerShdw>
              </a:effectLst>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276872"/>
            <a:ext cx="5112568" cy="22322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07504" y="1340768"/>
            <a:ext cx="8856984" cy="5256584"/>
          </a:xfrm>
        </p:spPr>
        <p:txBody>
          <a:bodyPr/>
          <a:lstStyle/>
          <a:p>
            <a:pPr>
              <a:lnSpc>
                <a:spcPct val="90000"/>
              </a:lnSpc>
              <a:buNone/>
            </a:pPr>
            <a:r>
              <a:rPr lang="tr-TR" sz="2600" b="1" dirty="0" smtClean="0">
                <a:effectLst>
                  <a:outerShdw blurRad="38100" dist="38100" dir="2700000" algn="tl">
                    <a:srgbClr val="FFFFFF"/>
                  </a:outerShdw>
                </a:effectLst>
              </a:rPr>
              <a:t>Ispanak </a:t>
            </a:r>
            <a:r>
              <a:rPr lang="tr-TR" sz="2600" b="1" dirty="0">
                <a:effectLst>
                  <a:outerShdw blurRad="38100" dist="38100" dir="2700000" algn="tl">
                    <a:srgbClr val="FFFFFF"/>
                  </a:outerShdw>
                </a:effectLst>
              </a:rPr>
              <a:t>gibi yeşil bitkiler, karaciğer,süt, tahıl ürünleri, hububatlar, </a:t>
            </a:r>
            <a:r>
              <a:rPr lang="tr-TR" sz="2600" b="1" dirty="0" smtClean="0">
                <a:effectLst>
                  <a:outerShdw blurRad="38100" dist="38100" dir="2700000" algn="tl">
                    <a:srgbClr val="FFFFFF"/>
                  </a:outerShdw>
                </a:effectLst>
              </a:rPr>
              <a:t>mayada bulunur.</a:t>
            </a:r>
            <a:endParaRPr lang="tr-TR" sz="2600" b="1" dirty="0">
              <a:effectLst>
                <a:outerShdw blurRad="38100" dist="38100" dir="2700000" algn="tl">
                  <a:srgbClr val="FFFFFF"/>
                </a:outerShdw>
              </a:effectLst>
            </a:endParaRPr>
          </a:p>
          <a:p>
            <a:pPr algn="just">
              <a:lnSpc>
                <a:spcPct val="90000"/>
              </a:lnSpc>
              <a:buNone/>
            </a:pPr>
            <a:r>
              <a:rPr lang="tr-TR" sz="2600" b="1" dirty="0">
                <a:effectLst>
                  <a:outerShdw blurRad="38100" dist="38100" dir="2700000" algn="tl">
                    <a:srgbClr val="FFFFFF"/>
                  </a:outerShdw>
                </a:effectLst>
              </a:rPr>
              <a:t>*Mikroorganizmalar folik asit sentez edebilirler. Mikroorganizmaların gelişmesi için folik aside ihtiyaç duyarlar. Sulfonamidler PABA ile yarışır. Yapıya sulfonamidler girince folik asit sentezlenemez ve mikroorganizmalar ölür. </a:t>
            </a:r>
          </a:p>
          <a:p>
            <a:pPr algn="just">
              <a:lnSpc>
                <a:spcPct val="90000"/>
              </a:lnSpc>
              <a:buNone/>
            </a:pPr>
            <a:r>
              <a:rPr lang="tr-TR" sz="2600" b="1" dirty="0">
                <a:effectLst>
                  <a:outerShdw blurRad="38100" dist="38100" dir="2700000" algn="tl">
                    <a:srgbClr val="FFFFFF"/>
                  </a:outerShdw>
                </a:effectLst>
              </a:rPr>
              <a:t>*Uzun süre ağız yoluyla alınan sulfonamidlerin bakteriyositatik etkileri yanında, insanlarda folik asit noksanlığı meydana getirir. Çünkü insanlar için gerekli olan folik asit sentez eden bağırsak bakterilerinin büyük kısmının zarar görmesine neden olur.</a:t>
            </a:r>
            <a:endParaRPr lang="tr-TR" sz="2600" dirty="0"/>
          </a:p>
        </p:txBody>
      </p:sp>
    </p:spTree>
    <p:extLst>
      <p:ext uri="{BB962C8B-B14F-4D97-AF65-F5344CB8AC3E}">
        <p14:creationId xmlns:p14="http://schemas.microsoft.com/office/powerpoint/2010/main" val="2721772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268760"/>
            <a:ext cx="8784976" cy="5328592"/>
          </a:xfrm>
        </p:spPr>
        <p:txBody>
          <a:bodyPr/>
          <a:lstStyle/>
          <a:p>
            <a:endParaRPr lang="tr-TR" altLang="tr-TR" sz="2400" dirty="0" smtClean="0">
              <a:effectLst>
                <a:outerShdw blurRad="38100" dist="38100" dir="2700000" algn="tl">
                  <a:srgbClr val="C0C0C0"/>
                </a:outerShdw>
              </a:effectLst>
              <a:latin typeface="Tahoma" panose="020B0604030504040204" pitchFamily="34" charset="0"/>
            </a:endParaRPr>
          </a:p>
          <a:p>
            <a:r>
              <a:rPr lang="tr-TR" altLang="tr-TR" sz="2400" dirty="0" err="1" smtClean="0">
                <a:effectLst>
                  <a:outerShdw blurRad="38100" dist="38100" dir="2700000" algn="tl">
                    <a:srgbClr val="C0C0C0"/>
                  </a:outerShdw>
                </a:effectLst>
                <a:latin typeface="Tahoma" panose="020B0604030504040204" pitchFamily="34" charset="0"/>
              </a:rPr>
              <a:t>Folik</a:t>
            </a:r>
            <a:r>
              <a:rPr lang="tr-TR" altLang="tr-TR" sz="2400" dirty="0" smtClean="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asid tetrahidrofolikasid (aktif) şekline geçtikten sonra tek karbon birimli maddelerin taşınmasında kullanılır. </a:t>
            </a:r>
            <a:endParaRPr lang="tr-TR" altLang="tr-TR" sz="2400" dirty="0" smtClean="0">
              <a:effectLst>
                <a:outerShdw blurRad="38100" dist="38100" dir="2700000" algn="tl">
                  <a:srgbClr val="C0C0C0"/>
                </a:outerShdw>
              </a:effectLst>
              <a:latin typeface="Tahoma" panose="020B0604030504040204" pitchFamily="34" charset="0"/>
            </a:endParaRPr>
          </a:p>
          <a:p>
            <a:r>
              <a:rPr lang="tr-TR" altLang="tr-TR" sz="2400" dirty="0" err="1" smtClean="0">
                <a:effectLst>
                  <a:outerShdw blurRad="38100" dist="38100" dir="2700000" algn="tl">
                    <a:srgbClr val="C0C0C0"/>
                  </a:outerShdw>
                </a:effectLst>
                <a:latin typeface="Tahoma" panose="020B0604030504040204" pitchFamily="34" charset="0"/>
              </a:rPr>
              <a:t>Glisin</a:t>
            </a:r>
            <a:r>
              <a:rPr lang="tr-TR" altLang="tr-TR" sz="2400" dirty="0" smtClean="0">
                <a:effectLst>
                  <a:outerShdw blurRad="38100" dist="38100" dir="2700000" algn="tl">
                    <a:srgbClr val="C0C0C0"/>
                  </a:outerShdw>
                </a:effectLst>
                <a:latin typeface="Tahoma" panose="020B0604030504040204" pitchFamily="34" charset="0"/>
              </a:rPr>
              <a:t>, methionin, T ve U nükleotid sentezinde gereklidir.</a:t>
            </a:r>
          </a:p>
          <a:p>
            <a:r>
              <a:rPr lang="tr-TR" altLang="tr-TR" sz="2400" dirty="0" smtClean="0">
                <a:effectLst>
                  <a:outerShdw blurRad="38100" dist="38100" dir="2700000" algn="tl">
                    <a:srgbClr val="C0C0C0"/>
                  </a:outerShdw>
                </a:effectLst>
                <a:latin typeface="Tahoma" panose="020B0604030504040204" pitchFamily="34" charset="0"/>
              </a:rPr>
              <a:t>Metil grupları vericisi olarak rol alır.</a:t>
            </a:r>
          </a:p>
          <a:p>
            <a:r>
              <a:rPr lang="tr-TR" altLang="tr-TR" sz="2400" dirty="0" smtClean="0">
                <a:effectLst>
                  <a:outerShdw blurRad="38100" dist="38100" dir="2700000" algn="tl">
                    <a:srgbClr val="C0C0C0"/>
                  </a:outerShdw>
                </a:effectLst>
                <a:latin typeface="Tahoma" panose="020B0604030504040204" pitchFamily="34" charset="0"/>
              </a:rPr>
              <a:t>Hızlı bölünen höcreler için çok önemlidir. (gebelikte)</a:t>
            </a:r>
          </a:p>
          <a:p>
            <a:r>
              <a:rPr lang="tr-TR" altLang="tr-TR" sz="2400" dirty="0" smtClean="0">
                <a:effectLst>
                  <a:outerShdw blurRad="38100" dist="38100" dir="2700000" algn="tl">
                    <a:srgbClr val="C0C0C0"/>
                  </a:outerShdw>
                </a:effectLst>
                <a:latin typeface="Tahoma" panose="020B0604030504040204" pitchFamily="34" charset="0"/>
              </a:rPr>
              <a:t>Gebelikte yetersizliği neural tüp defeklerine sebep olmaktadır.</a:t>
            </a:r>
          </a:p>
          <a:p>
            <a:endParaRPr lang="tr-TR" altLang="tr-TR" sz="2400" dirty="0" smtClean="0">
              <a:effectLst>
                <a:outerShdw blurRad="38100" dist="38100" dir="2700000" algn="tl">
                  <a:srgbClr val="C0C0C0"/>
                </a:outerShdw>
              </a:effectLst>
              <a:latin typeface="Tahoma" panose="020B0604030504040204" pitchFamily="34" charset="0"/>
            </a:endParaRPr>
          </a:p>
          <a:p>
            <a:endParaRPr lang="tr-TR" altLang="tr-TR" sz="2400" dirty="0">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28695820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idx="4294967295"/>
          </p:nvPr>
        </p:nvSpPr>
        <p:spPr/>
        <p:txBody>
          <a:bodyPr/>
          <a:lstStyle/>
          <a:p>
            <a:endParaRPr lang="tr-TR" smtClean="0"/>
          </a:p>
        </p:txBody>
      </p:sp>
      <p:sp>
        <p:nvSpPr>
          <p:cNvPr id="38915" name="Rectangle 3"/>
          <p:cNvSpPr>
            <a:spLocks noGrp="1"/>
          </p:cNvSpPr>
          <p:nvPr>
            <p:ph type="body" idx="4294967295"/>
          </p:nvPr>
        </p:nvSpPr>
        <p:spPr/>
        <p:txBody>
          <a:bodyPr/>
          <a:lstStyle/>
          <a:p>
            <a:pPr>
              <a:buFont typeface="Wingdings 2" pitchFamily="18" charset="2"/>
              <a:buNone/>
            </a:pPr>
            <a:r>
              <a:rPr lang="tr-TR" sz="3000" b="1" dirty="0" smtClean="0">
                <a:effectLst>
                  <a:outerShdw blurRad="38100" dist="38100" dir="2700000" algn="tl">
                    <a:srgbClr val="FFFFFF"/>
                  </a:outerShdw>
                </a:effectLst>
              </a:rPr>
              <a:t>Eksiklik durumları:</a:t>
            </a:r>
          </a:p>
          <a:p>
            <a:pPr>
              <a:buFont typeface="Wingdings 2" pitchFamily="18" charset="2"/>
              <a:buNone/>
            </a:pPr>
            <a:r>
              <a:rPr lang="tr-TR" sz="3000" b="1" dirty="0" smtClean="0">
                <a:effectLst>
                  <a:outerShdw blurRad="38100" dist="38100" dir="2700000" algn="tl">
                    <a:srgbClr val="FFFFFF"/>
                  </a:outerShdw>
                </a:effectLst>
              </a:rPr>
              <a:t>Büyümede yavaşlama</a:t>
            </a:r>
            <a:r>
              <a:rPr lang="tr-TR" sz="3000" b="1" dirty="0" smtClean="0">
                <a:effectLst>
                  <a:outerShdw blurRad="38100" dist="38100" dir="2700000" algn="tl">
                    <a:srgbClr val="FFFFFF"/>
                  </a:outerShdw>
                </a:effectLst>
                <a:latin typeface="Arial" charset="0"/>
              </a:rPr>
              <a:t>,</a:t>
            </a:r>
            <a:r>
              <a:rPr lang="tr-TR" sz="3000" b="1" dirty="0" smtClean="0">
                <a:effectLst>
                  <a:outerShdw blurRad="38100" dist="38100" dir="2700000" algn="tl">
                    <a:srgbClr val="FFFFFF"/>
                  </a:outerShdw>
                </a:effectLst>
              </a:rPr>
              <a:t>   </a:t>
            </a:r>
          </a:p>
          <a:p>
            <a:pPr>
              <a:buFont typeface="Wingdings 2" pitchFamily="18" charset="2"/>
              <a:buNone/>
            </a:pPr>
            <a:r>
              <a:rPr lang="tr-TR" sz="3000" b="1" dirty="0" smtClean="0">
                <a:effectLst>
                  <a:outerShdw blurRad="38100" dist="38100" dir="2700000" algn="tl">
                    <a:srgbClr val="FFFFFF"/>
                  </a:outerShdw>
                </a:effectLst>
              </a:rPr>
              <a:t>**Megaloblastik anemi</a:t>
            </a:r>
            <a:r>
              <a:rPr lang="tr-TR" sz="3000" b="1" dirty="0" smtClean="0">
                <a:effectLst>
                  <a:outerShdw blurRad="38100" dist="38100" dir="2700000" algn="tl">
                    <a:srgbClr val="FFFFFF"/>
                  </a:outerShdw>
                </a:effectLst>
                <a:latin typeface="Arial" charset="0"/>
              </a:rPr>
              <a:t>,</a:t>
            </a:r>
          </a:p>
          <a:p>
            <a:pPr>
              <a:buFont typeface="Wingdings 2" pitchFamily="18" charset="2"/>
              <a:buNone/>
            </a:pPr>
            <a:endParaRPr lang="tr-TR" sz="3000" b="1" dirty="0" smtClean="0">
              <a:effectLst>
                <a:outerShdw blurRad="38100" dist="38100" dir="2700000" algn="tl">
                  <a:srgbClr val="FFFFFF"/>
                </a:outerShdw>
              </a:effectLst>
              <a:latin typeface="Arial" charset="0"/>
            </a:endParaRPr>
          </a:p>
          <a:p>
            <a:pPr>
              <a:buFont typeface="Wingdings 2" pitchFamily="18" charset="2"/>
              <a:buNone/>
            </a:pPr>
            <a:r>
              <a:rPr lang="tr-TR" sz="3000" b="1" dirty="0" smtClean="0">
                <a:effectLst>
                  <a:outerShdw blurRad="38100" dist="38100" dir="2700000" algn="tl">
                    <a:srgbClr val="FFFFFF"/>
                  </a:outerShdw>
                </a:effectLst>
                <a:latin typeface="Arial" charset="0"/>
              </a:rPr>
              <a:t>**</a:t>
            </a:r>
            <a:r>
              <a:rPr lang="tr-TR" sz="3000" b="1" dirty="0" smtClean="0">
                <a:effectLst>
                  <a:outerShdw blurRad="38100" dist="38100" dir="2700000" algn="tl">
                    <a:srgbClr val="FFFFFF"/>
                  </a:outerShdw>
                </a:effectLst>
              </a:rPr>
              <a:t>Tetrahidrofolik aside bağlı enzimler nükleotid sentezine  katıldığından, eksikliğinde  DNA sentezi yavaşlar.</a:t>
            </a:r>
          </a:p>
          <a:p>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endParaRPr lang="tr-TR" smtClean="0">
              <a:solidFill>
                <a:srgbClr val="7B9899"/>
              </a:solidFill>
            </a:endParaRPr>
          </a:p>
        </p:txBody>
      </p:sp>
      <p:sp>
        <p:nvSpPr>
          <p:cNvPr id="3" name="Content Placeholder 2"/>
          <p:cNvSpPr>
            <a:spLocks noGrp="1"/>
          </p:cNvSpPr>
          <p:nvPr>
            <p:ph sz="quarter" idx="1"/>
          </p:nvPr>
        </p:nvSpPr>
        <p:spPr>
          <a:xfrm>
            <a:off x="301625" y="1527175"/>
            <a:ext cx="8504238" cy="4572000"/>
          </a:xfrm>
        </p:spPr>
        <p:txBody>
          <a:bodyPr>
            <a:normAutofit/>
          </a:bodyPr>
          <a:lstStyle/>
          <a:p>
            <a:pPr marL="274320" indent="-274320" fontAlgn="auto">
              <a:spcAft>
                <a:spcPts val="0"/>
              </a:spcAft>
              <a:buFont typeface="Wingdings 2"/>
              <a:buChar char=""/>
              <a:defRPr/>
            </a:pPr>
            <a:r>
              <a:rPr lang="tr-TR" sz="2800" dirty="0"/>
              <a:t>Noksanlık durumu ölüme yol açacak kadar ilerlemişse </a:t>
            </a:r>
            <a:r>
              <a:rPr lang="tr-TR" sz="2800" b="1" i="1" dirty="0"/>
              <a:t>avitaminoz</a:t>
            </a:r>
            <a:r>
              <a:rPr lang="tr-TR" sz="2800" i="1" dirty="0"/>
              <a:t> </a:t>
            </a:r>
            <a:r>
              <a:rPr lang="tr-TR" sz="2800" dirty="0"/>
              <a:t>denir</a:t>
            </a:r>
            <a:r>
              <a:rPr lang="tr-TR" sz="2800" dirty="0" smtClean="0"/>
              <a:t>.</a:t>
            </a:r>
          </a:p>
          <a:p>
            <a:pPr marL="0" indent="0" fontAlgn="auto">
              <a:spcAft>
                <a:spcPts val="0"/>
              </a:spcAft>
              <a:buFont typeface="Wingdings 2"/>
              <a:buNone/>
              <a:defRPr/>
            </a:pPr>
            <a:endParaRPr lang="tr-TR" sz="2800" dirty="0"/>
          </a:p>
          <a:p>
            <a:pPr marL="274320" indent="-274320" fontAlgn="auto">
              <a:spcAft>
                <a:spcPts val="0"/>
              </a:spcAft>
              <a:buFont typeface="Wingdings 2"/>
              <a:buChar char=""/>
              <a:defRPr/>
            </a:pPr>
            <a:r>
              <a:rPr lang="tr-TR" sz="2800" dirty="0"/>
              <a:t>Birden fazla vitamine bağlı olarak noksanlık gerçekleştiğinde ise,</a:t>
            </a:r>
            <a:r>
              <a:rPr lang="tr-TR" sz="2800" i="1" dirty="0"/>
              <a:t> </a:t>
            </a:r>
            <a:r>
              <a:rPr lang="tr-TR" sz="2800" b="1" i="1" dirty="0"/>
              <a:t>poliavitaminoz</a:t>
            </a:r>
            <a:r>
              <a:rPr lang="tr-TR" sz="2800" i="1" dirty="0"/>
              <a:t> </a:t>
            </a:r>
            <a:r>
              <a:rPr lang="tr-TR" sz="2800" dirty="0"/>
              <a:t>denir</a:t>
            </a:r>
            <a:r>
              <a:rPr lang="tr-TR" sz="2800" dirty="0" smtClean="0"/>
              <a:t>.</a:t>
            </a:r>
          </a:p>
          <a:p>
            <a:pPr marL="0" indent="0" fontAlgn="auto">
              <a:spcAft>
                <a:spcPts val="0"/>
              </a:spcAft>
              <a:buFont typeface="Wingdings 2"/>
              <a:buNone/>
              <a:defRPr/>
            </a:pPr>
            <a:endParaRPr lang="tr-TR" sz="2800" dirty="0"/>
          </a:p>
          <a:p>
            <a:pPr marL="274320" indent="-274320" fontAlgn="auto">
              <a:spcAft>
                <a:spcPts val="0"/>
              </a:spcAft>
              <a:buFont typeface="Wingdings 2"/>
              <a:buChar char=""/>
              <a:defRPr/>
            </a:pPr>
            <a:r>
              <a:rPr lang="tr-TR" sz="2800" dirty="0"/>
              <a:t>A ve D vitaminleri aşırı miktarda alındığı zaman, </a:t>
            </a:r>
            <a:r>
              <a:rPr lang="tr-TR" sz="2800" b="1" i="1" dirty="0"/>
              <a:t>hipervitaminoz</a:t>
            </a:r>
            <a:r>
              <a:rPr lang="tr-TR" sz="2800" i="1" dirty="0"/>
              <a:t> </a:t>
            </a:r>
            <a:r>
              <a:rPr lang="tr-TR" sz="2800" dirty="0"/>
              <a:t>denilen toksikasyon belirtileri görülür.</a:t>
            </a:r>
          </a:p>
          <a:p>
            <a:pPr marL="274320" indent="-274320" fontAlgn="auto">
              <a:spcAft>
                <a:spcPts val="0"/>
              </a:spcAft>
              <a:buFont typeface="Wingdings 2"/>
              <a:buChar char=""/>
              <a:defRPr/>
            </a:pP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idx="4294967295"/>
          </p:nvPr>
        </p:nvSpPr>
        <p:spPr/>
        <p:txBody>
          <a:bodyPr/>
          <a:lstStyle/>
          <a:p>
            <a:r>
              <a:rPr lang="tr-TR" smtClean="0">
                <a:solidFill>
                  <a:srgbClr val="000000"/>
                </a:solidFill>
              </a:rPr>
              <a:t>VİTAMİN B</a:t>
            </a:r>
            <a:r>
              <a:rPr lang="tr-TR" baseline="-25000" smtClean="0">
                <a:solidFill>
                  <a:srgbClr val="000000"/>
                </a:solidFill>
              </a:rPr>
              <a:t>12</a:t>
            </a:r>
            <a:r>
              <a:rPr lang="tr-TR" smtClean="0">
                <a:solidFill>
                  <a:srgbClr val="000000"/>
                </a:solidFill>
              </a:rPr>
              <a:t> (Kobalamin)</a:t>
            </a:r>
          </a:p>
        </p:txBody>
      </p:sp>
      <p:sp>
        <p:nvSpPr>
          <p:cNvPr id="41987" name="Rectangle 3"/>
          <p:cNvSpPr>
            <a:spLocks noGrp="1"/>
          </p:cNvSpPr>
          <p:nvPr>
            <p:ph type="body" idx="4294967295"/>
          </p:nvPr>
        </p:nvSpPr>
        <p:spPr>
          <a:xfrm>
            <a:off x="301625" y="1412776"/>
            <a:ext cx="8534400" cy="4968552"/>
          </a:xfrm>
        </p:spPr>
        <p:txBody>
          <a:bodyPr/>
          <a:lstStyle/>
          <a:p>
            <a:r>
              <a:rPr lang="tr-TR" sz="2300" b="1" dirty="0" smtClean="0"/>
              <a:t>Bitkilerde </a:t>
            </a:r>
            <a:r>
              <a:rPr lang="tr-TR" sz="2300" b="1" dirty="0" smtClean="0"/>
              <a:t>bulunmaz, gastrointestinal sistemdeki mikroorganizmalarda sentezlenir. Karaciğer, süt, yumurta ve tavuk gibi hayvansal gıdalarda bulunur.</a:t>
            </a:r>
          </a:p>
          <a:p>
            <a:pPr marL="0" indent="0">
              <a:buNone/>
            </a:pPr>
            <a:endParaRPr lang="tr-TR" sz="2300" b="1" dirty="0" smtClean="0"/>
          </a:p>
          <a:p>
            <a:pPr>
              <a:lnSpc>
                <a:spcPct val="110000"/>
              </a:lnSpc>
            </a:pPr>
            <a:r>
              <a:rPr lang="tr-TR" altLang="tr-TR" sz="2300" dirty="0">
                <a:effectLst>
                  <a:outerShdw blurRad="38100" dist="38100" dir="2700000" algn="tl">
                    <a:srgbClr val="C0C0C0"/>
                  </a:outerShdw>
                </a:effectLst>
                <a:latin typeface="Tahoma" panose="020B0604030504040204" pitchFamily="34" charset="0"/>
              </a:rPr>
              <a:t>Besinlerle alınan B12 midede </a:t>
            </a:r>
            <a:r>
              <a:rPr lang="tr-TR" altLang="tr-TR" sz="2300" dirty="0" smtClean="0">
                <a:effectLst>
                  <a:outerShdw blurRad="38100" dist="38100" dir="2700000" algn="tl">
                    <a:srgbClr val="C0C0C0"/>
                  </a:outerShdw>
                </a:effectLst>
                <a:latin typeface="Tahoma" panose="020B0604030504040204" pitchFamily="34" charset="0"/>
              </a:rPr>
              <a:t>serbest hale gelir.</a:t>
            </a:r>
            <a:endParaRPr lang="tr-TR" altLang="tr-TR" sz="2300" dirty="0">
              <a:effectLst>
                <a:outerShdw blurRad="38100" dist="38100" dir="2700000" algn="tl">
                  <a:srgbClr val="C0C0C0"/>
                </a:outerShdw>
              </a:effectLst>
              <a:latin typeface="Tahoma" panose="020B0604030504040204" pitchFamily="34" charset="0"/>
            </a:endParaRPr>
          </a:p>
          <a:p>
            <a:pPr>
              <a:lnSpc>
                <a:spcPct val="110000"/>
              </a:lnSpc>
            </a:pPr>
            <a:r>
              <a:rPr lang="tr-TR" altLang="tr-TR" sz="2300" dirty="0">
                <a:effectLst>
                  <a:outerShdw blurRad="38100" dist="38100" dir="2700000" algn="tl">
                    <a:srgbClr val="C0C0C0"/>
                  </a:outerShdw>
                </a:effectLst>
                <a:latin typeface="Tahoma" panose="020B0604030504040204" pitchFamily="34" charset="0"/>
              </a:rPr>
              <a:t>Emilebilmesi için Intrinsik faktöre bağlanması gerekli. Intrinsik faktör midede salgılanan bir glikoproteindir. </a:t>
            </a:r>
            <a:endParaRPr lang="tr-TR" altLang="tr-TR" sz="2300" dirty="0" smtClean="0">
              <a:effectLst>
                <a:outerShdw blurRad="38100" dist="38100" dir="2700000" algn="tl">
                  <a:srgbClr val="C0C0C0"/>
                </a:outerShdw>
              </a:effectLst>
              <a:latin typeface="Tahoma" panose="020B0604030504040204" pitchFamily="34" charset="0"/>
            </a:endParaRPr>
          </a:p>
          <a:p>
            <a:pPr>
              <a:lnSpc>
                <a:spcPct val="110000"/>
              </a:lnSpc>
            </a:pPr>
            <a:r>
              <a:rPr lang="tr-TR" altLang="tr-TR" sz="2300" dirty="0" smtClean="0">
                <a:effectLst>
                  <a:outerShdw blurRad="38100" dist="38100" dir="2700000" algn="tl">
                    <a:srgbClr val="C0C0C0"/>
                  </a:outerShdw>
                </a:effectLst>
                <a:latin typeface="Tahoma" panose="020B0604030504040204" pitchFamily="34" charset="0"/>
              </a:rPr>
              <a:t>Ayrıca </a:t>
            </a:r>
            <a:r>
              <a:rPr lang="tr-TR" altLang="tr-TR" sz="2300" dirty="0">
                <a:effectLst>
                  <a:outerShdw blurRad="38100" dist="38100" dir="2700000" algn="tl">
                    <a:srgbClr val="C0C0C0"/>
                  </a:outerShdw>
                </a:effectLst>
                <a:latin typeface="Tahoma" panose="020B0604030504040204" pitchFamily="34" charset="0"/>
              </a:rPr>
              <a:t>mide suyunda yeterince HCI olmalıdır. </a:t>
            </a:r>
            <a:r>
              <a:rPr lang="tr-TR" altLang="tr-TR" sz="2300" dirty="0" smtClean="0">
                <a:effectLst>
                  <a:outerShdw blurRad="38100" dist="38100" dir="2700000" algn="tl">
                    <a:srgbClr val="C0C0C0"/>
                  </a:outerShdw>
                </a:effectLst>
                <a:latin typeface="Tahoma" panose="020B0604030504040204" pitchFamily="34" charset="0"/>
              </a:rPr>
              <a:t>Yeterince </a:t>
            </a:r>
            <a:r>
              <a:rPr lang="tr-TR" altLang="tr-TR" sz="2300" dirty="0">
                <a:effectLst>
                  <a:outerShdw blurRad="38100" dist="38100" dir="2700000" algn="tl">
                    <a:srgbClr val="C0C0C0"/>
                  </a:outerShdw>
                </a:effectLst>
                <a:latin typeface="Tahoma" panose="020B0604030504040204" pitchFamily="34" charset="0"/>
              </a:rPr>
              <a:t>serbest HCI olmayan </a:t>
            </a:r>
            <a:r>
              <a:rPr lang="tr-TR" altLang="tr-TR" sz="2300" dirty="0" smtClean="0">
                <a:effectLst>
                  <a:outerShdw blurRad="38100" dist="38100" dir="2700000" algn="tl">
                    <a:srgbClr val="C0C0C0"/>
                  </a:outerShdw>
                </a:effectLst>
                <a:latin typeface="Tahoma" panose="020B0604030504040204" pitchFamily="34" charset="0"/>
              </a:rPr>
              <a:t>durumda </a:t>
            </a:r>
            <a:r>
              <a:rPr lang="tr-TR" altLang="tr-TR" sz="2300" dirty="0">
                <a:effectLst>
                  <a:outerShdw blurRad="38100" dist="38100" dir="2700000" algn="tl">
                    <a:srgbClr val="C0C0C0"/>
                  </a:outerShdw>
                </a:effectLst>
                <a:latin typeface="Tahoma" panose="020B0604030504040204" pitchFamily="34" charset="0"/>
              </a:rPr>
              <a:t>emilemez</a:t>
            </a:r>
            <a:r>
              <a:rPr lang="tr-TR" altLang="tr-TR" sz="2300" dirty="0" smtClean="0">
                <a:effectLst>
                  <a:outerShdw blurRad="38100" dist="38100" dir="2700000" algn="tl">
                    <a:srgbClr val="C0C0C0"/>
                  </a:outerShdw>
                </a:effectLst>
                <a:latin typeface="Tahoma" panose="020B0604030504040204" pitchFamily="34" charset="0"/>
              </a:rPr>
              <a:t>.</a:t>
            </a:r>
          </a:p>
          <a:p>
            <a:pPr>
              <a:lnSpc>
                <a:spcPct val="110000"/>
              </a:lnSpc>
            </a:pPr>
            <a:endParaRPr lang="tr-TR" sz="2300" b="1" dirty="0" smtClean="0"/>
          </a:p>
          <a:p>
            <a:endParaRPr lang="tr-TR" sz="2300" b="1" dirty="0" smtClean="0">
              <a:latin typeface="Arial"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527048"/>
            <a:ext cx="8856984" cy="4572000"/>
          </a:xfrm>
        </p:spPr>
        <p:txBody>
          <a:bodyPr/>
          <a:lstStyle/>
          <a:p>
            <a:pPr>
              <a:lnSpc>
                <a:spcPct val="110000"/>
              </a:lnSpc>
            </a:pPr>
            <a:r>
              <a:rPr lang="tr-TR" altLang="tr-TR" dirty="0">
                <a:effectLst>
                  <a:outerShdw blurRad="38100" dist="38100" dir="2700000" algn="tl">
                    <a:srgbClr val="C0C0C0"/>
                  </a:outerShdw>
                </a:effectLst>
                <a:latin typeface="Tahoma" panose="020B0604030504040204" pitchFamily="34" charset="0"/>
              </a:rPr>
              <a:t>Intrinsik faktör </a:t>
            </a:r>
            <a:r>
              <a:rPr lang="tr-TR" altLang="tr-TR" dirty="0" smtClean="0">
                <a:effectLst>
                  <a:outerShdw blurRad="38100" dist="38100" dir="2700000" algn="tl">
                    <a:srgbClr val="C0C0C0"/>
                  </a:outerShdw>
                </a:effectLst>
                <a:latin typeface="Tahoma" panose="020B0604030504040204" pitchFamily="34" charset="0"/>
              </a:rPr>
              <a:t>Vit B12’nin </a:t>
            </a:r>
            <a:r>
              <a:rPr lang="tr-TR" altLang="tr-TR" dirty="0">
                <a:effectLst>
                  <a:outerShdw blurRad="38100" dist="38100" dir="2700000" algn="tl">
                    <a:srgbClr val="C0C0C0"/>
                  </a:outerShdw>
                </a:effectLst>
                <a:latin typeface="Tahoma" panose="020B0604030504040204" pitchFamily="34" charset="0"/>
              </a:rPr>
              <a:t>emilimini sağladıktan sonra ince barsak hücrelerinde hidroliz olur veya barsağa geri döner. </a:t>
            </a:r>
          </a:p>
          <a:p>
            <a:pPr>
              <a:lnSpc>
                <a:spcPct val="110000"/>
              </a:lnSpc>
            </a:pPr>
            <a:r>
              <a:rPr lang="tr-TR" altLang="tr-TR" dirty="0" smtClean="0">
                <a:effectLst>
                  <a:outerShdw blurRad="38100" dist="38100" dir="2700000" algn="tl">
                    <a:srgbClr val="C0C0C0"/>
                  </a:outerShdw>
                </a:effectLst>
                <a:latin typeface="Tahoma" panose="020B0604030504040204" pitchFamily="34" charset="0"/>
              </a:rPr>
              <a:t>Absorbe olan Vit B12, Transkobalamin </a:t>
            </a:r>
            <a:r>
              <a:rPr lang="tr-TR" altLang="tr-TR" dirty="0">
                <a:effectLst>
                  <a:outerShdw blurRad="38100" dist="38100" dir="2700000" algn="tl">
                    <a:srgbClr val="C0C0C0"/>
                  </a:outerShdw>
                </a:effectLst>
                <a:latin typeface="Tahoma" panose="020B0604030504040204" pitchFamily="34" charset="0"/>
              </a:rPr>
              <a:t>II’ye bağlanarak karaciğer ve kemik iliğine taşınır.</a:t>
            </a:r>
          </a:p>
          <a:p>
            <a:pPr>
              <a:lnSpc>
                <a:spcPct val="110000"/>
              </a:lnSpc>
            </a:pPr>
            <a:r>
              <a:rPr lang="tr-TR" altLang="tr-TR" dirty="0">
                <a:effectLst>
                  <a:outerShdw blurRad="38100" dist="38100" dir="2700000" algn="tl">
                    <a:srgbClr val="C0C0C0"/>
                  </a:outerShdw>
                </a:effectLst>
                <a:latin typeface="Tahoma" panose="020B0604030504040204" pitchFamily="34" charset="0"/>
              </a:rPr>
              <a:t>Dolaşımdaki </a:t>
            </a:r>
            <a:r>
              <a:rPr lang="tr-TR" altLang="tr-TR" dirty="0" smtClean="0">
                <a:effectLst>
                  <a:outerShdw blurRad="38100" dist="38100" dir="2700000" algn="tl">
                    <a:srgbClr val="C0C0C0"/>
                  </a:outerShdw>
                </a:effectLst>
                <a:latin typeface="Tahoma" panose="020B0604030504040204" pitchFamily="34" charset="0"/>
              </a:rPr>
              <a:t>Vit B12’nin </a:t>
            </a:r>
            <a:r>
              <a:rPr lang="tr-TR" altLang="tr-TR" dirty="0">
                <a:effectLst>
                  <a:outerShdw blurRad="38100" dist="38100" dir="2700000" algn="tl">
                    <a:srgbClr val="C0C0C0"/>
                  </a:outerShdw>
                </a:effectLst>
                <a:latin typeface="Tahoma" panose="020B0604030504040204" pitchFamily="34" charset="0"/>
              </a:rPr>
              <a:t>bir kısmı </a:t>
            </a:r>
            <a:r>
              <a:rPr lang="tr-TR" altLang="tr-TR" dirty="0" smtClean="0">
                <a:effectLst>
                  <a:outerShdw blurRad="38100" dist="38100" dir="2700000" algn="tl">
                    <a:srgbClr val="C0C0C0"/>
                  </a:outerShdw>
                </a:effectLst>
                <a:latin typeface="Tahoma" panose="020B0604030504040204" pitchFamily="34" charset="0"/>
              </a:rPr>
              <a:t>da Transkobalamin </a:t>
            </a:r>
            <a:r>
              <a:rPr lang="tr-TR" altLang="tr-TR" dirty="0">
                <a:effectLst>
                  <a:outerShdw blurRad="38100" dist="38100" dir="2700000" algn="tl">
                    <a:srgbClr val="C0C0C0"/>
                  </a:outerShdw>
                </a:effectLst>
                <a:latin typeface="Tahoma" panose="020B0604030504040204" pitchFamily="34" charset="0"/>
              </a:rPr>
              <a:t>I’e </a:t>
            </a:r>
            <a:r>
              <a:rPr lang="tr-TR" altLang="tr-TR" dirty="0" smtClean="0">
                <a:effectLst>
                  <a:outerShdw blurRad="38100" dist="38100" dir="2700000" algn="tl">
                    <a:srgbClr val="C0C0C0"/>
                  </a:outerShdw>
                </a:effectLst>
                <a:latin typeface="Tahoma" panose="020B0604030504040204" pitchFamily="34" charset="0"/>
              </a:rPr>
              <a:t>bağlanır. </a:t>
            </a:r>
            <a:endParaRPr lang="tr-TR" altLang="tr-TR" dirty="0">
              <a:effectLst>
                <a:outerShdw blurRad="38100" dist="38100" dir="2700000" algn="tl">
                  <a:srgbClr val="C0C0C0"/>
                </a:outerShdw>
              </a:effectLst>
              <a:latin typeface="Tahoma" panose="020B0604030504040204" pitchFamily="34" charset="0"/>
            </a:endParaRPr>
          </a:p>
          <a:p>
            <a:pPr>
              <a:lnSpc>
                <a:spcPct val="110000"/>
              </a:lnSpc>
            </a:pPr>
            <a:r>
              <a:rPr lang="tr-TR" altLang="tr-TR" dirty="0">
                <a:effectLst>
                  <a:outerShdw blurRad="38100" dist="38100" dir="2700000" algn="tl">
                    <a:srgbClr val="C0C0C0"/>
                  </a:outerShdw>
                </a:effectLst>
                <a:latin typeface="Tahoma" panose="020B0604030504040204" pitchFamily="34" charset="0"/>
              </a:rPr>
              <a:t>Transkobalamin I ve II globulin yapısında maddelerdir.</a:t>
            </a:r>
            <a:endParaRPr lang="tr-TR" dirty="0"/>
          </a:p>
        </p:txBody>
      </p:sp>
    </p:spTree>
    <p:extLst>
      <p:ext uri="{BB962C8B-B14F-4D97-AF65-F5344CB8AC3E}">
        <p14:creationId xmlns:p14="http://schemas.microsoft.com/office/powerpoint/2010/main" val="36153990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179512" y="1527048"/>
            <a:ext cx="8626160" cy="4572000"/>
          </a:xfrm>
        </p:spPr>
        <p:txBody>
          <a:bodyPr/>
          <a:lstStyle/>
          <a:p>
            <a:pPr marL="0" indent="0">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Porfirin </a:t>
            </a:r>
            <a:r>
              <a:rPr lang="tr-TR" altLang="tr-TR" sz="2800" dirty="0">
                <a:effectLst>
                  <a:outerShdw blurRad="38100" dist="38100" dir="2700000" algn="tl">
                    <a:srgbClr val="C0C0C0"/>
                  </a:outerShdw>
                </a:effectLst>
                <a:latin typeface="Tahoma" panose="020B0604030504040204" pitchFamily="34" charset="0"/>
              </a:rPr>
              <a:t>benzeri halka sistemi </a:t>
            </a:r>
            <a:endParaRPr lang="tr-TR" altLang="tr-TR" sz="2800" dirty="0" smtClean="0">
              <a:effectLst>
                <a:outerShdw blurRad="38100" dist="38100" dir="2700000" algn="tl">
                  <a:srgbClr val="C0C0C0"/>
                </a:outerShdw>
              </a:effectLst>
              <a:latin typeface="Tahoma" panose="020B0604030504040204" pitchFamily="34" charset="0"/>
            </a:endParaRPr>
          </a:p>
          <a:p>
            <a:pPr marL="0" indent="0">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+Co</a:t>
            </a:r>
            <a:r>
              <a:rPr lang="tr-TR" altLang="tr-TR" sz="2800" dirty="0">
                <a:effectLst>
                  <a:outerShdw blurRad="38100" dist="38100" dir="2700000" algn="tl">
                    <a:srgbClr val="C0C0C0"/>
                  </a:outerShdw>
                </a:effectLst>
                <a:latin typeface="Tahoma" panose="020B0604030504040204" pitchFamily="34" charset="0"/>
              </a:rPr>
              <a:t>, kobalta bağlı –CN grubu </a:t>
            </a:r>
            <a:endParaRPr lang="tr-TR" altLang="tr-TR" sz="2800" dirty="0" smtClean="0">
              <a:effectLst>
                <a:outerShdw blurRad="38100" dist="38100" dir="2700000" algn="tl">
                  <a:srgbClr val="C0C0C0"/>
                </a:outerShdw>
              </a:effectLst>
              <a:latin typeface="Tahoma" panose="020B0604030504040204" pitchFamily="34" charset="0"/>
            </a:endParaRPr>
          </a:p>
          <a:p>
            <a:pPr marL="0" indent="0">
              <a:lnSpc>
                <a:spcPct val="110000"/>
              </a:lnSpc>
              <a:buNone/>
            </a:pPr>
            <a:r>
              <a:rPr lang="tr-TR" altLang="tr-TR" sz="2800" dirty="0" smtClean="0">
                <a:effectLst>
                  <a:outerShdw blurRad="38100" dist="38100" dir="2700000" algn="tl">
                    <a:srgbClr val="C0C0C0"/>
                  </a:outerShdw>
                </a:effectLst>
                <a:latin typeface="Tahoma" panose="020B0604030504040204" pitchFamily="34" charset="0"/>
              </a:rPr>
              <a:t>+Metil </a:t>
            </a:r>
            <a:r>
              <a:rPr lang="tr-TR" altLang="tr-TR" sz="2800" dirty="0">
                <a:effectLst>
                  <a:outerShdw blurRad="38100" dist="38100" dir="2700000" algn="tl">
                    <a:srgbClr val="C0C0C0"/>
                  </a:outerShdw>
                </a:effectLst>
                <a:latin typeface="Tahoma" panose="020B0604030504040204" pitchFamily="34" charset="0"/>
              </a:rPr>
              <a:t>/5- dezoksi adenozil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a:t>
            </a:r>
            <a:r>
              <a:rPr lang="tr-TR" altLang="tr-TR" sz="2800" dirty="0" smtClean="0">
                <a:effectLst>
                  <a:outerShdw blurRad="38100" dist="38100" dir="2700000" algn="tl">
                    <a:srgbClr val="C0C0C0"/>
                  </a:outerShdw>
                </a:effectLst>
                <a:latin typeface="Tahoma" panose="020B0604030504040204" pitchFamily="34" charset="0"/>
              </a:rPr>
              <a:t>(</a:t>
            </a:r>
            <a:r>
              <a:rPr lang="tr-TR" altLang="tr-TR" sz="2800" dirty="0">
                <a:effectLst>
                  <a:outerShdw blurRad="38100" dist="38100" dir="2700000" algn="tl">
                    <a:srgbClr val="C0C0C0"/>
                  </a:outerShdw>
                </a:effectLst>
                <a:latin typeface="Tahoma" panose="020B0604030504040204" pitchFamily="34" charset="0"/>
              </a:rPr>
              <a:t>deoksi riboz- adenin)</a:t>
            </a:r>
          </a:p>
          <a:p>
            <a:endParaRPr lang="tr-TR" dirty="0"/>
          </a:p>
        </p:txBody>
      </p:sp>
    </p:spTree>
    <p:extLst>
      <p:ext uri="{BB962C8B-B14F-4D97-AF65-F5344CB8AC3E}">
        <p14:creationId xmlns:p14="http://schemas.microsoft.com/office/powerpoint/2010/main" val="34905041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dirty="0" smtClean="0"/>
              <a:t>Yağ asidi oksidasyonunda, tek sayıda karbon atomu taşıyan YA oksidasyonunda </a:t>
            </a:r>
          </a:p>
          <a:p>
            <a:r>
              <a:rPr lang="tr-TR" dirty="0" smtClean="0"/>
              <a:t>Propiyonat (UYA)</a:t>
            </a:r>
          </a:p>
          <a:p>
            <a:r>
              <a:rPr lang="tr-TR" dirty="0" smtClean="0"/>
              <a:t>Kolesterol</a:t>
            </a:r>
          </a:p>
          <a:p>
            <a:r>
              <a:rPr lang="tr-TR" dirty="0" smtClean="0"/>
              <a:t>İzolösin</a:t>
            </a:r>
          </a:p>
          <a:p>
            <a:r>
              <a:rPr lang="tr-TR" dirty="0" smtClean="0"/>
              <a:t>Valin’in katabolizması sonucu oluşan </a:t>
            </a:r>
          </a:p>
          <a:p>
            <a:pPr marL="0" indent="0">
              <a:buNone/>
            </a:pPr>
            <a:r>
              <a:rPr lang="tr-TR" dirty="0" smtClean="0"/>
              <a:t>MetilmalonilCoA, izomeraz tarafından SüksinilCoA’ya çevrilerek TCA döngüsüne girer. </a:t>
            </a:r>
          </a:p>
          <a:p>
            <a:pPr marL="0" indent="0">
              <a:buNone/>
            </a:pPr>
            <a:r>
              <a:rPr lang="tr-TR" dirty="0" smtClean="0"/>
              <a:t>Bu enzimin kofaktörü VitB12 dir.</a:t>
            </a:r>
          </a:p>
          <a:p>
            <a:endParaRPr lang="tr-TR" dirty="0" smtClean="0"/>
          </a:p>
          <a:p>
            <a:endParaRPr lang="tr-TR" dirty="0"/>
          </a:p>
        </p:txBody>
      </p:sp>
    </p:spTree>
    <p:extLst>
      <p:ext uri="{BB962C8B-B14F-4D97-AF65-F5344CB8AC3E}">
        <p14:creationId xmlns:p14="http://schemas.microsoft.com/office/powerpoint/2010/main" val="11130826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dirty="0" smtClean="0"/>
              <a:t>VitB12’nin kofaktör formu, </a:t>
            </a:r>
            <a:r>
              <a:rPr lang="tr-TR" b="1" dirty="0" smtClean="0"/>
              <a:t>adenozilkobalamin veya  5’-deoksi adenozilkobalamindir.</a:t>
            </a:r>
          </a:p>
          <a:p>
            <a:r>
              <a:rPr lang="tr-TR" dirty="0" smtClean="0"/>
              <a:t>VitB12, folat rejenarasyonunda da kullanılır.</a:t>
            </a: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Vitamin </a:t>
            </a:r>
            <a:r>
              <a:rPr lang="tr-TR" altLang="tr-TR" sz="2800" dirty="0">
                <a:effectLst>
                  <a:outerShdw blurRad="38100" dist="38100" dir="2700000" algn="tl">
                    <a:srgbClr val="C0C0C0"/>
                  </a:outerShdw>
                </a:effectLst>
                <a:latin typeface="Tahoma" panose="020B0604030504040204" pitchFamily="34" charset="0"/>
              </a:rPr>
              <a:t>B12 koenzim olarak nükleik asidlerin    sentezinde de etkilidir.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Ribonukleotidlerin, deoksiribonükleotidlere çevrilmesinde etkilidir. </a:t>
            </a: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Eritrosit </a:t>
            </a:r>
            <a:r>
              <a:rPr lang="tr-TR" altLang="tr-TR" sz="2800" dirty="0">
                <a:effectLst>
                  <a:outerShdw blurRad="38100" dist="38100" dir="2700000" algn="tl">
                    <a:srgbClr val="C0C0C0"/>
                  </a:outerShdw>
                </a:effectLst>
                <a:latin typeface="Tahoma" panose="020B0604030504040204" pitchFamily="34" charset="0"/>
              </a:rPr>
              <a:t>olgunlaştırıcı etkisi vardır.</a:t>
            </a:r>
          </a:p>
          <a:p>
            <a:endParaRPr lang="tr-TR" dirty="0"/>
          </a:p>
        </p:txBody>
      </p:sp>
    </p:spTree>
    <p:extLst>
      <p:ext uri="{BB962C8B-B14F-4D97-AF65-F5344CB8AC3E}">
        <p14:creationId xmlns:p14="http://schemas.microsoft.com/office/powerpoint/2010/main" val="24202811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sz="2800" b="1" dirty="0">
                <a:solidFill>
                  <a:srgbClr val="FFFF00"/>
                </a:solidFill>
              </a:rPr>
              <a:t>Eksiklik Durumları:</a:t>
            </a:r>
            <a:r>
              <a:rPr lang="tr-TR" sz="2800" b="1" dirty="0"/>
              <a:t> B</a:t>
            </a:r>
            <a:r>
              <a:rPr lang="tr-TR" sz="2800" b="1" baseline="-25000" dirty="0"/>
              <a:t>12</a:t>
            </a:r>
            <a:r>
              <a:rPr lang="tr-TR" sz="2800" b="1" dirty="0"/>
              <a:t> eksikliği et yiyenlerde nadirdir, ancak eksikliği vejetaryen olanlarda görülür. Emiliminde midenin HCl salgılayan gastrik perietal hücrelerinden sentezlenen intrinsik faktör önemlidir. IF eksikliğine bağlı olarak vit. B</a:t>
            </a:r>
            <a:r>
              <a:rPr lang="tr-TR" sz="2800" b="1" baseline="-25000" dirty="0"/>
              <a:t>12</a:t>
            </a:r>
            <a:r>
              <a:rPr lang="tr-TR" sz="2800" b="1" dirty="0"/>
              <a:t> emilemez ve pernisiyöz anemi oluşur</a:t>
            </a:r>
            <a:r>
              <a:rPr lang="tr-TR" sz="2800" b="1" dirty="0" smtClean="0"/>
              <a:t>.</a:t>
            </a:r>
          </a:p>
          <a:p>
            <a:r>
              <a:rPr lang="tr-TR" sz="2800" b="1" dirty="0" smtClean="0"/>
              <a:t>Ruminantlarda rumende sentezlenir. </a:t>
            </a:r>
            <a:endParaRPr lang="tr-TR" sz="2800" b="1" dirty="0"/>
          </a:p>
          <a:p>
            <a:pPr marL="0" indent="0">
              <a:buNone/>
            </a:pPr>
            <a:r>
              <a:rPr lang="tr-TR" sz="2800" b="1" dirty="0" smtClean="0"/>
              <a:t>Kobalt noksanlığında sentezlenemez ve yetersizliği görülür.</a:t>
            </a:r>
            <a:endParaRPr lang="tr-TR" sz="2800" b="1" dirty="0"/>
          </a:p>
          <a:p>
            <a:endParaRPr lang="tr-TR" dirty="0"/>
          </a:p>
        </p:txBody>
      </p:sp>
    </p:spTree>
    <p:extLst>
      <p:ext uri="{BB962C8B-B14F-4D97-AF65-F5344CB8AC3E}">
        <p14:creationId xmlns:p14="http://schemas.microsoft.com/office/powerpoint/2010/main" val="35962807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idx="4294967295"/>
          </p:nvPr>
        </p:nvSpPr>
        <p:spPr/>
        <p:txBody>
          <a:bodyPr/>
          <a:lstStyle/>
          <a:p>
            <a:r>
              <a:rPr lang="tr-TR" smtClean="0">
                <a:solidFill>
                  <a:schemeClr val="tx1"/>
                </a:solidFill>
                <a:effectLst>
                  <a:outerShdw blurRad="38100" dist="38100" dir="2700000" algn="tl">
                    <a:srgbClr val="FFFFFF"/>
                  </a:outerShdw>
                </a:effectLst>
              </a:rPr>
              <a:t>Vitamin C (Askorbik Asit)</a:t>
            </a:r>
          </a:p>
        </p:txBody>
      </p:sp>
      <p:sp>
        <p:nvSpPr>
          <p:cNvPr id="43011" name="Rectangle 3"/>
          <p:cNvSpPr>
            <a:spLocks noGrp="1"/>
          </p:cNvSpPr>
          <p:nvPr>
            <p:ph type="body" idx="4294967295"/>
          </p:nvPr>
        </p:nvSpPr>
        <p:spPr>
          <a:xfrm>
            <a:off x="0" y="1268759"/>
            <a:ext cx="9144000" cy="5226893"/>
          </a:xfrm>
        </p:spPr>
        <p:txBody>
          <a:bodyPr/>
          <a:lstStyle/>
          <a:p>
            <a:pPr>
              <a:lnSpc>
                <a:spcPct val="80000"/>
              </a:lnSpc>
            </a:pPr>
            <a:endPar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endParaRPr>
          </a:p>
          <a:p>
            <a:pPr>
              <a:lnSpc>
                <a:spcPct val="80000"/>
              </a:lnSpc>
            </a:pPr>
            <a:r>
              <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rPr>
              <a:t>İnsan, primat </a:t>
            </a:r>
            <a:r>
              <a:rPr lang="tr-TR" sz="2400" dirty="0">
                <a:effectLst>
                  <a:outerShdw blurRad="38100" dist="38100" dir="2700000" algn="tl">
                    <a:srgbClr val="FFFFFF"/>
                  </a:outerShdw>
                </a:effectLst>
                <a:latin typeface="Arial Black" panose="020B0A04020102020204" pitchFamily="34" charset="0"/>
                <a:cs typeface="Arial" panose="020B0604020202020204" pitchFamily="34" charset="0"/>
              </a:rPr>
              <a:t>ve kobaylar </a:t>
            </a:r>
            <a:r>
              <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rPr>
              <a:t>L-Glunolakton oksidaz enzimi olmadığından </a:t>
            </a:r>
            <a:r>
              <a:rPr lang="tr-TR" sz="2400" dirty="0">
                <a:effectLst>
                  <a:outerShdw blurRad="38100" dist="38100" dir="2700000" algn="tl">
                    <a:srgbClr val="FFFFFF"/>
                  </a:outerShdw>
                </a:effectLst>
                <a:latin typeface="Arial Black" panose="020B0A04020102020204" pitchFamily="34" charset="0"/>
                <a:cs typeface="Arial" panose="020B0604020202020204" pitchFamily="34" charset="0"/>
              </a:rPr>
              <a:t>Vit C’ yi </a:t>
            </a:r>
            <a:r>
              <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rPr>
              <a:t>sentezleyemezler. </a:t>
            </a:r>
            <a:endParaRPr lang="tr-TR" sz="2400" dirty="0">
              <a:effectLst>
                <a:outerShdw blurRad="38100" dist="38100" dir="2700000" algn="tl">
                  <a:srgbClr val="FFFFFF"/>
                </a:outerShdw>
              </a:effectLst>
              <a:latin typeface="Arial Black" panose="020B0A04020102020204" pitchFamily="34" charset="0"/>
              <a:cs typeface="Arial" panose="020B0604020202020204" pitchFamily="34" charset="0"/>
            </a:endParaRPr>
          </a:p>
          <a:p>
            <a:pPr>
              <a:lnSpc>
                <a:spcPct val="80000"/>
              </a:lnSpc>
            </a:pPr>
            <a:r>
              <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rPr>
              <a:t>Memelilerde karaciğerde, bu enzimi bulunduran kuşlar, kurbağa ve sürüngenlerde böbrekte Vit C glukozdan 4 basamakta sentez edilir. (</a:t>
            </a:r>
            <a:r>
              <a:rPr lang="tr-TR" altLang="tr-TR" sz="2400" dirty="0" smtClean="0">
                <a:effectLst>
                  <a:outerShdw blurRad="38100" dist="38100" dir="2700000" algn="tl">
                    <a:srgbClr val="C0C0C0"/>
                  </a:outerShdw>
                </a:effectLst>
                <a:latin typeface="Arial Black" panose="020B0A04020102020204" pitchFamily="34" charset="0"/>
                <a:cs typeface="Arial" panose="020B0604020202020204" pitchFamily="34" charset="0"/>
              </a:rPr>
              <a:t>Bitki </a:t>
            </a:r>
            <a:r>
              <a:rPr lang="tr-TR" altLang="tr-TR" sz="2400" dirty="0">
                <a:effectLst>
                  <a:outerShdw blurRad="38100" dist="38100" dir="2700000" algn="tl">
                    <a:srgbClr val="C0C0C0"/>
                  </a:outerShdw>
                </a:effectLst>
                <a:latin typeface="Arial Black" panose="020B0A04020102020204" pitchFamily="34" charset="0"/>
                <a:cs typeface="Arial" panose="020B0604020202020204" pitchFamily="34" charset="0"/>
              </a:rPr>
              <a:t>ve hayvanlarda sentez </a:t>
            </a:r>
            <a:r>
              <a:rPr lang="tr-TR" altLang="tr-TR" sz="2400" dirty="0" smtClean="0">
                <a:effectLst>
                  <a:outerShdw blurRad="38100" dist="38100" dir="2700000" algn="tl">
                    <a:srgbClr val="C0C0C0"/>
                  </a:outerShdw>
                </a:effectLst>
                <a:latin typeface="Arial Black" panose="020B0A04020102020204" pitchFamily="34" charset="0"/>
                <a:cs typeface="Arial" panose="020B0604020202020204" pitchFamily="34" charset="0"/>
              </a:rPr>
              <a:t>edilebilir)</a:t>
            </a:r>
            <a:endParaRPr lang="tr-TR" sz="2400" dirty="0" smtClean="0">
              <a:effectLst>
                <a:outerShdw blurRad="38100" dist="38100" dir="2700000" algn="tl">
                  <a:srgbClr val="FFFFFF"/>
                </a:outerShdw>
              </a:effectLst>
              <a:latin typeface="Arial Black" panose="020B0A04020102020204" pitchFamily="34" charset="0"/>
              <a:cs typeface="Arial" panose="020B0604020202020204" pitchFamily="34" charset="0"/>
            </a:endParaRPr>
          </a:p>
          <a:p>
            <a:pPr>
              <a:lnSpc>
                <a:spcPct val="110000"/>
              </a:lnSpc>
            </a:pPr>
            <a:r>
              <a:rPr lang="tr-TR" altLang="tr-TR" sz="2400" dirty="0" smtClean="0">
                <a:effectLst>
                  <a:outerShdw blurRad="38100" dist="38100" dir="2700000" algn="tl">
                    <a:srgbClr val="C0C0C0"/>
                  </a:outerShdw>
                </a:effectLst>
                <a:latin typeface="Arial Black" panose="020B0A04020102020204" pitchFamily="34" charset="0"/>
                <a:cs typeface="Arial" panose="020B0604020202020204" pitchFamily="34" charset="0"/>
              </a:rPr>
              <a:t>Isıya </a:t>
            </a:r>
            <a:r>
              <a:rPr lang="tr-TR" altLang="tr-TR" sz="2400" dirty="0">
                <a:effectLst>
                  <a:outerShdw blurRad="38100" dist="38100" dir="2700000" algn="tl">
                    <a:srgbClr val="C0C0C0"/>
                  </a:outerShdw>
                </a:effectLst>
                <a:latin typeface="Arial Black" panose="020B0A04020102020204" pitchFamily="34" charset="0"/>
                <a:cs typeface="Arial" panose="020B0604020202020204" pitchFamily="34" charset="0"/>
              </a:rPr>
              <a:t>dayanıklı değildir, </a:t>
            </a:r>
            <a:r>
              <a:rPr lang="tr-TR" altLang="tr-TR" sz="2400" dirty="0" smtClean="0">
                <a:effectLst>
                  <a:outerShdw blurRad="38100" dist="38100" dir="2700000" algn="tl">
                    <a:srgbClr val="C0C0C0"/>
                  </a:outerShdw>
                </a:effectLst>
                <a:latin typeface="Arial Black" panose="020B0A04020102020204" pitchFamily="34" charset="0"/>
                <a:cs typeface="Arial" panose="020B0604020202020204" pitchFamily="34" charset="0"/>
              </a:rPr>
              <a:t>pişirme </a:t>
            </a:r>
            <a:r>
              <a:rPr lang="tr-TR" altLang="tr-TR" sz="2400" dirty="0">
                <a:effectLst>
                  <a:outerShdw blurRad="38100" dist="38100" dir="2700000" algn="tl">
                    <a:srgbClr val="C0C0C0"/>
                  </a:outerShdw>
                </a:effectLst>
                <a:latin typeface="Arial Black" panose="020B0A04020102020204" pitchFamily="34" charset="0"/>
                <a:cs typeface="Arial" panose="020B0604020202020204" pitchFamily="34" charset="0"/>
              </a:rPr>
              <a:t>ile bozulur.</a:t>
            </a:r>
          </a:p>
          <a:p>
            <a:pPr>
              <a:lnSpc>
                <a:spcPct val="110000"/>
              </a:lnSpc>
            </a:pPr>
            <a:r>
              <a:rPr lang="tr-TR" altLang="tr-TR" sz="2400" dirty="0">
                <a:effectLst>
                  <a:outerShdw blurRad="38100" dist="38100" dir="2700000" algn="tl">
                    <a:srgbClr val="C0C0C0"/>
                  </a:outerShdw>
                </a:effectLst>
                <a:latin typeface="Arial Black" panose="020B0A04020102020204" pitchFamily="34" charset="0"/>
                <a:cs typeface="Arial" panose="020B0604020202020204" pitchFamily="34" charset="0"/>
              </a:rPr>
              <a:t>Dondurulmuş yiyeceklerde aktif kalabilir.</a:t>
            </a:r>
          </a:p>
          <a:p>
            <a:pPr>
              <a:lnSpc>
                <a:spcPct val="80000"/>
              </a:lnSpc>
            </a:pPr>
            <a:endParaRPr lang="tr-TR" sz="2400" dirty="0" smtClean="0"/>
          </a:p>
        </p:txBody>
      </p:sp>
      <p:pic>
        <p:nvPicPr>
          <p:cNvPr id="4" name="Picture 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6822" y="4581128"/>
            <a:ext cx="4264005" cy="1914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marL="274638" lvl="1" indent="0">
              <a:lnSpc>
                <a:spcPct val="110000"/>
              </a:lnSpc>
              <a:buNone/>
            </a:pPr>
            <a:r>
              <a:rPr lang="tr-TR" altLang="tr-TR" dirty="0" smtClean="0">
                <a:solidFill>
                  <a:schemeClr val="tx1"/>
                </a:solidFill>
                <a:effectLst>
                  <a:outerShdw blurRad="38100" dist="38100" dir="2700000" algn="tl">
                    <a:srgbClr val="C0C0C0"/>
                  </a:outerShdw>
                </a:effectLst>
                <a:latin typeface="Tahoma" panose="020B0604030504040204" pitchFamily="34" charset="0"/>
              </a:rPr>
              <a:t>Vitamin </a:t>
            </a:r>
            <a:r>
              <a:rPr lang="tr-TR" altLang="tr-TR" dirty="0">
                <a:solidFill>
                  <a:schemeClr val="tx1"/>
                </a:solidFill>
                <a:effectLst>
                  <a:outerShdw blurRad="38100" dist="38100" dir="2700000" algn="tl">
                    <a:srgbClr val="C0C0C0"/>
                  </a:outerShdw>
                </a:effectLst>
                <a:latin typeface="Tahoma" panose="020B0604030504040204" pitchFamily="34" charset="0"/>
              </a:rPr>
              <a:t>C ince barsakta çok kolay emilir. </a:t>
            </a:r>
          </a:p>
          <a:p>
            <a:pPr marL="274638" lvl="1" indent="0">
              <a:lnSpc>
                <a:spcPct val="110000"/>
              </a:lnSpc>
              <a:buNone/>
            </a:pPr>
            <a:r>
              <a:rPr lang="tr-TR" altLang="tr-TR" dirty="0" smtClean="0">
                <a:solidFill>
                  <a:schemeClr val="tx1"/>
                </a:solidFill>
                <a:effectLst>
                  <a:outerShdw blurRad="38100" dist="38100" dir="2700000" algn="tl">
                    <a:srgbClr val="C0C0C0"/>
                  </a:outerShdw>
                </a:effectLst>
                <a:latin typeface="Tahoma" panose="020B0604030504040204" pitchFamily="34" charset="0"/>
              </a:rPr>
              <a:t>Askorbik </a:t>
            </a:r>
            <a:r>
              <a:rPr lang="tr-TR" altLang="tr-TR" dirty="0">
                <a:solidFill>
                  <a:schemeClr val="tx1"/>
                </a:solidFill>
                <a:effectLst>
                  <a:outerShdw blurRad="38100" dist="38100" dir="2700000" algn="tl">
                    <a:srgbClr val="C0C0C0"/>
                  </a:outerShdw>
                </a:effectLst>
                <a:latin typeface="Tahoma" panose="020B0604030504040204" pitchFamily="34" charset="0"/>
              </a:rPr>
              <a:t>asid oksalata dönüşerek idrar ile atılır</a:t>
            </a:r>
            <a:r>
              <a:rPr lang="tr-TR" altLang="tr-TR" dirty="0" smtClean="0">
                <a:solidFill>
                  <a:schemeClr val="tx1"/>
                </a:solidFill>
                <a:effectLst>
                  <a:outerShdw blurRad="38100" dist="38100" dir="2700000" algn="tl">
                    <a:srgbClr val="C0C0C0"/>
                  </a:outerShdw>
                </a:effectLst>
                <a:latin typeface="Tahoma" panose="020B0604030504040204" pitchFamily="34" charset="0"/>
              </a:rPr>
              <a:t>.</a:t>
            </a:r>
          </a:p>
          <a:p>
            <a:pPr marL="274638" lvl="1" indent="0">
              <a:lnSpc>
                <a:spcPct val="110000"/>
              </a:lnSpc>
              <a:buNone/>
            </a:pPr>
            <a:endParaRPr lang="tr-TR" altLang="tr-TR" dirty="0" smtClean="0">
              <a:solidFill>
                <a:schemeClr val="tx1"/>
              </a:solidFill>
              <a:effectLst>
                <a:outerShdw blurRad="38100" dist="38100" dir="2700000" algn="tl">
                  <a:srgbClr val="C0C0C0"/>
                </a:outerShdw>
              </a:effectLst>
              <a:latin typeface="Tahoma" panose="020B0604030504040204" pitchFamily="34" charset="0"/>
            </a:endParaRPr>
          </a:p>
          <a:p>
            <a:pPr>
              <a:lnSpc>
                <a:spcPct val="110000"/>
              </a:lnSpc>
            </a:pPr>
            <a:r>
              <a:rPr lang="tr-TR" altLang="tr-TR" sz="2300" dirty="0">
                <a:effectLst>
                  <a:outerShdw blurRad="38100" dist="38100" dir="2700000" algn="tl">
                    <a:srgbClr val="C0C0C0"/>
                  </a:outerShdw>
                </a:effectLst>
                <a:latin typeface="Tahoma" panose="020B0604030504040204" pitchFamily="34" charset="0"/>
              </a:rPr>
              <a:t>Askorbik asid toksik değildir. </a:t>
            </a:r>
          </a:p>
          <a:p>
            <a:pPr>
              <a:lnSpc>
                <a:spcPct val="110000"/>
              </a:lnSpc>
            </a:pPr>
            <a:r>
              <a:rPr lang="tr-TR" altLang="tr-TR" sz="2300" dirty="0">
                <a:effectLst>
                  <a:outerShdw blurRad="38100" dist="38100" dir="2700000" algn="tl">
                    <a:srgbClr val="C0C0C0"/>
                  </a:outerShdw>
                </a:effectLst>
                <a:latin typeface="Tahoma" panose="020B0604030504040204" pitchFamily="34" charset="0"/>
              </a:rPr>
              <a:t>Oksitlenmiş şekli olan dehidroaskorbik asid  toksiktir.</a:t>
            </a:r>
          </a:p>
          <a:p>
            <a:pPr>
              <a:lnSpc>
                <a:spcPct val="110000"/>
              </a:lnSpc>
            </a:pPr>
            <a:r>
              <a:rPr lang="tr-TR" altLang="tr-TR" sz="2300" dirty="0">
                <a:effectLst>
                  <a:outerShdw blurRad="38100" dist="38100" dir="2700000" algn="tl">
                    <a:srgbClr val="C0C0C0"/>
                  </a:outerShdw>
                </a:effectLst>
                <a:latin typeface="Tahoma" panose="020B0604030504040204" pitchFamily="34" charset="0"/>
              </a:rPr>
              <a:t>Dehidroaskorbik asidi tekrar askorbik aside çeviren enzim sistemi eksik olan kişilerde birikime bağlı bozukluklar görülebilir.</a:t>
            </a:r>
          </a:p>
          <a:p>
            <a:pPr marL="274638" lvl="1" indent="0">
              <a:lnSpc>
                <a:spcPct val="110000"/>
              </a:lnSpc>
              <a:buNone/>
            </a:pPr>
            <a:endParaRPr lang="tr-TR" altLang="tr-TR" dirty="0" smtClean="0">
              <a:solidFill>
                <a:schemeClr val="tx1"/>
              </a:solidFill>
              <a:effectLst>
                <a:outerShdw blurRad="38100" dist="38100" dir="2700000" algn="tl">
                  <a:srgbClr val="C0C0C0"/>
                </a:outerShdw>
              </a:effectLst>
              <a:latin typeface="Tahoma" panose="020B0604030504040204" pitchFamily="34" charset="0"/>
            </a:endParaRPr>
          </a:p>
          <a:p>
            <a:pPr marL="274638" lvl="1" indent="0">
              <a:lnSpc>
                <a:spcPct val="110000"/>
              </a:lnSpc>
              <a:buNone/>
            </a:pPr>
            <a:endParaRPr lang="tr-TR" altLang="tr-TR" dirty="0" smtClean="0">
              <a:solidFill>
                <a:schemeClr val="tx1"/>
              </a:solidFill>
              <a:effectLst>
                <a:outerShdw blurRad="38100" dist="38100" dir="2700000" algn="tl">
                  <a:srgbClr val="C0C0C0"/>
                </a:outerShdw>
              </a:effectLst>
              <a:latin typeface="Tahoma" panose="020B0604030504040204" pitchFamily="34" charset="0"/>
            </a:endParaRPr>
          </a:p>
          <a:p>
            <a:endParaRPr lang="tr-TR" dirty="0"/>
          </a:p>
        </p:txBody>
      </p:sp>
    </p:spTree>
    <p:extLst>
      <p:ext uri="{BB962C8B-B14F-4D97-AF65-F5344CB8AC3E}">
        <p14:creationId xmlns:p14="http://schemas.microsoft.com/office/powerpoint/2010/main" val="3657289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pPr>
              <a:lnSpc>
                <a:spcPct val="110000"/>
              </a:lnSpc>
            </a:pPr>
            <a:r>
              <a:rPr lang="tr-TR" sz="2800" b="1" dirty="0" smtClean="0">
                <a:effectLst>
                  <a:outerShdw blurRad="38100" dist="38100" dir="2700000" algn="tl">
                    <a:srgbClr val="FFFFFF"/>
                  </a:outerShdw>
                </a:effectLst>
              </a:rPr>
              <a:t>Vit </a:t>
            </a:r>
            <a:r>
              <a:rPr lang="tr-TR" sz="2800" b="1" dirty="0">
                <a:effectLst>
                  <a:outerShdw blurRad="38100" dist="38100" dir="2700000" algn="tl">
                    <a:srgbClr val="FFFFFF"/>
                  </a:outerShdw>
                </a:effectLst>
              </a:rPr>
              <a:t>C kuvvetli bir indirgendir. Antioksidan özellikli bir maddedir</a:t>
            </a:r>
            <a:r>
              <a:rPr lang="tr-TR" sz="2800" b="1" dirty="0" smtClean="0">
                <a:effectLst>
                  <a:outerShdw blurRad="38100" dist="38100" dir="2700000" algn="tl">
                    <a:srgbClr val="FFFFFF"/>
                  </a:outerShdw>
                </a:effectLst>
              </a:rPr>
              <a:t>. </a:t>
            </a:r>
          </a:p>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Oksidatif </a:t>
            </a:r>
            <a:r>
              <a:rPr lang="tr-TR" altLang="tr-TR" sz="2800" dirty="0">
                <a:effectLst>
                  <a:outerShdw blurRad="38100" dist="38100" dir="2700000" algn="tl">
                    <a:srgbClr val="C0C0C0"/>
                  </a:outerShdw>
                </a:effectLst>
                <a:latin typeface="Tahoma" panose="020B0604030504040204" pitchFamily="34" charset="0"/>
              </a:rPr>
              <a:t>DNA ve protein hasarını azaltır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LDL lipoprotein oksidasyonunu azaltır</a:t>
            </a:r>
          </a:p>
          <a:p>
            <a:pPr>
              <a:lnSpc>
                <a:spcPct val="110000"/>
              </a:lnSpc>
            </a:pPr>
            <a:r>
              <a:rPr lang="tr-TR" altLang="tr-TR" sz="2800" dirty="0">
                <a:effectLst>
                  <a:outerShdw blurRad="38100" dist="38100" dir="2700000" algn="tl">
                    <a:srgbClr val="C0C0C0"/>
                  </a:outerShdw>
                </a:effectLst>
                <a:latin typeface="Tahoma" panose="020B0604030504040204" pitchFamily="34" charset="0"/>
              </a:rPr>
              <a:t>Lipid peroksidasyonunu azaltır	</a:t>
            </a:r>
            <a:endParaRPr lang="tr-TR" sz="2800" b="1" dirty="0">
              <a:effectLst>
                <a:outerShdw blurRad="38100" dist="38100" dir="2700000" algn="tl">
                  <a:srgbClr val="FFFFFF"/>
                </a:outerShdw>
              </a:effectLst>
            </a:endParaRPr>
          </a:p>
          <a:p>
            <a:pPr>
              <a:lnSpc>
                <a:spcPct val="80000"/>
              </a:lnSpc>
            </a:pPr>
            <a:r>
              <a:rPr lang="tr-TR" sz="2800" b="1" dirty="0">
                <a:effectLst>
                  <a:outerShdw blurRad="38100" dist="38100" dir="2700000" algn="tl">
                    <a:srgbClr val="FFFFFF"/>
                  </a:outerShdw>
                </a:effectLst>
              </a:rPr>
              <a:t> Kollajen sentezinde prolin ve lizinin hidroksilasyonlarında görevlidir.</a:t>
            </a:r>
          </a:p>
          <a:p>
            <a:endParaRPr lang="tr-TR" dirty="0"/>
          </a:p>
        </p:txBody>
      </p:sp>
    </p:spTree>
    <p:extLst>
      <p:ext uri="{BB962C8B-B14F-4D97-AF65-F5344CB8AC3E}">
        <p14:creationId xmlns:p14="http://schemas.microsoft.com/office/powerpoint/2010/main" val="24312278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xfrm>
            <a:off x="301752" y="1527048"/>
            <a:ext cx="8662736" cy="4572000"/>
          </a:xfrm>
        </p:spPr>
        <p:txBody>
          <a:bodyPr/>
          <a:lstStyle/>
          <a:p>
            <a:pPr>
              <a:lnSpc>
                <a:spcPct val="80000"/>
              </a:lnSpc>
            </a:pPr>
            <a:r>
              <a:rPr lang="tr-TR" sz="2400" b="1" dirty="0">
                <a:effectLst>
                  <a:outerShdw blurRad="38100" dist="38100" dir="2700000" algn="tl">
                    <a:srgbClr val="FFFFFF"/>
                  </a:outerShdw>
                </a:effectLst>
              </a:rPr>
              <a:t>Tetrahidrofolik asit sentezi askorbik aside bağlıdır. Askorbik asit eksikliğinde sekonder tetrahidrofolik asit eksikliği oluşur. </a:t>
            </a:r>
          </a:p>
          <a:p>
            <a:pPr>
              <a:lnSpc>
                <a:spcPct val="80000"/>
              </a:lnSpc>
            </a:pPr>
            <a:r>
              <a:rPr lang="tr-TR" sz="2400" b="1" dirty="0">
                <a:effectLst>
                  <a:outerShdw blurRad="38100" dist="38100" dir="2700000" algn="tl">
                    <a:srgbClr val="FFFFFF"/>
                  </a:outerShdw>
                </a:effectLst>
              </a:rPr>
              <a:t>Demir emilimi Vit C varlığında belirgin olarak hızlanır.</a:t>
            </a:r>
          </a:p>
          <a:p>
            <a:pPr>
              <a:lnSpc>
                <a:spcPct val="80000"/>
              </a:lnSpc>
            </a:pPr>
            <a:r>
              <a:rPr lang="tr-TR" sz="2400" b="1" dirty="0" smtClean="0">
                <a:effectLst>
                  <a:outerShdw blurRad="38100" dist="38100" dir="2700000" algn="tl">
                    <a:srgbClr val="FFFFFF"/>
                  </a:outerShdw>
                </a:effectLst>
              </a:rPr>
              <a:t>Epinefrinin </a:t>
            </a:r>
            <a:r>
              <a:rPr lang="tr-TR" sz="2400" b="1" dirty="0">
                <a:effectLst>
                  <a:outerShdw blurRad="38100" dist="38100" dir="2700000" algn="tl">
                    <a:srgbClr val="FFFFFF"/>
                  </a:outerShdw>
                </a:effectLst>
              </a:rPr>
              <a:t>tirozinden sentezinde dopamin </a:t>
            </a:r>
            <a:r>
              <a:rPr lang="el-GR" sz="2400" b="1" dirty="0">
                <a:effectLst>
                  <a:outerShdw blurRad="38100" dist="38100" dir="2700000" algn="tl">
                    <a:srgbClr val="FFFFFF"/>
                  </a:outerShdw>
                </a:effectLst>
                <a:cs typeface="Times New Roman" pitchFamily="18" charset="0"/>
              </a:rPr>
              <a:t>β</a:t>
            </a:r>
            <a:r>
              <a:rPr lang="tr-TR" sz="2400" b="1" dirty="0">
                <a:effectLst>
                  <a:outerShdw blurRad="38100" dist="38100" dir="2700000" algn="tl">
                    <a:srgbClr val="FFFFFF"/>
                  </a:outerShdw>
                </a:effectLst>
                <a:cs typeface="Times New Roman" pitchFamily="18" charset="0"/>
              </a:rPr>
              <a:t>-hidroksilaz basamağında gereklidir.</a:t>
            </a:r>
          </a:p>
          <a:p>
            <a:pPr>
              <a:lnSpc>
                <a:spcPct val="80000"/>
              </a:lnSpc>
            </a:pPr>
            <a:r>
              <a:rPr lang="tr-TR" sz="2400" b="1" dirty="0">
                <a:effectLst>
                  <a:outerShdw blurRad="38100" dist="38100" dir="2700000" algn="tl">
                    <a:srgbClr val="FFFFFF"/>
                  </a:outerShdw>
                </a:effectLst>
                <a:cs typeface="Times New Roman" pitchFamily="18" charset="0"/>
              </a:rPr>
              <a:t>Safra </a:t>
            </a:r>
            <a:r>
              <a:rPr lang="tr-TR" sz="2400" b="1" dirty="0" smtClean="0">
                <a:effectLst>
                  <a:outerShdw blurRad="38100" dist="38100" dir="2700000" algn="tl">
                    <a:srgbClr val="FFFFFF"/>
                  </a:outerShdw>
                </a:effectLst>
                <a:cs typeface="Times New Roman" pitchFamily="18" charset="0"/>
              </a:rPr>
              <a:t>asitleri </a:t>
            </a:r>
            <a:r>
              <a:rPr lang="tr-TR" sz="2400" b="1" dirty="0">
                <a:effectLst>
                  <a:outerShdw blurRad="38100" dist="38100" dir="2700000" algn="tl">
                    <a:srgbClr val="FFFFFF"/>
                  </a:outerShdw>
                </a:effectLst>
                <a:cs typeface="Times New Roman" pitchFamily="18" charset="0"/>
              </a:rPr>
              <a:t>oluşumunda  7</a:t>
            </a:r>
            <a:r>
              <a:rPr lang="el-GR" sz="2400" b="1" dirty="0">
                <a:effectLst>
                  <a:outerShdw blurRad="38100" dist="38100" dir="2700000" algn="tl">
                    <a:srgbClr val="FFFFFF"/>
                  </a:outerShdw>
                </a:effectLst>
                <a:cs typeface="Times New Roman" pitchFamily="18" charset="0"/>
              </a:rPr>
              <a:t>α</a:t>
            </a:r>
            <a:r>
              <a:rPr lang="tr-TR" sz="2400" b="1" dirty="0">
                <a:effectLst>
                  <a:outerShdw blurRad="38100" dist="38100" dir="2700000" algn="tl">
                    <a:srgbClr val="FFFFFF"/>
                  </a:outerShdw>
                </a:effectLst>
                <a:cs typeface="Times New Roman" pitchFamily="18" charset="0"/>
              </a:rPr>
              <a:t>-hidroksilaz başlangıç basamağında  görevlidir</a:t>
            </a:r>
            <a:r>
              <a:rPr lang="tr-TR" sz="2400" b="1" dirty="0" smtClean="0">
                <a:effectLst>
                  <a:outerShdw blurRad="38100" dist="38100" dir="2700000" algn="tl">
                    <a:srgbClr val="FFFFFF"/>
                  </a:outerShdw>
                </a:effectLst>
                <a:cs typeface="Times New Roman" pitchFamily="18" charset="0"/>
              </a:rPr>
              <a:t>.</a:t>
            </a:r>
          </a:p>
          <a:p>
            <a:pPr>
              <a:lnSpc>
                <a:spcPct val="80000"/>
              </a:lnSpc>
            </a:pPr>
            <a:endParaRPr lang="el-GR" sz="2400" b="1" dirty="0">
              <a:effectLst>
                <a:outerShdw blurRad="38100" dist="38100" dir="2700000" algn="tl">
                  <a:srgbClr val="FFFFFF"/>
                </a:outerShdw>
              </a:effectLst>
              <a:cs typeface="Times New Roman" pitchFamily="18" charset="0"/>
            </a:endParaRPr>
          </a:p>
          <a:p>
            <a:endParaRPr lang="tr-TR" dirty="0"/>
          </a:p>
        </p:txBody>
      </p:sp>
    </p:spTree>
    <p:extLst>
      <p:ext uri="{BB962C8B-B14F-4D97-AF65-F5344CB8AC3E}">
        <p14:creationId xmlns:p14="http://schemas.microsoft.com/office/powerpoint/2010/main" val="3528151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Vitamin eksikliği nedenleri</a:t>
            </a:r>
            <a:endParaRPr lang="tr-TR" dirty="0"/>
          </a:p>
        </p:txBody>
      </p:sp>
      <p:sp>
        <p:nvSpPr>
          <p:cNvPr id="3" name="Content Placeholder 2"/>
          <p:cNvSpPr>
            <a:spLocks noGrp="1"/>
          </p:cNvSpPr>
          <p:nvPr>
            <p:ph sz="quarter" idx="1"/>
          </p:nvPr>
        </p:nvSpPr>
        <p:spPr>
          <a:xfrm>
            <a:off x="107504" y="1340768"/>
            <a:ext cx="9036496" cy="5112568"/>
          </a:xfrm>
        </p:spPr>
        <p:txBody>
          <a:bodyPr/>
          <a:lstStyle/>
          <a:p>
            <a:r>
              <a:rPr lang="tr-TR" dirty="0" smtClean="0"/>
              <a:t>Yetersiz alınım</a:t>
            </a:r>
          </a:p>
          <a:p>
            <a:pPr marL="0" indent="0">
              <a:buNone/>
            </a:pPr>
            <a:r>
              <a:rPr lang="tr-TR" dirty="0" smtClean="0"/>
              <a:t>Yetersiz beslenme, açlık</a:t>
            </a:r>
          </a:p>
          <a:p>
            <a:r>
              <a:rPr lang="tr-TR" dirty="0" smtClean="0"/>
              <a:t>Yetersiz emilim</a:t>
            </a:r>
          </a:p>
          <a:p>
            <a:pPr marL="0" indent="0">
              <a:buNone/>
            </a:pPr>
            <a:r>
              <a:rPr lang="tr-TR" dirty="0" smtClean="0"/>
              <a:t>Safra kanalları tıkanıklığında yağda çözünen vit emilemez</a:t>
            </a:r>
          </a:p>
          <a:p>
            <a:pPr marL="0" indent="0">
              <a:buNone/>
            </a:pPr>
            <a:r>
              <a:rPr lang="tr-TR" dirty="0" smtClean="0"/>
              <a:t>İntrinsik faktör eksikliğinde pernisiyöz anemi</a:t>
            </a:r>
          </a:p>
          <a:p>
            <a:pPr marL="0" indent="0">
              <a:buNone/>
            </a:pPr>
            <a:r>
              <a:rPr lang="tr-TR" dirty="0" smtClean="0"/>
              <a:t>Enteritis, malabsorpsiyon</a:t>
            </a:r>
          </a:p>
          <a:p>
            <a:r>
              <a:rPr lang="tr-TR" dirty="0" smtClean="0"/>
              <a:t>İhtiyacın artması</a:t>
            </a:r>
          </a:p>
          <a:p>
            <a:pPr marL="0" indent="0">
              <a:buNone/>
            </a:pPr>
            <a:r>
              <a:rPr lang="tr-TR" dirty="0" smtClean="0"/>
              <a:t>Gebelik, laktasyon, büyüme ve yaralanmalar</a:t>
            </a:r>
          </a:p>
        </p:txBody>
      </p:sp>
    </p:spTree>
    <p:extLst>
      <p:ext uri="{BB962C8B-B14F-4D97-AF65-F5344CB8AC3E}">
        <p14:creationId xmlns:p14="http://schemas.microsoft.com/office/powerpoint/2010/main" val="16880281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60648"/>
            <a:ext cx="8534400" cy="936104"/>
          </a:xfrm>
        </p:spPr>
        <p:txBody>
          <a:bodyPr/>
          <a:lstStyle/>
          <a:p>
            <a:pPr>
              <a:lnSpc>
                <a:spcPct val="110000"/>
              </a:lnSpc>
            </a:pPr>
            <a:r>
              <a:rPr lang="tr-TR" altLang="tr-TR" sz="3200" dirty="0">
                <a:effectLst>
                  <a:outerShdw blurRad="38100" dist="38100" dir="2700000" algn="tl">
                    <a:srgbClr val="C0C0C0"/>
                  </a:outerShdw>
                </a:effectLst>
                <a:latin typeface="Tahoma" panose="020B0604030504040204" pitchFamily="34" charset="0"/>
              </a:rPr>
              <a:t>Elektron verici olarak etkili olduğu enzimler</a:t>
            </a:r>
          </a:p>
        </p:txBody>
      </p:sp>
      <p:sp>
        <p:nvSpPr>
          <p:cNvPr id="3" name="Content Placeholder 2"/>
          <p:cNvSpPr>
            <a:spLocks noGrp="1"/>
          </p:cNvSpPr>
          <p:nvPr>
            <p:ph sz="quarter" idx="1"/>
          </p:nvPr>
        </p:nvSpPr>
        <p:spPr>
          <a:xfrm>
            <a:off x="301752" y="1527048"/>
            <a:ext cx="8503920" cy="4926288"/>
          </a:xfrm>
        </p:spPr>
        <p:txBody>
          <a:bodyPr/>
          <a:lstStyle/>
          <a:p>
            <a:pPr>
              <a:lnSpc>
                <a:spcPct val="110000"/>
              </a:lnSpc>
            </a:pPr>
            <a:r>
              <a:rPr lang="tr-TR" altLang="tr-TR" sz="2800" dirty="0" smtClean="0">
                <a:effectLst>
                  <a:outerShdw blurRad="38100" dist="38100" dir="2700000" algn="tl">
                    <a:srgbClr val="C0C0C0"/>
                  </a:outerShdw>
                </a:effectLst>
                <a:latin typeface="Tahoma" panose="020B0604030504040204" pitchFamily="34" charset="0"/>
              </a:rPr>
              <a:t>Kollajen </a:t>
            </a:r>
            <a:r>
              <a:rPr lang="tr-TR" altLang="tr-TR" sz="2800" dirty="0">
                <a:effectLst>
                  <a:outerShdw blurRad="38100" dist="38100" dir="2700000" algn="tl">
                    <a:srgbClr val="C0C0C0"/>
                  </a:outerShdw>
                </a:effectLst>
                <a:latin typeface="Tahoma" panose="020B0604030504040204" pitchFamily="34" charset="0"/>
              </a:rPr>
              <a:t>hidroksilaz		Kollajen biosentezi</a:t>
            </a:r>
          </a:p>
          <a:p>
            <a:pPr>
              <a:lnSpc>
                <a:spcPct val="110000"/>
              </a:lnSpc>
            </a:pP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Karnitin biosentezinde	</a:t>
            </a:r>
            <a:r>
              <a:rPr lang="tr-TR" altLang="tr-TR" sz="2800" dirty="0" smtClean="0">
                <a:effectLst>
                  <a:outerShdw blurRad="38100" dist="38100" dir="2700000" algn="tl">
                    <a:srgbClr val="C0C0C0"/>
                  </a:outerShdw>
                </a:effectLst>
                <a:latin typeface="Tahoma" panose="020B0604030504040204" pitchFamily="34" charset="0"/>
              </a:rPr>
              <a:t>Yağasidi </a:t>
            </a:r>
            <a:r>
              <a:rPr lang="tr-TR" altLang="tr-TR" sz="2800" dirty="0">
                <a:effectLst>
                  <a:outerShdw blurRad="38100" dist="38100" dir="2700000" algn="tl">
                    <a:srgbClr val="C0C0C0"/>
                  </a:outerShdw>
                </a:effectLst>
                <a:latin typeface="Tahoma" panose="020B0604030504040204" pitchFamily="34" charset="0"/>
              </a:rPr>
              <a:t>oksidasyonu</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etkili  enzimler</a:t>
            </a:r>
          </a:p>
          <a:p>
            <a:pPr>
              <a:lnSpc>
                <a:spcPct val="110000"/>
              </a:lnSpc>
              <a:buFont typeface="Wingdings" panose="05000000000000000000" pitchFamily="2" charset="2"/>
              <a:buNone/>
            </a:pP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Dopamin β-hidroksilaz 	Norepinefrin ve </a:t>
            </a:r>
          </a:p>
          <a:p>
            <a:pPr>
              <a:lnSpc>
                <a:spcPct val="110000"/>
              </a:lnSpc>
              <a:buFont typeface="Wingdings" panose="05000000000000000000" pitchFamily="2" charset="2"/>
              <a:buNone/>
            </a:pPr>
            <a:r>
              <a:rPr lang="tr-TR" altLang="tr-TR" sz="2800" dirty="0">
                <a:effectLst>
                  <a:outerShdw blurRad="38100" dist="38100" dir="2700000" algn="tl">
                    <a:srgbClr val="C0C0C0"/>
                  </a:outerShdw>
                </a:effectLst>
                <a:latin typeface="Tahoma" panose="020B0604030504040204" pitchFamily="34" charset="0"/>
              </a:rPr>
              <a:t>						Epinefrin sentezi</a:t>
            </a:r>
          </a:p>
          <a:p>
            <a:pPr>
              <a:lnSpc>
                <a:spcPct val="110000"/>
              </a:lnSpc>
              <a:buFont typeface="Wingdings" panose="05000000000000000000" pitchFamily="2" charset="2"/>
              <a:buNone/>
            </a:pPr>
            <a:endParaRPr lang="tr-TR" altLang="tr-TR" sz="2800" dirty="0">
              <a:effectLst>
                <a:outerShdw blurRad="38100" dist="38100" dir="2700000" algn="tl">
                  <a:srgbClr val="C0C0C0"/>
                </a:outerShdw>
              </a:effectLst>
              <a:latin typeface="Tahoma" panose="020B0604030504040204" pitchFamily="34" charset="0"/>
            </a:endParaRPr>
          </a:p>
          <a:p>
            <a:pPr>
              <a:lnSpc>
                <a:spcPct val="110000"/>
              </a:lnSpc>
            </a:pPr>
            <a:r>
              <a:rPr lang="tr-TR" altLang="tr-TR" sz="2800" dirty="0">
                <a:effectLst>
                  <a:outerShdw blurRad="38100" dist="38100" dir="2700000" algn="tl">
                    <a:srgbClr val="C0C0C0"/>
                  </a:outerShdw>
                </a:effectLst>
                <a:latin typeface="Tahoma" panose="020B0604030504040204" pitchFamily="34" charset="0"/>
              </a:rPr>
              <a:t>Fenil piruvat dehidrogenaz	Tirozin </a:t>
            </a:r>
            <a:r>
              <a:rPr lang="tr-TR" altLang="tr-TR" sz="2800" dirty="0" smtClean="0">
                <a:effectLst>
                  <a:outerShdw blurRad="38100" dist="38100" dir="2700000" algn="tl">
                    <a:srgbClr val="C0C0C0"/>
                  </a:outerShdw>
                </a:effectLst>
                <a:latin typeface="Tahoma" panose="020B0604030504040204" pitchFamily="34" charset="0"/>
              </a:rPr>
              <a:t>metabolizması</a:t>
            </a:r>
            <a:endParaRPr lang="tr-TR" dirty="0"/>
          </a:p>
        </p:txBody>
      </p:sp>
    </p:spTree>
    <p:extLst>
      <p:ext uri="{BB962C8B-B14F-4D97-AF65-F5344CB8AC3E}">
        <p14:creationId xmlns:p14="http://schemas.microsoft.com/office/powerpoint/2010/main" val="20720296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idx="4294967295"/>
          </p:nvPr>
        </p:nvSpPr>
        <p:spPr/>
        <p:txBody>
          <a:bodyPr/>
          <a:lstStyle/>
          <a:p>
            <a:endParaRPr lang="tr-TR" smtClean="0"/>
          </a:p>
        </p:txBody>
      </p:sp>
      <p:sp>
        <p:nvSpPr>
          <p:cNvPr id="44035" name="Rectangle 3"/>
          <p:cNvSpPr>
            <a:spLocks noGrp="1"/>
          </p:cNvSpPr>
          <p:nvPr>
            <p:ph type="body" idx="4294967295"/>
          </p:nvPr>
        </p:nvSpPr>
        <p:spPr>
          <a:xfrm>
            <a:off x="301625" y="1524000"/>
            <a:ext cx="8534400" cy="4929336"/>
          </a:xfrm>
        </p:spPr>
        <p:txBody>
          <a:bodyPr/>
          <a:lstStyle/>
          <a:p>
            <a:r>
              <a:rPr lang="tr-TR" b="1" dirty="0" smtClean="0">
                <a:effectLst>
                  <a:outerShdw blurRad="38100" dist="38100" dir="2700000" algn="tl">
                    <a:srgbClr val="000000"/>
                  </a:outerShdw>
                </a:effectLst>
              </a:rPr>
              <a:t>Kaynak:</a:t>
            </a:r>
            <a:r>
              <a:rPr lang="tr-TR" b="1" dirty="0" smtClean="0">
                <a:effectLst>
                  <a:outerShdw blurRad="38100" dist="38100" dir="2700000" algn="tl">
                    <a:srgbClr val="FFFFFF"/>
                  </a:outerShdw>
                </a:effectLst>
              </a:rPr>
              <a:t> Yeşil sebzeler, meyveler, domates, turunçgiller, karaciğer, süt. </a:t>
            </a:r>
          </a:p>
          <a:p>
            <a:r>
              <a:rPr lang="tr-TR" b="1" dirty="0" smtClean="0">
                <a:effectLst>
                  <a:outerShdw blurRad="38100" dist="38100" dir="2700000" algn="tl">
                    <a:srgbClr val="000000"/>
                  </a:outerShdw>
                </a:effectLst>
              </a:rPr>
              <a:t>Eksiklik Durumları:</a:t>
            </a:r>
            <a:r>
              <a:rPr lang="tr-TR" b="1" dirty="0" smtClean="0">
                <a:effectLst>
                  <a:outerShdw blurRad="38100" dist="38100" dir="2700000" algn="tl">
                    <a:srgbClr val="FFFFFF"/>
                  </a:outerShdw>
                </a:effectLst>
              </a:rPr>
              <a:t> Skorbüte bağlı olarak deri altında, diş etinde, iç organlarda kanamaya meyil artar.</a:t>
            </a:r>
          </a:p>
          <a:p>
            <a:r>
              <a:rPr lang="tr-TR" b="1" dirty="0" smtClean="0">
                <a:effectLst>
                  <a:outerShdw blurRad="38100" dist="38100" dir="2700000" algn="tl">
                    <a:srgbClr val="FFFFFF"/>
                  </a:outerShdw>
                </a:effectLst>
              </a:rPr>
              <a:t>Kollogen metabolizmasının bozulmasıyla kemik yapımı ve büyümesinde değişiklikler, dişlerin gevşemesi ve düşmesi, deride sertlik ve çatlaklıklar görülür.</a:t>
            </a:r>
          </a:p>
          <a:p>
            <a:r>
              <a:rPr lang="tr-TR" sz="2400" b="1" dirty="0">
                <a:effectLst>
                  <a:outerShdw blurRad="38100" dist="38100" dir="2700000" algn="tl">
                    <a:srgbClr val="FFFFFF"/>
                  </a:outerShdw>
                </a:effectLst>
              </a:rPr>
              <a:t> Gebelik, laktasyon, stres, ateşli hastalıklar gibi durumlarda vücudun ihtiyacı artar. </a:t>
            </a:r>
          </a:p>
          <a:p>
            <a:endParaRPr lang="tr-TR" b="1" dirty="0" smtClean="0">
              <a:effectLst>
                <a:outerShdw blurRad="38100" dist="38100" dir="2700000" algn="tl">
                  <a:srgbClr val="FFFFFF"/>
                </a:outerShdw>
              </a:effectLst>
            </a:endParaRPr>
          </a:p>
          <a:p>
            <a:endParaRPr lang="tr-TR"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idx="4294967295"/>
          </p:nvPr>
        </p:nvSpPr>
        <p:spPr/>
        <p:txBody>
          <a:bodyPr/>
          <a:lstStyle/>
          <a:p>
            <a:r>
              <a:rPr lang="tr-TR" sz="3500" smtClean="0">
                <a:solidFill>
                  <a:schemeClr val="tx1"/>
                </a:solidFill>
                <a:effectLst>
                  <a:outerShdw blurRad="38100" dist="38100" dir="2700000" algn="tl">
                    <a:srgbClr val="FFFFFF"/>
                  </a:outerShdw>
                </a:effectLst>
              </a:rPr>
              <a:t>Lipoik Asit(Tioktik Asit)</a:t>
            </a:r>
          </a:p>
        </p:txBody>
      </p:sp>
      <p:sp>
        <p:nvSpPr>
          <p:cNvPr id="40963" name="Rectangle 3"/>
          <p:cNvSpPr>
            <a:spLocks noGrp="1"/>
          </p:cNvSpPr>
          <p:nvPr>
            <p:ph type="body" idx="4294967295"/>
          </p:nvPr>
        </p:nvSpPr>
        <p:spPr/>
        <p:txBody>
          <a:bodyPr/>
          <a:lstStyle/>
          <a:p>
            <a:r>
              <a:rPr lang="tr-TR" sz="3000" b="1" smtClean="0">
                <a:effectLst>
                  <a:outerShdw blurRad="38100" dist="38100" dir="2700000" algn="tl">
                    <a:srgbClr val="FFFFFF"/>
                  </a:outerShdw>
                </a:effectLst>
              </a:rPr>
              <a:t>Çeşitli bitki ve hayvansal organizmalarda çok az miktarda bulunur. Piruvatın, asetil CoA’ya aktarılmasında görev yapan enzimin koenzimidir.</a:t>
            </a:r>
            <a:r>
              <a:rPr lang="tr-TR" sz="3000" b="1" smtClean="0">
                <a:effectLst>
                  <a:outerShdw blurRad="38100" dist="38100" dir="2700000" algn="tl">
                    <a:srgbClr val="FFFFFF"/>
                  </a:outerShdw>
                </a:effectLst>
                <a:cs typeface="Arial"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Vitamin eksikliği nedenleri</a:t>
            </a:r>
          </a:p>
        </p:txBody>
      </p:sp>
      <p:sp>
        <p:nvSpPr>
          <p:cNvPr id="3" name="Content Placeholder 2"/>
          <p:cNvSpPr>
            <a:spLocks noGrp="1"/>
          </p:cNvSpPr>
          <p:nvPr>
            <p:ph sz="quarter" idx="1"/>
          </p:nvPr>
        </p:nvSpPr>
        <p:spPr>
          <a:xfrm>
            <a:off x="301624" y="1527048"/>
            <a:ext cx="8734871" cy="4572000"/>
          </a:xfrm>
        </p:spPr>
        <p:txBody>
          <a:bodyPr/>
          <a:lstStyle/>
          <a:p>
            <a:r>
              <a:rPr lang="tr-TR" dirty="0" smtClean="0"/>
              <a:t>Kullanım </a:t>
            </a:r>
            <a:r>
              <a:rPr lang="tr-TR" dirty="0"/>
              <a:t>bozuklukları</a:t>
            </a:r>
          </a:p>
          <a:p>
            <a:pPr marL="0" indent="0">
              <a:buNone/>
            </a:pPr>
            <a:r>
              <a:rPr lang="tr-TR" dirty="0"/>
              <a:t>Provitaminden vit sentezinde bozukluk</a:t>
            </a:r>
          </a:p>
          <a:p>
            <a:pPr marL="0" indent="0">
              <a:buNone/>
            </a:pPr>
            <a:r>
              <a:rPr lang="tr-TR" dirty="0"/>
              <a:t>Transport proteinlerde </a:t>
            </a:r>
            <a:r>
              <a:rPr lang="tr-TR" dirty="0" smtClean="0"/>
              <a:t>eksiklik</a:t>
            </a:r>
          </a:p>
          <a:p>
            <a:pPr marL="0" indent="0">
              <a:buNone/>
            </a:pPr>
            <a:r>
              <a:rPr lang="tr-TR" dirty="0" smtClean="0"/>
              <a:t>Aktif formlara çevrilememe</a:t>
            </a:r>
            <a:endParaRPr lang="tr-TR" dirty="0"/>
          </a:p>
          <a:p>
            <a:r>
              <a:rPr lang="tr-TR" dirty="0"/>
              <a:t>Atılımın artması</a:t>
            </a:r>
          </a:p>
          <a:p>
            <a:pPr marL="0" indent="0">
              <a:buNone/>
            </a:pPr>
            <a:r>
              <a:rPr lang="tr-TR" dirty="0"/>
              <a:t>Böbrek </a:t>
            </a:r>
            <a:r>
              <a:rPr lang="tr-TR" dirty="0" smtClean="0"/>
              <a:t>bozukluğu</a:t>
            </a:r>
          </a:p>
          <a:p>
            <a:r>
              <a:rPr lang="tr-TR" dirty="0" smtClean="0"/>
              <a:t>İlaçların etkisi</a:t>
            </a:r>
          </a:p>
          <a:p>
            <a:pPr marL="0" indent="0">
              <a:buNone/>
            </a:pPr>
            <a:r>
              <a:rPr lang="tr-TR" dirty="0" smtClean="0"/>
              <a:t>Antibiyotik kullanımına bağlı mikrobial floranın bozulması</a:t>
            </a:r>
            <a:endParaRPr lang="tr-TR" dirty="0"/>
          </a:p>
          <a:p>
            <a:pPr marL="0" indent="0">
              <a:buNone/>
            </a:pPr>
            <a:endParaRPr lang="tr-TR" dirty="0"/>
          </a:p>
        </p:txBody>
      </p:sp>
    </p:spTree>
    <p:extLst>
      <p:ext uri="{BB962C8B-B14F-4D97-AF65-F5344CB8AC3E}">
        <p14:creationId xmlns:p14="http://schemas.microsoft.com/office/powerpoint/2010/main" val="3531291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tr-TR" b="1" dirty="0"/>
              <a:t> </a:t>
            </a:r>
            <a:r>
              <a:rPr lang="tr-TR" sz="3600" b="1" dirty="0">
                <a:solidFill>
                  <a:schemeClr val="tx1"/>
                </a:solidFill>
              </a:rPr>
              <a:t>VİTAMİNLERİN SINIFLANDIRILMASI</a:t>
            </a:r>
            <a:endParaRPr lang="tr-TR" dirty="0">
              <a:solidFill>
                <a:schemeClr val="tx1"/>
              </a:solidFill>
            </a:endParaRPr>
          </a:p>
        </p:txBody>
      </p:sp>
      <p:sp>
        <p:nvSpPr>
          <p:cNvPr id="17410" name="Content Placeholder 2"/>
          <p:cNvSpPr>
            <a:spLocks noGrp="1"/>
          </p:cNvSpPr>
          <p:nvPr>
            <p:ph sz="quarter" idx="1"/>
          </p:nvPr>
        </p:nvSpPr>
        <p:spPr>
          <a:xfrm>
            <a:off x="301625" y="1527175"/>
            <a:ext cx="8504238" cy="4572000"/>
          </a:xfrm>
        </p:spPr>
        <p:txBody>
          <a:bodyPr/>
          <a:lstStyle/>
          <a:p>
            <a:pPr>
              <a:lnSpc>
                <a:spcPct val="90000"/>
              </a:lnSpc>
              <a:buFont typeface="Wingdings 2" pitchFamily="18" charset="2"/>
              <a:buNone/>
            </a:pPr>
            <a:r>
              <a:rPr lang="tr-TR" dirty="0" smtClean="0"/>
              <a:t>1. A) Suda Eriyenler: </a:t>
            </a:r>
            <a:r>
              <a:rPr lang="tr-TR" sz="3200" dirty="0" smtClean="0"/>
              <a:t>B kompleks ve C vitamini</a:t>
            </a:r>
          </a:p>
          <a:p>
            <a:pPr>
              <a:lnSpc>
                <a:spcPct val="90000"/>
              </a:lnSpc>
              <a:buFont typeface="Wingdings 2" pitchFamily="18" charset="2"/>
              <a:buNone/>
            </a:pPr>
            <a:r>
              <a:rPr lang="tr-TR" dirty="0" smtClean="0"/>
              <a:t>    B) Yağda Eriyenler: </a:t>
            </a:r>
            <a:r>
              <a:rPr lang="tr-TR" sz="3200" dirty="0" smtClean="0"/>
              <a:t>A, D, E, K vitaminleri</a:t>
            </a:r>
          </a:p>
          <a:p>
            <a:pPr>
              <a:lnSpc>
                <a:spcPct val="90000"/>
              </a:lnSpc>
              <a:buFont typeface="Wingdings 2" pitchFamily="18" charset="2"/>
              <a:buNone/>
            </a:pPr>
            <a:endParaRPr lang="tr-TR" sz="3200" dirty="0" smtClean="0"/>
          </a:p>
          <a:p>
            <a:pPr>
              <a:lnSpc>
                <a:spcPct val="90000"/>
              </a:lnSpc>
              <a:buFont typeface="Wingdings 2" pitchFamily="18" charset="2"/>
              <a:buNone/>
            </a:pPr>
            <a:r>
              <a:rPr lang="tr-TR" dirty="0" smtClean="0"/>
              <a:t>2. A) Koenzim Görevi Yapanlar: </a:t>
            </a:r>
            <a:r>
              <a:rPr lang="tr-TR" sz="3200" dirty="0" smtClean="0"/>
              <a:t>B Kompleks Vit</a:t>
            </a:r>
          </a:p>
          <a:p>
            <a:pPr>
              <a:lnSpc>
                <a:spcPct val="90000"/>
              </a:lnSpc>
              <a:buFont typeface="Wingdings 2" pitchFamily="18" charset="2"/>
              <a:buNone/>
            </a:pPr>
            <a:r>
              <a:rPr lang="tr-TR" dirty="0" smtClean="0"/>
              <a:t>    B) Koenzim Görevi Olmayanlar: </a:t>
            </a:r>
            <a:r>
              <a:rPr lang="tr-TR" sz="3200" dirty="0" smtClean="0"/>
              <a:t>A, D, E Vit</a:t>
            </a:r>
          </a:p>
          <a:p>
            <a:pPr>
              <a:lnSpc>
                <a:spcPct val="90000"/>
              </a:lnSpc>
              <a:buFont typeface="Wingdings 2" pitchFamily="18" charset="2"/>
              <a:buNone/>
            </a:pPr>
            <a:r>
              <a:rPr lang="tr-TR" dirty="0" smtClean="0"/>
              <a:t>    C) Vitamin Benzeri Maddeler: Mezoinozit, Karnitin, Flavonoidler, Esansiyel Yağ Asitleri(F Vit) </a:t>
            </a:r>
          </a:p>
          <a:p>
            <a:endParaRPr lang="tr-T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endParaRPr lang="tr-TR" smtClean="0">
              <a:solidFill>
                <a:srgbClr val="7B9899"/>
              </a:solidFill>
            </a:endParaRPr>
          </a:p>
        </p:txBody>
      </p:sp>
      <p:sp>
        <p:nvSpPr>
          <p:cNvPr id="3" name="Content Placeholder 2"/>
          <p:cNvSpPr>
            <a:spLocks noGrp="1"/>
          </p:cNvSpPr>
          <p:nvPr>
            <p:ph sz="quarter" idx="1"/>
          </p:nvPr>
        </p:nvSpPr>
        <p:spPr>
          <a:xfrm>
            <a:off x="323850" y="476250"/>
            <a:ext cx="4392613" cy="6121400"/>
          </a:xfrm>
        </p:spPr>
        <p:txBody>
          <a:bodyPr>
            <a:normAutofit fontScale="85000" lnSpcReduction="20000"/>
          </a:bodyPr>
          <a:lstStyle/>
          <a:p>
            <a:pPr marL="274320" indent="-274320" fontAlgn="auto">
              <a:spcAft>
                <a:spcPts val="0"/>
              </a:spcAft>
              <a:buFont typeface="Wingdings 2"/>
              <a:buChar char=""/>
              <a:defRPr/>
            </a:pPr>
            <a:r>
              <a:rPr lang="tr-TR" altLang="tr-TR" sz="4000" b="1" u="sng" dirty="0" smtClean="0">
                <a:latin typeface="Arial" charset="0"/>
              </a:rPr>
              <a:t>Suda çözünenler</a:t>
            </a:r>
          </a:p>
          <a:p>
            <a:pPr marL="274320" indent="-274320" fontAlgn="auto">
              <a:spcAft>
                <a:spcPts val="0"/>
              </a:spcAft>
              <a:buFont typeface="Wingdings 2"/>
              <a:buChar char=""/>
              <a:defRPr/>
            </a:pPr>
            <a:endParaRPr lang="tr-TR" altLang="tr-TR" u="sng" dirty="0">
              <a:latin typeface="Arial" charset="0"/>
            </a:endParaRPr>
          </a:p>
          <a:p>
            <a:pPr marL="274320" indent="-274320" fontAlgn="auto">
              <a:spcAft>
                <a:spcPts val="0"/>
              </a:spcAft>
              <a:buFont typeface="Wingdings" pitchFamily="2" charset="2"/>
              <a:buChar char="v"/>
              <a:defRPr/>
            </a:pPr>
            <a:r>
              <a:rPr lang="tr-TR" altLang="tr-TR" b="1" dirty="0" smtClean="0">
                <a:latin typeface="Arial" charset="0"/>
              </a:rPr>
              <a:t>Direk </a:t>
            </a:r>
            <a:r>
              <a:rPr lang="tr-TR" altLang="tr-TR" b="1" dirty="0">
                <a:latin typeface="Arial" charset="0"/>
              </a:rPr>
              <a:t>kana geçerler</a:t>
            </a:r>
            <a:endParaRPr lang="en-US" altLang="tr-TR" b="1" dirty="0">
              <a:latin typeface="Arial" charset="0"/>
            </a:endParaRPr>
          </a:p>
          <a:p>
            <a:pPr marL="274320" indent="-274320" fontAlgn="auto">
              <a:spcAft>
                <a:spcPts val="0"/>
              </a:spcAft>
              <a:buFont typeface="Wingdings" pitchFamily="2" charset="2"/>
              <a:buChar char="v"/>
              <a:defRPr/>
            </a:pPr>
            <a:endParaRPr lang="tr-TR" altLang="tr-TR" b="1" dirty="0">
              <a:latin typeface="Arial" charset="0"/>
            </a:endParaRPr>
          </a:p>
          <a:p>
            <a:pPr marL="274320" indent="-274320" fontAlgn="auto">
              <a:spcAft>
                <a:spcPts val="0"/>
              </a:spcAft>
              <a:buFont typeface="Wingdings" pitchFamily="2" charset="2"/>
              <a:buChar char="v"/>
              <a:defRPr/>
            </a:pPr>
            <a:r>
              <a:rPr lang="tr-TR" altLang="tr-TR" b="1" dirty="0">
                <a:latin typeface="Arial" charset="0"/>
              </a:rPr>
              <a:t>Serbest taşınırlar</a:t>
            </a:r>
            <a:endParaRPr lang="en-US" altLang="tr-TR" b="1" dirty="0">
              <a:latin typeface="Arial" charset="0"/>
            </a:endParaRPr>
          </a:p>
          <a:p>
            <a:pPr marL="274320" indent="-274320" fontAlgn="auto">
              <a:spcAft>
                <a:spcPts val="0"/>
              </a:spcAft>
              <a:buFont typeface="Wingdings" pitchFamily="2" charset="2"/>
              <a:buChar char="v"/>
              <a:defRPr/>
            </a:pPr>
            <a:endParaRPr lang="tr-TR" altLang="tr-TR" b="1" dirty="0">
              <a:latin typeface="Arial" charset="0"/>
            </a:endParaRPr>
          </a:p>
          <a:p>
            <a:pPr marL="274320" indent="-274320" fontAlgn="auto">
              <a:spcAft>
                <a:spcPts val="0"/>
              </a:spcAft>
              <a:buFont typeface="Wingdings" pitchFamily="2" charset="2"/>
              <a:buChar char="v"/>
              <a:defRPr/>
            </a:pPr>
            <a:r>
              <a:rPr lang="tr-TR" altLang="tr-TR" b="1" dirty="0">
                <a:latin typeface="Arial" charset="0"/>
              </a:rPr>
              <a:t>Vücut sıvılarında dolaşırlar</a:t>
            </a:r>
          </a:p>
          <a:p>
            <a:pPr marL="274320" indent="-274320" fontAlgn="auto">
              <a:spcAft>
                <a:spcPts val="0"/>
              </a:spcAft>
              <a:buFont typeface="Wingdings" pitchFamily="2" charset="2"/>
              <a:buChar char="v"/>
              <a:defRPr/>
            </a:pPr>
            <a:endParaRPr lang="tr-TR" altLang="tr-TR" b="1" dirty="0">
              <a:latin typeface="Arial" charset="0"/>
            </a:endParaRPr>
          </a:p>
          <a:p>
            <a:pPr marL="274320" indent="-274320" fontAlgn="auto">
              <a:spcAft>
                <a:spcPts val="0"/>
              </a:spcAft>
              <a:buFont typeface="Wingdings" pitchFamily="2" charset="2"/>
              <a:buChar char="v"/>
              <a:defRPr/>
            </a:pPr>
            <a:r>
              <a:rPr lang="tr-TR" altLang="tr-TR" b="1" dirty="0">
                <a:latin typeface="Arial" charset="0"/>
              </a:rPr>
              <a:t>Fazlası böbrekler tarafından uzaklaştırılır</a:t>
            </a:r>
            <a:endParaRPr lang="en-US" altLang="tr-TR" b="1" dirty="0">
              <a:latin typeface="Arial" charset="0"/>
            </a:endParaRPr>
          </a:p>
          <a:p>
            <a:pPr marL="274320" indent="-274320" fontAlgn="auto">
              <a:spcAft>
                <a:spcPts val="0"/>
              </a:spcAft>
              <a:buFont typeface="Wingdings" pitchFamily="2" charset="2"/>
              <a:buChar char="v"/>
              <a:defRPr/>
            </a:pPr>
            <a:endParaRPr lang="tr-TR" altLang="tr-TR" b="1" dirty="0">
              <a:latin typeface="Arial" charset="0"/>
            </a:endParaRPr>
          </a:p>
          <a:p>
            <a:pPr marL="274320" indent="-274320" fontAlgn="auto">
              <a:spcAft>
                <a:spcPts val="0"/>
              </a:spcAft>
              <a:buFont typeface="Wingdings" pitchFamily="2" charset="2"/>
              <a:buChar char="v"/>
              <a:defRPr/>
            </a:pPr>
            <a:r>
              <a:rPr lang="tr-TR" altLang="tr-TR" b="1" dirty="0">
                <a:latin typeface="Arial" charset="0"/>
              </a:rPr>
              <a:t>Toksik düzeylere nadiren ulaşırlar</a:t>
            </a:r>
            <a:endParaRPr lang="en-US" altLang="tr-TR" b="1" dirty="0">
              <a:latin typeface="Arial" charset="0"/>
            </a:endParaRPr>
          </a:p>
          <a:p>
            <a:pPr marL="274320" indent="-274320" fontAlgn="auto">
              <a:spcAft>
                <a:spcPts val="0"/>
              </a:spcAft>
              <a:buFont typeface="Wingdings" pitchFamily="2" charset="2"/>
              <a:buChar char="v"/>
              <a:defRPr/>
            </a:pPr>
            <a:endParaRPr lang="tr-TR" altLang="tr-TR" b="1" dirty="0">
              <a:latin typeface="Arial" charset="0"/>
            </a:endParaRPr>
          </a:p>
          <a:p>
            <a:pPr marL="274320" indent="-274320" fontAlgn="auto">
              <a:spcAft>
                <a:spcPts val="0"/>
              </a:spcAft>
              <a:buFont typeface="Wingdings" pitchFamily="2" charset="2"/>
              <a:buChar char="v"/>
              <a:defRPr/>
            </a:pPr>
            <a:r>
              <a:rPr lang="tr-TR" altLang="tr-TR" b="1" dirty="0">
                <a:latin typeface="Arial" charset="0"/>
              </a:rPr>
              <a:t>Sık ve küçük dozlarda alınmalıdır</a:t>
            </a:r>
            <a:r>
              <a:rPr lang="en-US" altLang="tr-TR" b="1" dirty="0">
                <a:latin typeface="Arial" charset="0"/>
              </a:rPr>
              <a:t> (1-3 </a:t>
            </a:r>
            <a:r>
              <a:rPr lang="tr-TR" altLang="tr-TR" b="1" dirty="0">
                <a:latin typeface="Arial" charset="0"/>
              </a:rPr>
              <a:t>gün</a:t>
            </a:r>
            <a:r>
              <a:rPr lang="en-US" altLang="tr-TR" b="1" dirty="0">
                <a:latin typeface="Arial" charset="0"/>
              </a:rPr>
              <a:t>)</a:t>
            </a:r>
            <a:endParaRPr lang="tr-TR" altLang="tr-TR" b="1" dirty="0">
              <a:latin typeface="Arial" charset="0"/>
            </a:endParaRPr>
          </a:p>
          <a:p>
            <a:pPr marL="274320" indent="-274320" fontAlgn="auto">
              <a:spcAft>
                <a:spcPts val="0"/>
              </a:spcAft>
              <a:buFont typeface="Wingdings 2"/>
              <a:buChar char=""/>
              <a:defRPr/>
            </a:pPr>
            <a:endParaRPr lang="tr-TR" dirty="0"/>
          </a:p>
        </p:txBody>
      </p:sp>
      <p:sp>
        <p:nvSpPr>
          <p:cNvPr id="18435" name="Rectangle 3"/>
          <p:cNvSpPr>
            <a:spLocks noChangeArrowheads="1"/>
          </p:cNvSpPr>
          <p:nvPr/>
        </p:nvSpPr>
        <p:spPr bwMode="auto">
          <a:xfrm>
            <a:off x="4500563" y="476250"/>
            <a:ext cx="4535487" cy="5818188"/>
          </a:xfrm>
          <a:prstGeom prst="rect">
            <a:avLst/>
          </a:prstGeom>
          <a:noFill/>
          <a:ln w="9525">
            <a:noFill/>
            <a:miter lim="800000"/>
            <a:headEnd/>
            <a:tailEnd/>
          </a:ln>
        </p:spPr>
        <p:txBody>
          <a:bodyPr>
            <a:spAutoFit/>
          </a:bodyPr>
          <a:lstStyle/>
          <a:p>
            <a:r>
              <a:rPr lang="tr-TR" altLang="tr-TR" sz="3200" b="1" u="sng"/>
              <a:t>Yağda çözünenler</a:t>
            </a:r>
            <a:endParaRPr lang="en-US" altLang="tr-TR" sz="3200" b="1" u="sng"/>
          </a:p>
          <a:p>
            <a:endParaRPr lang="tr-TR" altLang="tr-TR" b="1"/>
          </a:p>
          <a:p>
            <a:pPr>
              <a:buFont typeface="Wingdings" pitchFamily="2" charset="2"/>
              <a:buChar char="v"/>
            </a:pPr>
            <a:r>
              <a:rPr lang="tr-TR" altLang="tr-TR" sz="2300" b="1"/>
              <a:t>Önce lenfe sonra kana geçerler</a:t>
            </a:r>
            <a:endParaRPr lang="en-US" altLang="tr-TR" sz="2300" b="1"/>
          </a:p>
          <a:p>
            <a:pPr>
              <a:buFont typeface="Wingdings" pitchFamily="2" charset="2"/>
              <a:buChar char="v"/>
            </a:pPr>
            <a:endParaRPr lang="tr-TR" altLang="tr-TR" sz="2300" b="1"/>
          </a:p>
          <a:p>
            <a:pPr>
              <a:buFont typeface="Wingdings" pitchFamily="2" charset="2"/>
              <a:buChar char="v"/>
            </a:pPr>
            <a:r>
              <a:rPr lang="tr-TR" altLang="tr-TR" sz="2300" b="1"/>
              <a:t>Taşınmaları için protein taşıyıcılara gereksinim vardır</a:t>
            </a:r>
          </a:p>
          <a:p>
            <a:pPr lvl="4">
              <a:buFont typeface="Wingdings" pitchFamily="2" charset="2"/>
              <a:buChar char="v"/>
            </a:pPr>
            <a:endParaRPr lang="tr-TR" altLang="tr-TR" sz="2300" b="1"/>
          </a:p>
          <a:p>
            <a:pPr>
              <a:buFont typeface="Wingdings" pitchFamily="2" charset="2"/>
              <a:buChar char="v"/>
            </a:pPr>
            <a:r>
              <a:rPr lang="tr-TR" altLang="tr-TR" sz="2300" b="1"/>
              <a:t>Hücrelerde yağ ile birlikte depo edilirler</a:t>
            </a:r>
            <a:endParaRPr lang="en-US" altLang="tr-TR" sz="2300" b="1"/>
          </a:p>
          <a:p>
            <a:pPr>
              <a:buFont typeface="Wingdings" pitchFamily="2" charset="2"/>
              <a:buChar char="v"/>
            </a:pPr>
            <a:endParaRPr lang="tr-TR" altLang="tr-TR" sz="2300" b="1"/>
          </a:p>
          <a:p>
            <a:pPr>
              <a:buFont typeface="Wingdings" pitchFamily="2" charset="2"/>
              <a:buChar char="v"/>
            </a:pPr>
            <a:r>
              <a:rPr lang="tr-TR" altLang="tr-TR" sz="2300" b="1"/>
              <a:t>Fazla miktarda alındıklarında toksik düzeylere ulaşırlar</a:t>
            </a:r>
            <a:endParaRPr lang="en-US" altLang="tr-TR" sz="2300" b="1"/>
          </a:p>
          <a:p>
            <a:pPr>
              <a:buFont typeface="Wingdings" pitchFamily="2" charset="2"/>
              <a:buChar char="v"/>
            </a:pPr>
            <a:endParaRPr lang="tr-TR" altLang="tr-TR" sz="2300" b="1"/>
          </a:p>
          <a:p>
            <a:pPr>
              <a:buFont typeface="Wingdings" pitchFamily="2" charset="2"/>
              <a:buChar char="v"/>
            </a:pPr>
            <a:r>
              <a:rPr lang="tr-TR" altLang="tr-TR" sz="2300" b="1"/>
              <a:t>Periyodik dozlarda alınmalıdır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endParaRPr lang="tr-TR" smtClean="0">
              <a:solidFill>
                <a:srgbClr val="7B9899"/>
              </a:solidFill>
            </a:endParaRPr>
          </a:p>
        </p:txBody>
      </p:sp>
      <p:sp>
        <p:nvSpPr>
          <p:cNvPr id="3" name="Content Placeholder 2"/>
          <p:cNvSpPr>
            <a:spLocks noGrp="1"/>
          </p:cNvSpPr>
          <p:nvPr>
            <p:ph sz="quarter" idx="1"/>
          </p:nvPr>
        </p:nvSpPr>
        <p:spPr>
          <a:xfrm>
            <a:off x="179388" y="476250"/>
            <a:ext cx="4752975" cy="6381750"/>
          </a:xfrm>
        </p:spPr>
        <p:txBody>
          <a:bodyPr>
            <a:normAutofit lnSpcReduction="10000"/>
          </a:bodyPr>
          <a:lstStyle/>
          <a:p>
            <a:pPr marL="274320" indent="-274320" fontAlgn="auto">
              <a:lnSpc>
                <a:spcPct val="90000"/>
              </a:lnSpc>
              <a:spcAft>
                <a:spcPts val="0"/>
              </a:spcAft>
              <a:buFont typeface="Wingdings 2"/>
              <a:buChar char=""/>
              <a:defRPr/>
            </a:pPr>
            <a:r>
              <a:rPr lang="tr-TR" altLang="tr-TR" sz="3500" b="1" dirty="0" smtClean="0">
                <a:latin typeface="Arial" panose="020B0604020202020204" pitchFamily="34" charset="0"/>
                <a:cs typeface="Arial" panose="020B0604020202020204" pitchFamily="34" charset="0"/>
              </a:rPr>
              <a:t>Suda çözünenler</a:t>
            </a:r>
          </a:p>
          <a:p>
            <a:pPr marL="274320" indent="-274320" fontAlgn="auto">
              <a:lnSpc>
                <a:spcPct val="90000"/>
              </a:lnSpc>
              <a:spcAft>
                <a:spcPts val="0"/>
              </a:spcAft>
              <a:buFont typeface="Wingdings 2"/>
              <a:buChar char=""/>
              <a:defRPr/>
            </a:pPr>
            <a:endParaRPr lang="tr-TR" altLang="tr-TR" dirty="0" smtClean="0">
              <a:latin typeface="Arial" panose="020B0604020202020204" pitchFamily="34" charset="0"/>
              <a:cs typeface="Arial" panose="020B0604020202020204" pitchFamily="34" charset="0"/>
            </a:endParaRPr>
          </a:p>
          <a:p>
            <a:pPr marL="274320" indent="-274320" fontAlgn="auto">
              <a:lnSpc>
                <a:spcPct val="90000"/>
              </a:lnSpc>
              <a:spcAft>
                <a:spcPts val="0"/>
              </a:spcAft>
              <a:buFont typeface="Wingdings 2"/>
              <a:buChar char=""/>
              <a:defRPr/>
            </a:pPr>
            <a:r>
              <a:rPr lang="tr-TR" altLang="tr-TR" dirty="0" smtClean="0">
                <a:latin typeface="Arial" panose="020B0604020202020204" pitchFamily="34" charset="0"/>
                <a:cs typeface="Arial" panose="020B0604020202020204" pitchFamily="34" charset="0"/>
              </a:rPr>
              <a:t>C</a:t>
            </a:r>
            <a:r>
              <a:rPr lang="tr-TR" altLang="tr-TR" dirty="0">
                <a:latin typeface="Arial" panose="020B0604020202020204" pitchFamily="34" charset="0"/>
                <a:cs typeface="Arial" panose="020B0604020202020204" pitchFamily="34" charset="0"/>
              </a:rPr>
              <a:t>, H ve O gibi elementlerden başka azot (N), kükürt (S) ve kobalt (Co) 'da içerirler.</a:t>
            </a:r>
          </a:p>
          <a:p>
            <a:pPr marL="274320" indent="-274320" fontAlgn="auto">
              <a:lnSpc>
                <a:spcPct val="90000"/>
              </a:lnSpc>
              <a:spcAft>
                <a:spcPts val="0"/>
              </a:spcAft>
              <a:buFont typeface="Wingdings 2"/>
              <a:buChar char=""/>
              <a:defRPr/>
            </a:pPr>
            <a:r>
              <a:rPr lang="tr-TR" altLang="tr-TR" dirty="0" smtClean="0">
                <a:latin typeface="Arial" panose="020B0604020202020204" pitchFamily="34" charset="0"/>
                <a:cs typeface="Arial" panose="020B0604020202020204" pitchFamily="34" charset="0"/>
              </a:rPr>
              <a:t>Provitaminleri </a:t>
            </a:r>
            <a:r>
              <a:rPr lang="tr-TR" altLang="tr-TR" dirty="0">
                <a:latin typeface="Arial" panose="020B0604020202020204" pitchFamily="34" charset="0"/>
                <a:cs typeface="Arial" panose="020B0604020202020204" pitchFamily="34" charset="0"/>
              </a:rPr>
              <a:t>yoktur.</a:t>
            </a:r>
          </a:p>
          <a:p>
            <a:pPr marL="274320" indent="-274320" fontAlgn="auto">
              <a:lnSpc>
                <a:spcPct val="90000"/>
              </a:lnSpc>
              <a:spcAft>
                <a:spcPts val="0"/>
              </a:spcAft>
              <a:buFont typeface="Wingdings 2"/>
              <a:buChar char=""/>
              <a:defRPr/>
            </a:pPr>
            <a:r>
              <a:rPr lang="tr-TR" altLang="tr-TR" dirty="0" smtClean="0">
                <a:latin typeface="Arial" panose="020B0604020202020204" pitchFamily="34" charset="0"/>
                <a:cs typeface="Arial" panose="020B0604020202020204" pitchFamily="34" charset="0"/>
              </a:rPr>
              <a:t>Koenzim </a:t>
            </a:r>
            <a:r>
              <a:rPr lang="tr-TR" altLang="tr-TR" dirty="0">
                <a:latin typeface="Arial" panose="020B0604020202020204" pitchFamily="34" charset="0"/>
                <a:cs typeface="Arial" panose="020B0604020202020204" pitchFamily="34" charset="0"/>
              </a:rPr>
              <a:t>olarak rol oynarlar ve enerji transferinde etkilidirler.</a:t>
            </a:r>
          </a:p>
          <a:p>
            <a:pPr marL="274320" indent="-274320" fontAlgn="auto">
              <a:lnSpc>
                <a:spcPct val="90000"/>
              </a:lnSpc>
              <a:spcAft>
                <a:spcPts val="0"/>
              </a:spcAft>
              <a:buFont typeface="Wingdings 2"/>
              <a:buChar char=""/>
              <a:defRPr/>
            </a:pPr>
            <a:r>
              <a:rPr lang="tr-TR" altLang="tr-TR" dirty="0" smtClean="0">
                <a:latin typeface="Arial" panose="020B0604020202020204" pitchFamily="34" charset="0"/>
                <a:cs typeface="Arial" panose="020B0604020202020204" pitchFamily="34" charset="0"/>
              </a:rPr>
              <a:t>Bu vitaminlerin başlıca </a:t>
            </a:r>
            <a:r>
              <a:rPr lang="tr-TR" altLang="tr-TR" dirty="0">
                <a:latin typeface="Arial" panose="020B0604020202020204" pitchFamily="34" charset="0"/>
                <a:cs typeface="Arial" panose="020B0604020202020204" pitchFamily="34" charset="0"/>
              </a:rPr>
              <a:t>atılım yolu idrardır</a:t>
            </a:r>
            <a:r>
              <a:rPr lang="tr-TR" altLang="tr-TR" dirty="0" smtClean="0">
                <a:latin typeface="Arial" panose="020B0604020202020204" pitchFamily="34" charset="0"/>
                <a:cs typeface="Arial" panose="020B0604020202020204" pitchFamily="34" charset="0"/>
              </a:rPr>
              <a:t>.</a:t>
            </a:r>
          </a:p>
          <a:p>
            <a:pPr marL="274320" indent="-274320" fontAlgn="auto">
              <a:lnSpc>
                <a:spcPct val="90000"/>
              </a:lnSpc>
              <a:spcAft>
                <a:spcPts val="0"/>
              </a:spcAft>
              <a:buFont typeface="Wingdings 2"/>
              <a:buChar char=""/>
              <a:defRPr/>
            </a:pPr>
            <a:r>
              <a:rPr lang="tr-TR" altLang="tr-TR" sz="2400" dirty="0" smtClean="0">
                <a:latin typeface="Comic Sans MS" pitchFamily="66" charset="0"/>
              </a:rPr>
              <a:t>Enerji </a:t>
            </a:r>
            <a:r>
              <a:rPr lang="tr-TR" altLang="tr-TR" sz="2400" dirty="0">
                <a:latin typeface="Comic Sans MS" pitchFamily="66" charset="0"/>
              </a:rPr>
              <a:t>metabolizmasında </a:t>
            </a:r>
            <a:r>
              <a:rPr lang="tr-TR" altLang="tr-TR" sz="2400" dirty="0" smtClean="0">
                <a:latin typeface="Comic Sans MS" pitchFamily="66" charset="0"/>
              </a:rPr>
              <a:t>merkezi</a:t>
            </a:r>
            <a:r>
              <a:rPr lang="tr-TR" altLang="tr-TR" sz="2400" dirty="0" smtClean="0">
                <a:latin typeface="Comic Sans MS" pitchFamily="66" charset="0"/>
              </a:rPr>
              <a:t> </a:t>
            </a:r>
            <a:r>
              <a:rPr lang="tr-TR" altLang="tr-TR" sz="2400" dirty="0">
                <a:latin typeface="Comic Sans MS" pitchFamily="66" charset="0"/>
              </a:rPr>
              <a:t>rol </a:t>
            </a:r>
            <a:r>
              <a:rPr lang="tr-TR" altLang="tr-TR" sz="2400" dirty="0" smtClean="0">
                <a:latin typeface="Comic Sans MS" pitchFamily="66" charset="0"/>
              </a:rPr>
              <a:t>aldıkları</a:t>
            </a:r>
            <a:r>
              <a:rPr lang="tr-TR" altLang="tr-TR" sz="2400" dirty="0" smtClean="0">
                <a:latin typeface="Comic Sans MS" pitchFamily="66" charset="0"/>
              </a:rPr>
              <a:t> </a:t>
            </a:r>
            <a:r>
              <a:rPr lang="tr-TR" altLang="tr-TR" sz="2400" dirty="0">
                <a:latin typeface="Comic Sans MS" pitchFamily="66" charset="0"/>
              </a:rPr>
              <a:t>için eksikliklerinde ilk olarak hızlı gelişen dokularda problemler ortaya çıkmaktadır.</a:t>
            </a:r>
            <a:endParaRPr lang="tr-TR" altLang="tr-TR" dirty="0">
              <a:latin typeface="Arial" panose="020B0604020202020204" pitchFamily="34" charset="0"/>
              <a:cs typeface="Arial" panose="020B0604020202020204" pitchFamily="34" charset="0"/>
            </a:endParaRPr>
          </a:p>
          <a:p>
            <a:pPr marL="274320" indent="-274320" fontAlgn="auto">
              <a:spcAft>
                <a:spcPts val="0"/>
              </a:spcAft>
              <a:buFont typeface="Wingdings 2"/>
              <a:buChar char=""/>
              <a:defRPr/>
            </a:pPr>
            <a:endParaRPr lang="tr-TR" dirty="0"/>
          </a:p>
        </p:txBody>
      </p:sp>
      <p:sp>
        <p:nvSpPr>
          <p:cNvPr id="4" name="Rectangle 3"/>
          <p:cNvSpPr/>
          <p:nvPr/>
        </p:nvSpPr>
        <p:spPr>
          <a:xfrm>
            <a:off x="4716017" y="549275"/>
            <a:ext cx="4427984" cy="5620000"/>
          </a:xfrm>
          <a:prstGeom prst="rect">
            <a:avLst/>
          </a:prstGeom>
        </p:spPr>
        <p:txBody>
          <a:bodyPr wrap="square">
            <a:spAutoFit/>
          </a:bodyPr>
          <a:lstStyle/>
          <a:p>
            <a:pPr marL="342900" indent="-342900" fontAlgn="auto">
              <a:spcBef>
                <a:spcPts val="0"/>
              </a:spcBef>
              <a:spcAft>
                <a:spcPts val="0"/>
              </a:spcAft>
              <a:buFont typeface="Arial" panose="020B0604020202020204" pitchFamily="34" charset="0"/>
              <a:buChar char="•"/>
              <a:defRPr/>
            </a:pPr>
            <a:r>
              <a:rPr lang="tr-TR" altLang="tr-TR" sz="3200" b="1" dirty="0">
                <a:latin typeface="Arial" panose="020B0604020202020204" pitchFamily="34" charset="0"/>
                <a:cs typeface="Arial" panose="020B0604020202020204" pitchFamily="34" charset="0"/>
              </a:rPr>
              <a:t>Yağda çözünenler</a:t>
            </a:r>
          </a:p>
          <a:p>
            <a:pPr marL="342900" indent="-342900" fontAlgn="auto">
              <a:spcBef>
                <a:spcPts val="0"/>
              </a:spcBef>
              <a:spcAft>
                <a:spcPts val="0"/>
              </a:spcAft>
              <a:buFont typeface="Arial" panose="020B0604020202020204" pitchFamily="34" charset="0"/>
              <a:buChar char="•"/>
              <a:defRPr/>
            </a:pPr>
            <a:endParaRPr lang="tr-TR" altLang="tr-TR" sz="3200" b="1" dirty="0">
              <a:latin typeface="Arial" panose="020B0604020202020204" pitchFamily="34" charset="0"/>
              <a:cs typeface="Arial" panose="020B0604020202020204" pitchFamily="34" charset="0"/>
            </a:endParaRPr>
          </a:p>
          <a:p>
            <a:pPr marL="342900" indent="-342900" fontAlgn="auto">
              <a:spcBef>
                <a:spcPts val="0"/>
              </a:spcBef>
              <a:spcAft>
                <a:spcPts val="0"/>
              </a:spcAft>
              <a:buFont typeface="Arial" panose="020B0604020202020204" pitchFamily="34" charset="0"/>
              <a:buChar char="•"/>
              <a:defRPr/>
            </a:pPr>
            <a:r>
              <a:rPr lang="tr-TR" altLang="tr-TR" sz="2400" dirty="0">
                <a:latin typeface="Arial" panose="020B0604020202020204" pitchFamily="34" charset="0"/>
                <a:cs typeface="Arial" panose="020B0604020202020204" pitchFamily="34" charset="0"/>
              </a:rPr>
              <a:t>Sadece karbon (C), hidrojen (H) ve oksijen (O) kapsarlar</a:t>
            </a:r>
            <a:r>
              <a:rPr lang="tr-TR" altLang="tr-TR" sz="2400" dirty="0" smtClean="0">
                <a:latin typeface="Arial" panose="020B0604020202020204" pitchFamily="34" charset="0"/>
                <a:cs typeface="Arial" panose="020B0604020202020204" pitchFamily="34" charset="0"/>
              </a:rPr>
              <a:t>.</a:t>
            </a:r>
          </a:p>
          <a:p>
            <a:pPr marL="342900" indent="-342900">
              <a:lnSpc>
                <a:spcPct val="110000"/>
              </a:lnSpc>
              <a:buFont typeface="Arial" panose="020B0604020202020204" pitchFamily="34" charset="0"/>
              <a:buChar char="•"/>
            </a:pPr>
            <a:r>
              <a:rPr lang="tr-TR" altLang="tr-TR" sz="2400" dirty="0" smtClean="0">
                <a:effectLst>
                  <a:outerShdw blurRad="38100" dist="38100" dir="2700000" algn="tl">
                    <a:srgbClr val="C0C0C0"/>
                  </a:outerShdw>
                </a:effectLst>
                <a:latin typeface="Tahoma" panose="020B0604030504040204" pitchFamily="34" charset="0"/>
              </a:rPr>
              <a:t>İzopren </a:t>
            </a:r>
            <a:r>
              <a:rPr lang="tr-TR" altLang="tr-TR" sz="2400" dirty="0">
                <a:effectLst>
                  <a:outerShdw blurRad="38100" dist="38100" dir="2700000" algn="tl">
                    <a:srgbClr val="C0C0C0"/>
                  </a:outerShdw>
                </a:effectLst>
                <a:latin typeface="Tahoma" panose="020B0604030504040204" pitchFamily="34" charset="0"/>
              </a:rPr>
              <a:t>ünitesinden sentezlenirler.</a:t>
            </a:r>
          </a:p>
          <a:p>
            <a:pPr>
              <a:lnSpc>
                <a:spcPct val="110000"/>
              </a:lnSpc>
              <a:buFont typeface="Wingdings" panose="05000000000000000000" pitchFamily="2" charset="2"/>
              <a:buNone/>
            </a:pPr>
            <a:r>
              <a:rPr lang="tr-TR" altLang="tr-TR" sz="2400" dirty="0" smtClean="0">
                <a:effectLst>
                  <a:outerShdw blurRad="38100" dist="38100" dir="2700000" algn="tl">
                    <a:srgbClr val="C0C0C0"/>
                  </a:outerShdw>
                </a:effectLst>
                <a:latin typeface="Tahoma" panose="020B0604030504040204" pitchFamily="34" charset="0"/>
              </a:rPr>
              <a:t>CH</a:t>
            </a:r>
            <a:r>
              <a:rPr lang="tr-TR" altLang="tr-TR" sz="2400" baseline="-25000" dirty="0" smtClean="0">
                <a:effectLst>
                  <a:outerShdw blurRad="38100" dist="38100" dir="2700000" algn="tl">
                    <a:srgbClr val="C0C0C0"/>
                  </a:outerShdw>
                </a:effectLst>
                <a:latin typeface="Tahoma" panose="020B0604030504040204" pitchFamily="34" charset="0"/>
              </a:rPr>
              <a:t>2</a:t>
            </a:r>
            <a:r>
              <a:rPr lang="tr-TR" altLang="tr-TR" sz="2400" dirty="0" smtClean="0">
                <a:effectLst>
                  <a:outerShdw blurRad="38100" dist="38100" dir="2700000" algn="tl">
                    <a:srgbClr val="C0C0C0"/>
                  </a:outerShdw>
                </a:effectLst>
                <a:latin typeface="Tahoma" panose="020B0604030504040204" pitchFamily="34" charset="0"/>
              </a:rPr>
              <a:t> </a:t>
            </a:r>
            <a:r>
              <a:rPr lang="tr-TR" altLang="tr-TR" sz="2400" dirty="0">
                <a:effectLst>
                  <a:outerShdw blurRad="38100" dist="38100" dir="2700000" algn="tl">
                    <a:srgbClr val="C0C0C0"/>
                  </a:outerShdw>
                </a:effectLst>
                <a:latin typeface="Tahoma" panose="020B0604030504040204" pitchFamily="34" charset="0"/>
              </a:rPr>
              <a:t>– C (CH</a:t>
            </a:r>
            <a:r>
              <a:rPr lang="tr-TR" altLang="tr-TR" sz="2400" baseline="-25000" dirty="0">
                <a:effectLst>
                  <a:outerShdw blurRad="38100" dist="38100" dir="2700000" algn="tl">
                    <a:srgbClr val="C0C0C0"/>
                  </a:outerShdw>
                </a:effectLst>
                <a:latin typeface="Tahoma" panose="020B0604030504040204" pitchFamily="34" charset="0"/>
              </a:rPr>
              <a:t>3</a:t>
            </a:r>
            <a:r>
              <a:rPr lang="tr-TR" altLang="tr-TR" sz="2400" dirty="0">
                <a:effectLst>
                  <a:outerShdw blurRad="38100" dist="38100" dir="2700000" algn="tl">
                    <a:srgbClr val="C0C0C0"/>
                  </a:outerShdw>
                </a:effectLst>
                <a:latin typeface="Tahoma" panose="020B0604030504040204" pitchFamily="34" charset="0"/>
              </a:rPr>
              <a:t>) = CH – CH</a:t>
            </a:r>
            <a:r>
              <a:rPr lang="tr-TR" altLang="tr-TR" sz="2400" baseline="-25000" dirty="0">
                <a:effectLst>
                  <a:outerShdw blurRad="38100" dist="38100" dir="2700000" algn="tl">
                    <a:srgbClr val="C0C0C0"/>
                  </a:outerShdw>
                </a:effectLst>
                <a:latin typeface="Tahoma" panose="020B0604030504040204" pitchFamily="34" charset="0"/>
              </a:rPr>
              <a:t>2</a:t>
            </a:r>
            <a:r>
              <a:rPr lang="tr-TR" altLang="tr-TR" sz="2400" dirty="0">
                <a:effectLst>
                  <a:outerShdw blurRad="38100" dist="38100" dir="2700000" algn="tl">
                    <a:srgbClr val="C0C0C0"/>
                  </a:outerShdw>
                </a:effectLst>
                <a:latin typeface="Tahoma" panose="020B0604030504040204" pitchFamily="34" charset="0"/>
              </a:rPr>
              <a:t> - </a:t>
            </a:r>
            <a:endParaRPr lang="tr-TR" altLang="tr-TR" sz="2400" b="1" dirty="0">
              <a:latin typeface="Arial" panose="020B0604020202020204" pitchFamily="34" charset="0"/>
              <a:cs typeface="Arial" panose="020B0604020202020204" pitchFamily="34" charset="0"/>
            </a:endParaRPr>
          </a:p>
          <a:p>
            <a:pPr marL="342900" indent="-342900" fontAlgn="auto">
              <a:spcBef>
                <a:spcPts val="0"/>
              </a:spcBef>
              <a:spcAft>
                <a:spcPts val="0"/>
              </a:spcAft>
              <a:buFont typeface="Arial" panose="020B0604020202020204" pitchFamily="34" charset="0"/>
              <a:buChar char="•"/>
              <a:defRPr/>
            </a:pPr>
            <a:r>
              <a:rPr lang="tr-TR" altLang="tr-TR" sz="2400" dirty="0">
                <a:latin typeface="Arial" panose="020B0604020202020204" pitchFamily="34" charset="0"/>
                <a:cs typeface="Arial" panose="020B0604020202020204" pitchFamily="34" charset="0"/>
              </a:rPr>
              <a:t>Provitamin halinde bulunurlar ve bunlar hayvan vücudunda aktif vitamine dönüşür. </a:t>
            </a:r>
          </a:p>
          <a:p>
            <a:pPr fontAlgn="auto">
              <a:spcBef>
                <a:spcPts val="0"/>
              </a:spcBef>
              <a:spcAft>
                <a:spcPts val="0"/>
              </a:spcAft>
              <a:defRPr/>
            </a:pPr>
            <a:endParaRPr lang="tr-TR" altLang="tr-TR" sz="2400" dirty="0">
              <a:latin typeface="Arial" panose="020B0604020202020204" pitchFamily="34" charset="0"/>
              <a:cs typeface="Arial" panose="020B0604020202020204" pitchFamily="34" charset="0"/>
            </a:endParaRPr>
          </a:p>
          <a:p>
            <a:pPr marL="342900" indent="-342900" fontAlgn="auto">
              <a:spcBef>
                <a:spcPts val="0"/>
              </a:spcBef>
              <a:spcAft>
                <a:spcPts val="0"/>
              </a:spcAft>
              <a:buFont typeface="Arial" panose="020B0604020202020204" pitchFamily="34" charset="0"/>
              <a:buChar char="•"/>
              <a:defRPr/>
            </a:pPr>
            <a:r>
              <a:rPr lang="tr-TR" altLang="tr-TR" sz="2400" dirty="0">
                <a:latin typeface="Arial" panose="020B0604020202020204" pitchFamily="34" charset="0"/>
                <a:cs typeface="Arial" panose="020B0604020202020204" pitchFamily="34" charset="0"/>
              </a:rPr>
              <a:t>Vücuttan dışkı ile atılırlar. </a:t>
            </a:r>
          </a:p>
          <a:p>
            <a:pPr fontAlgn="auto">
              <a:spcBef>
                <a:spcPts val="0"/>
              </a:spcBef>
              <a:spcAft>
                <a:spcPts val="0"/>
              </a:spcAft>
              <a:defRPr/>
            </a:pPr>
            <a:endParaRPr lang="tr-TR" altLang="tr-TR" sz="2400" dirty="0">
              <a:latin typeface="+mn-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837</TotalTime>
  <Words>2377</Words>
  <Application>Microsoft Office PowerPoint</Application>
  <PresentationFormat>Ekran Gösterisi (4:3)</PresentationFormat>
  <Paragraphs>356</Paragraphs>
  <Slides>52</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52</vt:i4>
      </vt:variant>
    </vt:vector>
  </HeadingPairs>
  <TitlesOfParts>
    <vt:vector size="62" baseType="lpstr">
      <vt:lpstr>Arial</vt:lpstr>
      <vt:lpstr>Arial Black</vt:lpstr>
      <vt:lpstr>Comic Sans MS</vt:lpstr>
      <vt:lpstr>Georgia</vt:lpstr>
      <vt:lpstr>Symbol</vt:lpstr>
      <vt:lpstr>Tahoma</vt:lpstr>
      <vt:lpstr>Times New Roman</vt:lpstr>
      <vt:lpstr>Wingdings</vt:lpstr>
      <vt:lpstr>Wingdings 2</vt:lpstr>
      <vt:lpstr>Civic</vt:lpstr>
      <vt:lpstr>Vitaminler I</vt:lpstr>
      <vt:lpstr>PowerPoint Sunusu</vt:lpstr>
      <vt:lpstr>PowerPoint Sunusu</vt:lpstr>
      <vt:lpstr>PowerPoint Sunusu</vt:lpstr>
      <vt:lpstr>Vitamin eksikliği nedenleri</vt:lpstr>
      <vt:lpstr>Vitamin eksikliği nedenleri</vt:lpstr>
      <vt:lpstr> VİTAMİNLERİN SINIFLANDIRILMASI</vt:lpstr>
      <vt:lpstr>PowerPoint Sunusu</vt:lpstr>
      <vt:lpstr>PowerPoint Sunusu</vt:lpstr>
      <vt:lpstr>PowerPoint Sunusu</vt:lpstr>
      <vt:lpstr>VİTAMİN B1 ( Tiamin, Antiberiberik vitamin, Anöyrin)</vt:lpstr>
      <vt:lpstr>PowerPoint Sunusu</vt:lpstr>
      <vt:lpstr>PowerPoint Sunusu</vt:lpstr>
      <vt:lpstr>  Eksiklik Durumları:</vt:lpstr>
      <vt:lpstr>VİTAMİN B2 (RİBOFLAVİN)</vt:lpstr>
      <vt:lpstr>PowerPoint Sunusu</vt:lpstr>
      <vt:lpstr>       FAD’nin rol aldığı reaksiyonlar: </vt:lpstr>
      <vt:lpstr>PowerPoint Sunusu</vt:lpstr>
      <vt:lpstr>Eksiklik Durumları:</vt:lpstr>
      <vt:lpstr>NİYASİN  Vit B3  (Pellegraya karşı koruyucu faktör, PP vitamini) </vt:lpstr>
      <vt:lpstr>PowerPoint Sunusu</vt:lpstr>
      <vt:lpstr>Eksiklik Durumları:</vt:lpstr>
      <vt:lpstr>PANTOTENİK ASİT (B5)</vt:lpstr>
      <vt:lpstr>Koenzim şekli: KoA, CoA</vt:lpstr>
      <vt:lpstr>PowerPoint Sunusu</vt:lpstr>
      <vt:lpstr>Vitamin B6 (Piridoksin)</vt:lpstr>
      <vt:lpstr>PowerPoint Sunusu</vt:lpstr>
      <vt:lpstr>PowerPoint Sunusu</vt:lpstr>
      <vt:lpstr>PowerPoint Sunusu</vt:lpstr>
      <vt:lpstr>PowerPoint Sunusu</vt:lpstr>
      <vt:lpstr>   VitaminB7  BİOTİN (H VİTAMİNİ) </vt:lpstr>
      <vt:lpstr>Biotin</vt:lpstr>
      <vt:lpstr>PowerPoint Sunusu</vt:lpstr>
      <vt:lpstr>PowerPoint Sunusu</vt:lpstr>
      <vt:lpstr>PowerPoint Sunusu</vt:lpstr>
      <vt:lpstr>FOLİK ASİT  VitaminB9</vt:lpstr>
      <vt:lpstr>PowerPoint Sunusu</vt:lpstr>
      <vt:lpstr>PowerPoint Sunusu</vt:lpstr>
      <vt:lpstr>PowerPoint Sunusu</vt:lpstr>
      <vt:lpstr>VİTAMİN B12 (Kobalamin)</vt:lpstr>
      <vt:lpstr>PowerPoint Sunusu</vt:lpstr>
      <vt:lpstr>PowerPoint Sunusu</vt:lpstr>
      <vt:lpstr>PowerPoint Sunusu</vt:lpstr>
      <vt:lpstr>PowerPoint Sunusu</vt:lpstr>
      <vt:lpstr>PowerPoint Sunusu</vt:lpstr>
      <vt:lpstr>Vitamin C (Askorbik Asit)</vt:lpstr>
      <vt:lpstr>PowerPoint Sunusu</vt:lpstr>
      <vt:lpstr>PowerPoint Sunusu</vt:lpstr>
      <vt:lpstr>PowerPoint Sunusu</vt:lpstr>
      <vt:lpstr>Elektron verici olarak etkili olduğu enzimler</vt:lpstr>
      <vt:lpstr>PowerPoint Sunusu</vt:lpstr>
      <vt:lpstr>Lipoik Asit(Tioktik Asit)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vitaminler</dc:title>
  <dc:creator>Mehmet Gökhan Sel</dc:creator>
  <cp:lastModifiedBy>Tevhide</cp:lastModifiedBy>
  <cp:revision>54</cp:revision>
  <dcterms:created xsi:type="dcterms:W3CDTF">2013-12-23T23:13:29Z</dcterms:created>
  <dcterms:modified xsi:type="dcterms:W3CDTF">2018-03-26T14:17:30Z</dcterms:modified>
</cp:coreProperties>
</file>