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50"/>
  </p:notesMasterIdLst>
  <p:handoutMasterIdLst>
    <p:handoutMasterId r:id="rId51"/>
  </p:handoutMasterIdLst>
  <p:sldIdLst>
    <p:sldId id="259" r:id="rId2"/>
    <p:sldId id="275" r:id="rId3"/>
    <p:sldId id="270" r:id="rId4"/>
    <p:sldId id="326" r:id="rId5"/>
    <p:sldId id="276" r:id="rId6"/>
    <p:sldId id="260" r:id="rId7"/>
    <p:sldId id="327" r:id="rId8"/>
    <p:sldId id="294" r:id="rId9"/>
    <p:sldId id="314" r:id="rId10"/>
    <p:sldId id="256" r:id="rId11"/>
    <p:sldId id="364" r:id="rId12"/>
    <p:sldId id="365" r:id="rId13"/>
    <p:sldId id="349" r:id="rId14"/>
    <p:sldId id="350" r:id="rId15"/>
    <p:sldId id="351" r:id="rId16"/>
    <p:sldId id="352" r:id="rId17"/>
    <p:sldId id="353" r:id="rId18"/>
    <p:sldId id="354" r:id="rId19"/>
    <p:sldId id="348" r:id="rId20"/>
    <p:sldId id="355" r:id="rId21"/>
    <p:sldId id="356" r:id="rId22"/>
    <p:sldId id="357" r:id="rId23"/>
    <p:sldId id="362" r:id="rId24"/>
    <p:sldId id="363" r:id="rId25"/>
    <p:sldId id="366" r:id="rId26"/>
    <p:sldId id="315" r:id="rId27"/>
    <p:sldId id="317" r:id="rId28"/>
    <p:sldId id="316" r:id="rId29"/>
    <p:sldId id="318" r:id="rId30"/>
    <p:sldId id="344" r:id="rId31"/>
    <p:sldId id="334" r:id="rId32"/>
    <p:sldId id="335" r:id="rId33"/>
    <p:sldId id="336" r:id="rId34"/>
    <p:sldId id="337" r:id="rId35"/>
    <p:sldId id="367" r:id="rId36"/>
    <p:sldId id="373" r:id="rId37"/>
    <p:sldId id="338" r:id="rId38"/>
    <p:sldId id="347" r:id="rId39"/>
    <p:sldId id="368" r:id="rId40"/>
    <p:sldId id="346" r:id="rId41"/>
    <p:sldId id="369" r:id="rId42"/>
    <p:sldId id="370" r:id="rId43"/>
    <p:sldId id="371" r:id="rId44"/>
    <p:sldId id="372" r:id="rId45"/>
    <p:sldId id="332" r:id="rId46"/>
    <p:sldId id="343" r:id="rId47"/>
    <p:sldId id="333" r:id="rId48"/>
    <p:sldId id="345" r:id="rId49"/>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0" d="100"/>
          <a:sy n="70" d="100"/>
        </p:scale>
        <p:origin x="1368" y="72"/>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p:cViewPr varScale="1">
        <p:scale>
          <a:sx n="84" d="100"/>
          <a:sy n="84" d="100"/>
        </p:scale>
        <p:origin x="-1968" y="-7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957A21F5-3715-4DDF-B037-EA9570AC069A}" type="datetimeFigureOut">
              <a:rPr lang="en-GB" smtClean="0"/>
              <a:t>16/03/2020</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C86895B6-B620-4902-98E8-D351928DC1EF}" type="slidenum">
              <a:rPr lang="en-GB" smtClean="0"/>
              <a:t>‹#›</a:t>
            </a:fld>
            <a:endParaRPr lang="en-GB"/>
          </a:p>
        </p:txBody>
      </p:sp>
    </p:spTree>
    <p:extLst>
      <p:ext uri="{BB962C8B-B14F-4D97-AF65-F5344CB8AC3E}">
        <p14:creationId xmlns:p14="http://schemas.microsoft.com/office/powerpoint/2010/main" val="6233112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8DF47AF6-971A-483A-835D-43EECEB537F8}" type="datetimeFigureOut">
              <a:rPr lang="en-GB" smtClean="0"/>
              <a:t>16/03/2020</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B7E467C-52FA-4337-B2E7-E5B665DDE7F3}" type="slidenum">
              <a:rPr lang="en-GB" smtClean="0"/>
              <a:t>‹#›</a:t>
            </a:fld>
            <a:endParaRPr lang="en-GB"/>
          </a:p>
        </p:txBody>
      </p:sp>
    </p:spTree>
    <p:extLst>
      <p:ext uri="{BB962C8B-B14F-4D97-AF65-F5344CB8AC3E}">
        <p14:creationId xmlns:p14="http://schemas.microsoft.com/office/powerpoint/2010/main" val="2762967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7E467C-52FA-4337-B2E7-E5B665DDE7F3}" type="slidenum">
              <a:rPr lang="en-GB" smtClean="0"/>
              <a:t>1</a:t>
            </a:fld>
            <a:endParaRPr lang="en-GB"/>
          </a:p>
        </p:txBody>
      </p:sp>
    </p:spTree>
    <p:extLst>
      <p:ext uri="{BB962C8B-B14F-4D97-AF65-F5344CB8AC3E}">
        <p14:creationId xmlns:p14="http://schemas.microsoft.com/office/powerpoint/2010/main" val="3611511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defRPr>
            </a:lvl1pPr>
            <a:lvl2pPr marL="507583" indent="-195224" eaLnBrk="0" hangingPunct="0">
              <a:defRPr sz="1600">
                <a:solidFill>
                  <a:schemeClr val="tx1"/>
                </a:solidFill>
                <a:latin typeface="Arial" pitchFamily="34" charset="0"/>
              </a:defRPr>
            </a:lvl2pPr>
            <a:lvl3pPr marL="780898" indent="-156180" eaLnBrk="0" hangingPunct="0">
              <a:defRPr sz="1600">
                <a:solidFill>
                  <a:schemeClr val="tx1"/>
                </a:solidFill>
                <a:latin typeface="Arial" pitchFamily="34" charset="0"/>
              </a:defRPr>
            </a:lvl3pPr>
            <a:lvl4pPr marL="1093257" indent="-156180" eaLnBrk="0" hangingPunct="0">
              <a:defRPr sz="1600">
                <a:solidFill>
                  <a:schemeClr val="tx1"/>
                </a:solidFill>
                <a:latin typeface="Arial" pitchFamily="34" charset="0"/>
              </a:defRPr>
            </a:lvl4pPr>
            <a:lvl5pPr marL="1405616" indent="-156180" eaLnBrk="0" hangingPunct="0">
              <a:defRPr sz="1600">
                <a:solidFill>
                  <a:schemeClr val="tx1"/>
                </a:solidFill>
                <a:latin typeface="Arial" pitchFamily="34" charset="0"/>
              </a:defRPr>
            </a:lvl5pPr>
            <a:lvl6pPr marL="1717975" indent="-156180" eaLnBrk="0" fontAlgn="base" hangingPunct="0">
              <a:spcBef>
                <a:spcPct val="0"/>
              </a:spcBef>
              <a:spcAft>
                <a:spcPct val="0"/>
              </a:spcAft>
              <a:defRPr sz="1600">
                <a:solidFill>
                  <a:schemeClr val="tx1"/>
                </a:solidFill>
                <a:latin typeface="Arial" pitchFamily="34" charset="0"/>
              </a:defRPr>
            </a:lvl6pPr>
            <a:lvl7pPr marL="2030334" indent="-156180" eaLnBrk="0" fontAlgn="base" hangingPunct="0">
              <a:spcBef>
                <a:spcPct val="0"/>
              </a:spcBef>
              <a:spcAft>
                <a:spcPct val="0"/>
              </a:spcAft>
              <a:defRPr sz="1600">
                <a:solidFill>
                  <a:schemeClr val="tx1"/>
                </a:solidFill>
                <a:latin typeface="Arial" pitchFamily="34" charset="0"/>
              </a:defRPr>
            </a:lvl7pPr>
            <a:lvl8pPr marL="2342693" indent="-156180" eaLnBrk="0" fontAlgn="base" hangingPunct="0">
              <a:spcBef>
                <a:spcPct val="0"/>
              </a:spcBef>
              <a:spcAft>
                <a:spcPct val="0"/>
              </a:spcAft>
              <a:defRPr sz="1600">
                <a:solidFill>
                  <a:schemeClr val="tx1"/>
                </a:solidFill>
                <a:latin typeface="Arial" pitchFamily="34" charset="0"/>
              </a:defRPr>
            </a:lvl8pPr>
            <a:lvl9pPr marL="2655052" indent="-156180" eaLnBrk="0" fontAlgn="base" hangingPunct="0">
              <a:spcBef>
                <a:spcPct val="0"/>
              </a:spcBef>
              <a:spcAft>
                <a:spcPct val="0"/>
              </a:spcAft>
              <a:defRPr sz="1600">
                <a:solidFill>
                  <a:schemeClr val="tx1"/>
                </a:solidFill>
                <a:latin typeface="Arial" pitchFamily="34" charset="0"/>
              </a:defRPr>
            </a:lvl9pPr>
          </a:lstStyle>
          <a:p>
            <a:pPr eaLnBrk="1" hangingPunct="1"/>
            <a:fld id="{D10A2F44-27BA-4C1C-A550-B0A226565F97}" type="slidenum">
              <a:rPr lang="en-US" sz="1200">
                <a:latin typeface="Times New Roman" pitchFamily="18" charset="0"/>
              </a:rPr>
              <a:pPr eaLnBrk="1" hangingPunct="1"/>
              <a:t>23</a:t>
            </a:fld>
            <a:endParaRPr lang="en-US" sz="1200">
              <a:latin typeface="Times New Roman" pitchFamily="18"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p>
        </p:txBody>
      </p:sp>
    </p:spTree>
    <p:extLst>
      <p:ext uri="{BB962C8B-B14F-4D97-AF65-F5344CB8AC3E}">
        <p14:creationId xmlns:p14="http://schemas.microsoft.com/office/powerpoint/2010/main" val="4043275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p:txBody>
          <a:bodyPr wrap="square" numCol="1" anchor="t" anchorCtr="0" compatLnSpc="1">
            <a:prstTxWarp prst="textNoShape">
              <a:avLst/>
            </a:prstTxWarp>
            <a:normAutofit/>
          </a:bodyPr>
          <a:lstStyle/>
          <a:p>
            <a:pPr defTabSz="457200" eaLnBrk="1" hangingPunct="1">
              <a:spcBef>
                <a:spcPct val="0"/>
              </a:spcBef>
              <a:defRPr/>
            </a:pPr>
            <a:endParaRPr lang="en-US" dirty="0"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612650-2F23-4162-AF61-1F041C05401E}" type="slidenum">
              <a:rPr lang="en-US" smtClean="0"/>
              <a:pPr fontAlgn="base">
                <a:spcBef>
                  <a:spcPct val="0"/>
                </a:spcBef>
                <a:spcAft>
                  <a:spcPct val="0"/>
                </a:spcAft>
                <a:defRPr/>
              </a:pPr>
              <a:t>35</a:t>
            </a:fld>
            <a:endParaRPr lang="en-US" smtClean="0"/>
          </a:p>
        </p:txBody>
      </p:sp>
    </p:spTree>
    <p:extLst>
      <p:ext uri="{BB962C8B-B14F-4D97-AF65-F5344CB8AC3E}">
        <p14:creationId xmlns:p14="http://schemas.microsoft.com/office/powerpoint/2010/main" val="1340072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143000" y="1122363"/>
            <a:ext cx="6858000" cy="2387600"/>
          </a:xfrm>
        </p:spPr>
        <p:txBody>
          <a:bodyPr anchor="b"/>
          <a:lstStyle>
            <a:lvl1pPr algn="ctr">
              <a:defRPr sz="4500"/>
            </a:lvl1pPr>
          </a:lstStyle>
          <a:p>
            <a:r>
              <a:rPr lang="tr-TR" smtClean="0"/>
              <a:t>Asıl başlık stili için tıklatın</a:t>
            </a:r>
            <a:endParaRPr lang="tr-TR"/>
          </a:p>
        </p:txBody>
      </p:sp>
      <p:sp>
        <p:nvSpPr>
          <p:cNvPr id="3" name="Alt Başlık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252560C6-7B35-4502-B815-61944ED2669D}" type="datetimeFigureOut">
              <a:rPr lang="en-GB" smtClean="0"/>
              <a:t>16/03/2020</a:t>
            </a:fld>
            <a:endParaRPr lang="en-GB"/>
          </a:p>
        </p:txBody>
      </p:sp>
      <p:sp>
        <p:nvSpPr>
          <p:cNvPr id="5" name="Altbilgi Yer Tutucusu 4"/>
          <p:cNvSpPr>
            <a:spLocks noGrp="1"/>
          </p:cNvSpPr>
          <p:nvPr>
            <p:ph type="ftr" sz="quarter" idx="11"/>
          </p:nvPr>
        </p:nvSpPr>
        <p:spPr/>
        <p:txBody>
          <a:bodyPr/>
          <a:lstStyle/>
          <a:p>
            <a:endParaRPr lang="en-GB"/>
          </a:p>
        </p:txBody>
      </p:sp>
      <p:sp>
        <p:nvSpPr>
          <p:cNvPr id="6" name="Slayt Numarası Yer Tutucusu 5"/>
          <p:cNvSpPr>
            <a:spLocks noGrp="1"/>
          </p:cNvSpPr>
          <p:nvPr>
            <p:ph type="sldNum" sz="quarter" idx="12"/>
          </p:nvPr>
        </p:nvSpPr>
        <p:spPr/>
        <p:txBody>
          <a:bodyPr/>
          <a:lstStyle/>
          <a:p>
            <a:fld id="{C7D124F1-4D0E-4C95-9C4D-8ACFE7312B4D}" type="slidenum">
              <a:rPr lang="en-GB" smtClean="0"/>
              <a:t>‹#›</a:t>
            </a:fld>
            <a:endParaRPr lang="en-GB"/>
          </a:p>
        </p:txBody>
      </p:sp>
    </p:spTree>
    <p:extLst>
      <p:ext uri="{BB962C8B-B14F-4D97-AF65-F5344CB8AC3E}">
        <p14:creationId xmlns:p14="http://schemas.microsoft.com/office/powerpoint/2010/main" val="1173378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252560C6-7B35-4502-B815-61944ED2669D}" type="datetimeFigureOut">
              <a:rPr lang="en-GB" smtClean="0"/>
              <a:t>16/03/2020</a:t>
            </a:fld>
            <a:endParaRPr lang="en-GB"/>
          </a:p>
        </p:txBody>
      </p:sp>
      <p:sp>
        <p:nvSpPr>
          <p:cNvPr id="5" name="Altbilgi Yer Tutucusu 4"/>
          <p:cNvSpPr>
            <a:spLocks noGrp="1"/>
          </p:cNvSpPr>
          <p:nvPr>
            <p:ph type="ftr" sz="quarter" idx="11"/>
          </p:nvPr>
        </p:nvSpPr>
        <p:spPr/>
        <p:txBody>
          <a:bodyPr/>
          <a:lstStyle/>
          <a:p>
            <a:endParaRPr lang="en-GB"/>
          </a:p>
        </p:txBody>
      </p:sp>
      <p:sp>
        <p:nvSpPr>
          <p:cNvPr id="6" name="Slayt Numarası Yer Tutucusu 5"/>
          <p:cNvSpPr>
            <a:spLocks noGrp="1"/>
          </p:cNvSpPr>
          <p:nvPr>
            <p:ph type="sldNum" sz="quarter" idx="12"/>
          </p:nvPr>
        </p:nvSpPr>
        <p:spPr/>
        <p:txBody>
          <a:bodyPr/>
          <a:lstStyle/>
          <a:p>
            <a:fld id="{C7D124F1-4D0E-4C95-9C4D-8ACFE7312B4D}" type="slidenum">
              <a:rPr lang="en-GB" smtClean="0"/>
              <a:t>‹#›</a:t>
            </a:fld>
            <a:endParaRPr lang="en-GB"/>
          </a:p>
        </p:txBody>
      </p:sp>
    </p:spTree>
    <p:extLst>
      <p:ext uri="{BB962C8B-B14F-4D97-AF65-F5344CB8AC3E}">
        <p14:creationId xmlns:p14="http://schemas.microsoft.com/office/powerpoint/2010/main" val="4176014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543675" y="365125"/>
            <a:ext cx="1971675"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628650" y="365125"/>
            <a:ext cx="5800725"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252560C6-7B35-4502-B815-61944ED2669D}" type="datetimeFigureOut">
              <a:rPr lang="en-GB" smtClean="0"/>
              <a:t>16/03/2020</a:t>
            </a:fld>
            <a:endParaRPr lang="en-GB"/>
          </a:p>
        </p:txBody>
      </p:sp>
      <p:sp>
        <p:nvSpPr>
          <p:cNvPr id="5" name="Altbilgi Yer Tutucusu 4"/>
          <p:cNvSpPr>
            <a:spLocks noGrp="1"/>
          </p:cNvSpPr>
          <p:nvPr>
            <p:ph type="ftr" sz="quarter" idx="11"/>
          </p:nvPr>
        </p:nvSpPr>
        <p:spPr/>
        <p:txBody>
          <a:bodyPr/>
          <a:lstStyle/>
          <a:p>
            <a:endParaRPr lang="en-GB"/>
          </a:p>
        </p:txBody>
      </p:sp>
      <p:sp>
        <p:nvSpPr>
          <p:cNvPr id="6" name="Slayt Numarası Yer Tutucusu 5"/>
          <p:cNvSpPr>
            <a:spLocks noGrp="1"/>
          </p:cNvSpPr>
          <p:nvPr>
            <p:ph type="sldNum" sz="quarter" idx="12"/>
          </p:nvPr>
        </p:nvSpPr>
        <p:spPr/>
        <p:txBody>
          <a:bodyPr/>
          <a:lstStyle/>
          <a:p>
            <a:fld id="{C7D124F1-4D0E-4C95-9C4D-8ACFE7312B4D}" type="slidenum">
              <a:rPr lang="en-GB" smtClean="0"/>
              <a:t>‹#›</a:t>
            </a:fld>
            <a:endParaRPr lang="en-GB"/>
          </a:p>
        </p:txBody>
      </p:sp>
    </p:spTree>
    <p:extLst>
      <p:ext uri="{BB962C8B-B14F-4D97-AF65-F5344CB8AC3E}">
        <p14:creationId xmlns:p14="http://schemas.microsoft.com/office/powerpoint/2010/main" val="2198159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GB"/>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GB"/>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DC0D73FF-ACC1-4586-8339-3E84C6DA53E2}" type="slidenum">
              <a:rPr lang="en-GB"/>
              <a:pPr/>
              <a:t>‹#›</a:t>
            </a:fld>
            <a:endParaRPr lang="en-GB"/>
          </a:p>
        </p:txBody>
      </p:sp>
    </p:spTree>
    <p:extLst>
      <p:ext uri="{BB962C8B-B14F-4D97-AF65-F5344CB8AC3E}">
        <p14:creationId xmlns:p14="http://schemas.microsoft.com/office/powerpoint/2010/main" val="2021473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252560C6-7B35-4502-B815-61944ED2669D}" type="datetimeFigureOut">
              <a:rPr lang="en-GB" smtClean="0"/>
              <a:t>16/03/2020</a:t>
            </a:fld>
            <a:endParaRPr lang="en-GB"/>
          </a:p>
        </p:txBody>
      </p:sp>
      <p:sp>
        <p:nvSpPr>
          <p:cNvPr id="5" name="Altbilgi Yer Tutucusu 4"/>
          <p:cNvSpPr>
            <a:spLocks noGrp="1"/>
          </p:cNvSpPr>
          <p:nvPr>
            <p:ph type="ftr" sz="quarter" idx="11"/>
          </p:nvPr>
        </p:nvSpPr>
        <p:spPr/>
        <p:txBody>
          <a:bodyPr/>
          <a:lstStyle/>
          <a:p>
            <a:endParaRPr lang="en-GB"/>
          </a:p>
        </p:txBody>
      </p:sp>
      <p:sp>
        <p:nvSpPr>
          <p:cNvPr id="6" name="Slayt Numarası Yer Tutucusu 5"/>
          <p:cNvSpPr>
            <a:spLocks noGrp="1"/>
          </p:cNvSpPr>
          <p:nvPr>
            <p:ph type="sldNum" sz="quarter" idx="12"/>
          </p:nvPr>
        </p:nvSpPr>
        <p:spPr/>
        <p:txBody>
          <a:bodyPr/>
          <a:lstStyle/>
          <a:p>
            <a:fld id="{C7D124F1-4D0E-4C95-9C4D-8ACFE7312B4D}" type="slidenum">
              <a:rPr lang="en-GB" smtClean="0"/>
              <a:t>‹#›</a:t>
            </a:fld>
            <a:endParaRPr lang="en-GB"/>
          </a:p>
        </p:txBody>
      </p:sp>
    </p:spTree>
    <p:extLst>
      <p:ext uri="{BB962C8B-B14F-4D97-AF65-F5344CB8AC3E}">
        <p14:creationId xmlns:p14="http://schemas.microsoft.com/office/powerpoint/2010/main" val="2576644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623888" y="1709739"/>
            <a:ext cx="7886700" cy="2852737"/>
          </a:xfrm>
        </p:spPr>
        <p:txBody>
          <a:bodyPr anchor="b"/>
          <a:lstStyle>
            <a:lvl1pPr>
              <a:defRPr sz="4500"/>
            </a:lvl1pPr>
          </a:lstStyle>
          <a:p>
            <a:r>
              <a:rPr lang="tr-TR" smtClean="0"/>
              <a:t>Asıl başlık stili için tıklatın</a:t>
            </a:r>
            <a:endParaRPr lang="tr-TR"/>
          </a:p>
        </p:txBody>
      </p:sp>
      <p:sp>
        <p:nvSpPr>
          <p:cNvPr id="3" name="Metin Yer Tutucusu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252560C6-7B35-4502-B815-61944ED2669D}" type="datetimeFigureOut">
              <a:rPr lang="en-GB" smtClean="0"/>
              <a:t>16/03/2020</a:t>
            </a:fld>
            <a:endParaRPr lang="en-GB"/>
          </a:p>
        </p:txBody>
      </p:sp>
      <p:sp>
        <p:nvSpPr>
          <p:cNvPr id="5" name="Altbilgi Yer Tutucusu 4"/>
          <p:cNvSpPr>
            <a:spLocks noGrp="1"/>
          </p:cNvSpPr>
          <p:nvPr>
            <p:ph type="ftr" sz="quarter" idx="11"/>
          </p:nvPr>
        </p:nvSpPr>
        <p:spPr/>
        <p:txBody>
          <a:bodyPr/>
          <a:lstStyle/>
          <a:p>
            <a:endParaRPr lang="en-GB"/>
          </a:p>
        </p:txBody>
      </p:sp>
      <p:sp>
        <p:nvSpPr>
          <p:cNvPr id="6" name="Slayt Numarası Yer Tutucusu 5"/>
          <p:cNvSpPr>
            <a:spLocks noGrp="1"/>
          </p:cNvSpPr>
          <p:nvPr>
            <p:ph type="sldNum" sz="quarter" idx="12"/>
          </p:nvPr>
        </p:nvSpPr>
        <p:spPr/>
        <p:txBody>
          <a:bodyPr/>
          <a:lstStyle/>
          <a:p>
            <a:fld id="{C7D124F1-4D0E-4C95-9C4D-8ACFE7312B4D}" type="slidenum">
              <a:rPr lang="en-GB" smtClean="0"/>
              <a:t>‹#›</a:t>
            </a:fld>
            <a:endParaRPr lang="en-GB"/>
          </a:p>
        </p:txBody>
      </p:sp>
    </p:spTree>
    <p:extLst>
      <p:ext uri="{BB962C8B-B14F-4D97-AF65-F5344CB8AC3E}">
        <p14:creationId xmlns:p14="http://schemas.microsoft.com/office/powerpoint/2010/main" val="3643133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628650" y="1825625"/>
            <a:ext cx="38862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29150" y="1825625"/>
            <a:ext cx="38862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252560C6-7B35-4502-B815-61944ED2669D}" type="datetimeFigureOut">
              <a:rPr lang="en-GB" smtClean="0"/>
              <a:t>16/03/2020</a:t>
            </a:fld>
            <a:endParaRPr lang="en-GB"/>
          </a:p>
        </p:txBody>
      </p:sp>
      <p:sp>
        <p:nvSpPr>
          <p:cNvPr id="6" name="Altbilgi Yer Tutucusu 5"/>
          <p:cNvSpPr>
            <a:spLocks noGrp="1"/>
          </p:cNvSpPr>
          <p:nvPr>
            <p:ph type="ftr" sz="quarter" idx="11"/>
          </p:nvPr>
        </p:nvSpPr>
        <p:spPr/>
        <p:txBody>
          <a:bodyPr/>
          <a:lstStyle/>
          <a:p>
            <a:endParaRPr lang="en-GB"/>
          </a:p>
        </p:txBody>
      </p:sp>
      <p:sp>
        <p:nvSpPr>
          <p:cNvPr id="7" name="Slayt Numarası Yer Tutucusu 6"/>
          <p:cNvSpPr>
            <a:spLocks noGrp="1"/>
          </p:cNvSpPr>
          <p:nvPr>
            <p:ph type="sldNum" sz="quarter" idx="12"/>
          </p:nvPr>
        </p:nvSpPr>
        <p:spPr/>
        <p:txBody>
          <a:bodyPr/>
          <a:lstStyle/>
          <a:p>
            <a:fld id="{C7D124F1-4D0E-4C95-9C4D-8ACFE7312B4D}" type="slidenum">
              <a:rPr lang="en-GB" smtClean="0"/>
              <a:t>‹#›</a:t>
            </a:fld>
            <a:endParaRPr lang="en-GB"/>
          </a:p>
        </p:txBody>
      </p:sp>
    </p:spTree>
    <p:extLst>
      <p:ext uri="{BB962C8B-B14F-4D97-AF65-F5344CB8AC3E}">
        <p14:creationId xmlns:p14="http://schemas.microsoft.com/office/powerpoint/2010/main" val="3457577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629841" y="365126"/>
            <a:ext cx="78867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düzenlemek için tıklatın</a:t>
            </a:r>
          </a:p>
        </p:txBody>
      </p:sp>
      <p:sp>
        <p:nvSpPr>
          <p:cNvPr id="4" name="İçerik Yer Tutucusu 3"/>
          <p:cNvSpPr>
            <a:spLocks noGrp="1"/>
          </p:cNvSpPr>
          <p:nvPr>
            <p:ph sz="half" idx="2"/>
          </p:nvPr>
        </p:nvSpPr>
        <p:spPr>
          <a:xfrm>
            <a:off x="629842" y="2505075"/>
            <a:ext cx="3868340"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29150" y="2505075"/>
            <a:ext cx="3887391"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252560C6-7B35-4502-B815-61944ED2669D}" type="datetimeFigureOut">
              <a:rPr lang="en-GB" smtClean="0"/>
              <a:t>16/03/2020</a:t>
            </a:fld>
            <a:endParaRPr lang="en-GB"/>
          </a:p>
        </p:txBody>
      </p:sp>
      <p:sp>
        <p:nvSpPr>
          <p:cNvPr id="8" name="Altbilgi Yer Tutucusu 7"/>
          <p:cNvSpPr>
            <a:spLocks noGrp="1"/>
          </p:cNvSpPr>
          <p:nvPr>
            <p:ph type="ftr" sz="quarter" idx="11"/>
          </p:nvPr>
        </p:nvSpPr>
        <p:spPr/>
        <p:txBody>
          <a:bodyPr/>
          <a:lstStyle/>
          <a:p>
            <a:endParaRPr lang="en-GB"/>
          </a:p>
        </p:txBody>
      </p:sp>
      <p:sp>
        <p:nvSpPr>
          <p:cNvPr id="9" name="Slayt Numarası Yer Tutucusu 8"/>
          <p:cNvSpPr>
            <a:spLocks noGrp="1"/>
          </p:cNvSpPr>
          <p:nvPr>
            <p:ph type="sldNum" sz="quarter" idx="12"/>
          </p:nvPr>
        </p:nvSpPr>
        <p:spPr/>
        <p:txBody>
          <a:bodyPr/>
          <a:lstStyle/>
          <a:p>
            <a:fld id="{C7D124F1-4D0E-4C95-9C4D-8ACFE7312B4D}" type="slidenum">
              <a:rPr lang="en-GB" smtClean="0"/>
              <a:t>‹#›</a:t>
            </a:fld>
            <a:endParaRPr lang="en-GB"/>
          </a:p>
        </p:txBody>
      </p:sp>
    </p:spTree>
    <p:extLst>
      <p:ext uri="{BB962C8B-B14F-4D97-AF65-F5344CB8AC3E}">
        <p14:creationId xmlns:p14="http://schemas.microsoft.com/office/powerpoint/2010/main" val="1298737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252560C6-7B35-4502-B815-61944ED2669D}" type="datetimeFigureOut">
              <a:rPr lang="en-GB" smtClean="0"/>
              <a:t>16/03/2020</a:t>
            </a:fld>
            <a:endParaRPr lang="en-GB"/>
          </a:p>
        </p:txBody>
      </p:sp>
      <p:sp>
        <p:nvSpPr>
          <p:cNvPr id="4" name="Altbilgi Yer Tutucusu 3"/>
          <p:cNvSpPr>
            <a:spLocks noGrp="1"/>
          </p:cNvSpPr>
          <p:nvPr>
            <p:ph type="ftr" sz="quarter" idx="11"/>
          </p:nvPr>
        </p:nvSpPr>
        <p:spPr/>
        <p:txBody>
          <a:bodyPr/>
          <a:lstStyle/>
          <a:p>
            <a:endParaRPr lang="en-GB"/>
          </a:p>
        </p:txBody>
      </p:sp>
      <p:sp>
        <p:nvSpPr>
          <p:cNvPr id="5" name="Slayt Numarası Yer Tutucusu 4"/>
          <p:cNvSpPr>
            <a:spLocks noGrp="1"/>
          </p:cNvSpPr>
          <p:nvPr>
            <p:ph type="sldNum" sz="quarter" idx="12"/>
          </p:nvPr>
        </p:nvSpPr>
        <p:spPr/>
        <p:txBody>
          <a:bodyPr/>
          <a:lstStyle/>
          <a:p>
            <a:fld id="{C7D124F1-4D0E-4C95-9C4D-8ACFE7312B4D}" type="slidenum">
              <a:rPr lang="en-GB" smtClean="0"/>
              <a:t>‹#›</a:t>
            </a:fld>
            <a:endParaRPr lang="en-GB"/>
          </a:p>
        </p:txBody>
      </p:sp>
    </p:spTree>
    <p:extLst>
      <p:ext uri="{BB962C8B-B14F-4D97-AF65-F5344CB8AC3E}">
        <p14:creationId xmlns:p14="http://schemas.microsoft.com/office/powerpoint/2010/main" val="506942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252560C6-7B35-4502-B815-61944ED2669D}" type="datetimeFigureOut">
              <a:rPr lang="en-GB" smtClean="0"/>
              <a:t>16/03/2020</a:t>
            </a:fld>
            <a:endParaRPr lang="en-GB"/>
          </a:p>
        </p:txBody>
      </p:sp>
      <p:sp>
        <p:nvSpPr>
          <p:cNvPr id="3" name="Altbilgi Yer Tutucusu 2"/>
          <p:cNvSpPr>
            <a:spLocks noGrp="1"/>
          </p:cNvSpPr>
          <p:nvPr>
            <p:ph type="ftr" sz="quarter" idx="11"/>
          </p:nvPr>
        </p:nvSpPr>
        <p:spPr/>
        <p:txBody>
          <a:bodyPr/>
          <a:lstStyle/>
          <a:p>
            <a:endParaRPr lang="en-GB"/>
          </a:p>
        </p:txBody>
      </p:sp>
      <p:sp>
        <p:nvSpPr>
          <p:cNvPr id="4" name="Slayt Numarası Yer Tutucusu 3"/>
          <p:cNvSpPr>
            <a:spLocks noGrp="1"/>
          </p:cNvSpPr>
          <p:nvPr>
            <p:ph type="sldNum" sz="quarter" idx="12"/>
          </p:nvPr>
        </p:nvSpPr>
        <p:spPr/>
        <p:txBody>
          <a:bodyPr/>
          <a:lstStyle/>
          <a:p>
            <a:fld id="{C7D124F1-4D0E-4C95-9C4D-8ACFE7312B4D}" type="slidenum">
              <a:rPr lang="en-GB" smtClean="0"/>
              <a:t>‹#›</a:t>
            </a:fld>
            <a:endParaRPr lang="en-GB"/>
          </a:p>
        </p:txBody>
      </p:sp>
    </p:spTree>
    <p:extLst>
      <p:ext uri="{BB962C8B-B14F-4D97-AF65-F5344CB8AC3E}">
        <p14:creationId xmlns:p14="http://schemas.microsoft.com/office/powerpoint/2010/main" val="4039046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629841" y="457200"/>
            <a:ext cx="2949178" cy="1600200"/>
          </a:xfrm>
        </p:spPr>
        <p:txBody>
          <a:bodyPr anchor="b"/>
          <a:lstStyle>
            <a:lvl1pPr>
              <a:defRPr sz="2400"/>
            </a:lvl1pPr>
          </a:lstStyle>
          <a:p>
            <a:r>
              <a:rPr lang="tr-TR" smtClean="0"/>
              <a:t>Asıl başlık stili için tıklatın</a:t>
            </a:r>
            <a:endParaRPr lang="tr-TR"/>
          </a:p>
        </p:txBody>
      </p:sp>
      <p:sp>
        <p:nvSpPr>
          <p:cNvPr id="3" name="İçerik Yer Tutucus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252560C6-7B35-4502-B815-61944ED2669D}" type="datetimeFigureOut">
              <a:rPr lang="en-GB" smtClean="0"/>
              <a:t>16/03/2020</a:t>
            </a:fld>
            <a:endParaRPr lang="en-GB"/>
          </a:p>
        </p:txBody>
      </p:sp>
      <p:sp>
        <p:nvSpPr>
          <p:cNvPr id="6" name="Altbilgi Yer Tutucusu 5"/>
          <p:cNvSpPr>
            <a:spLocks noGrp="1"/>
          </p:cNvSpPr>
          <p:nvPr>
            <p:ph type="ftr" sz="quarter" idx="11"/>
          </p:nvPr>
        </p:nvSpPr>
        <p:spPr/>
        <p:txBody>
          <a:bodyPr/>
          <a:lstStyle/>
          <a:p>
            <a:endParaRPr lang="en-GB"/>
          </a:p>
        </p:txBody>
      </p:sp>
      <p:sp>
        <p:nvSpPr>
          <p:cNvPr id="7" name="Slayt Numarası Yer Tutucusu 6"/>
          <p:cNvSpPr>
            <a:spLocks noGrp="1"/>
          </p:cNvSpPr>
          <p:nvPr>
            <p:ph type="sldNum" sz="quarter" idx="12"/>
          </p:nvPr>
        </p:nvSpPr>
        <p:spPr/>
        <p:txBody>
          <a:bodyPr/>
          <a:lstStyle/>
          <a:p>
            <a:fld id="{C7D124F1-4D0E-4C95-9C4D-8ACFE7312B4D}" type="slidenum">
              <a:rPr lang="en-GB" smtClean="0"/>
              <a:t>‹#›</a:t>
            </a:fld>
            <a:endParaRPr lang="en-GB"/>
          </a:p>
        </p:txBody>
      </p:sp>
    </p:spTree>
    <p:extLst>
      <p:ext uri="{BB962C8B-B14F-4D97-AF65-F5344CB8AC3E}">
        <p14:creationId xmlns:p14="http://schemas.microsoft.com/office/powerpoint/2010/main" val="1866365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629841" y="457200"/>
            <a:ext cx="2949178" cy="1600200"/>
          </a:xfrm>
        </p:spPr>
        <p:txBody>
          <a:bodyPr anchor="b"/>
          <a:lstStyle>
            <a:lvl1pPr>
              <a:defRPr sz="2400"/>
            </a:lvl1pPr>
          </a:lstStyle>
          <a:p>
            <a:r>
              <a:rPr lang="tr-TR" smtClean="0"/>
              <a:t>Asıl başlık stili için tıklatın</a:t>
            </a:r>
            <a:endParaRPr lang="tr-TR"/>
          </a:p>
        </p:txBody>
      </p:sp>
      <p:sp>
        <p:nvSpPr>
          <p:cNvPr id="3" name="Resim Yer Tutucusu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tr-TR"/>
          </a:p>
        </p:txBody>
      </p:sp>
      <p:sp>
        <p:nvSpPr>
          <p:cNvPr id="4" name="Metin Yer Tutucusu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252560C6-7B35-4502-B815-61944ED2669D}" type="datetimeFigureOut">
              <a:rPr lang="en-GB" smtClean="0"/>
              <a:t>16/03/2020</a:t>
            </a:fld>
            <a:endParaRPr lang="en-GB"/>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7D124F1-4D0E-4C95-9C4D-8ACFE7312B4D}" type="slidenum">
              <a:rPr lang="en-GB" smtClean="0"/>
              <a:t>‹#›</a:t>
            </a:fld>
            <a:endParaRPr lang="en-GB"/>
          </a:p>
        </p:txBody>
      </p:sp>
    </p:spTree>
    <p:extLst>
      <p:ext uri="{BB962C8B-B14F-4D97-AF65-F5344CB8AC3E}">
        <p14:creationId xmlns:p14="http://schemas.microsoft.com/office/powerpoint/2010/main" val="1755341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52560C6-7B35-4502-B815-61944ED2669D}" type="datetimeFigureOut">
              <a:rPr lang="en-GB" smtClean="0"/>
              <a:t>16/03/2020</a:t>
            </a:fld>
            <a:endParaRPr lang="en-GB"/>
          </a:p>
        </p:txBody>
      </p:sp>
      <p:sp>
        <p:nvSpPr>
          <p:cNvPr id="5" name="Altbilgi Yer Tutucusu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ayt Numarası Yer Tutucusu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D124F1-4D0E-4C95-9C4D-8ACFE7312B4D}" type="slidenum">
              <a:rPr lang="en-GB" smtClean="0"/>
              <a:t>‹#›</a:t>
            </a:fld>
            <a:endParaRPr lang="en-GB"/>
          </a:p>
        </p:txBody>
      </p:sp>
    </p:spTree>
    <p:extLst>
      <p:ext uri="{BB962C8B-B14F-4D97-AF65-F5344CB8AC3E}">
        <p14:creationId xmlns:p14="http://schemas.microsoft.com/office/powerpoint/2010/main" val="66338420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tr-T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upload.wikimedia.org/wikipedia/commons/4/46/Plant_Diversity_(2).svg"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yalescientific.org/2013/02/volcanoes-implicated-in-murder-of-dinosaurs-new-evidence-points-to-volcanism-as-the-main-cause-of-dinosaur-extinctions/volcanism3/" TargetMode="Externa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hyperlink" Target="http://en.wikipedia.org/wiki/File:Extinction_intensity.svg" TargetMode="External"/><Relationship Id="rId2" Type="http://schemas.openxmlformats.org/officeDocument/2006/relationships/image" Target="../media/image23.jpe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6.png"/><Relationship Id="rId5" Type="http://schemas.openxmlformats.org/officeDocument/2006/relationships/oleObject" Target="../embeddings/oleObject2.bin"/><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3.png"/><Relationship Id="rId4" Type="http://schemas.openxmlformats.org/officeDocument/2006/relationships/oleObject" Target="../embeddings/oleObject4.bin"/></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upload.wikimedia.org/wikipedia/commons/4/49/Rhynie_chert_with_Rhynia_1.png" TargetMode="Externa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hyperlink" Target="//upload.wikimedia.org/wikipedia/commons/7/79/Rhynia_stem.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upload.wikimedia.org/wikipedia/commons/1/11/MarchantiophytaSp.NonD%C3%A9termin%C3%A9eFL3.jpg" TargetMode="Externa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hyperlink" Target="//upload.wikimedia.org/wikipedia/commons/a/a7/Floating_Algal_Mats_(7634604112).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1.jpeg"/><Relationship Id="rId2" Type="http://schemas.openxmlformats.org/officeDocument/2006/relationships/hyperlink" Target="//upload.wikimedia.org/wikipedia/commons/c/c1/Lycopodiella_inundata_001.jpg" TargetMode="External"/><Relationship Id="rId1" Type="http://schemas.openxmlformats.org/officeDocument/2006/relationships/slideLayout" Target="../slideLayouts/slideLayout7.xml"/><Relationship Id="rId6" Type="http://schemas.openxmlformats.org/officeDocument/2006/relationships/hyperlink" Target="//upload.wikimedia.org/wikipedia/commons/2/25/Forest_in_Yatsugatake_11.jpg" TargetMode="External"/><Relationship Id="rId5" Type="http://schemas.openxmlformats.org/officeDocument/2006/relationships/image" Target="../media/image10.jpeg"/><Relationship Id="rId4" Type="http://schemas.openxmlformats.org/officeDocument/2006/relationships/hyperlink" Target="//upload.wikimedia.org/wikipedia/commons/7/71/Athyrium_filix-femin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3"/>
          <a:stretch>
            <a:fillRect/>
          </a:stretch>
        </p:blipFill>
        <p:spPr>
          <a:xfrm>
            <a:off x="107504" y="116632"/>
            <a:ext cx="9028261" cy="6372036"/>
          </a:xfrm>
          <a:prstGeom prst="rect">
            <a:avLst/>
          </a:prstGeom>
        </p:spPr>
      </p:pic>
      <p:sp>
        <p:nvSpPr>
          <p:cNvPr id="6" name="Title 1"/>
          <p:cNvSpPr txBox="1">
            <a:spLocks/>
          </p:cNvSpPr>
          <p:nvPr/>
        </p:nvSpPr>
        <p:spPr>
          <a:xfrm>
            <a:off x="1619672" y="3645024"/>
            <a:ext cx="6129808" cy="1656184"/>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b="1" dirty="0" smtClean="0">
                <a:solidFill>
                  <a:srgbClr val="FF0000"/>
                </a:solidFill>
                <a:effectLst>
                  <a:outerShdw blurRad="38100" dist="38100" dir="2700000" algn="tl">
                    <a:srgbClr val="000000">
                      <a:alpha val="43137"/>
                    </a:srgbClr>
                  </a:outerShdw>
                </a:effectLst>
              </a:rPr>
              <a:t>Levha Tektoniği ve Yer Tarihi Boyunca Bitki Gelişimi</a:t>
            </a:r>
          </a:p>
        </p:txBody>
      </p:sp>
      <p:sp>
        <p:nvSpPr>
          <p:cNvPr id="5" name="Dikdörtgen 4"/>
          <p:cNvSpPr/>
          <p:nvPr/>
        </p:nvSpPr>
        <p:spPr>
          <a:xfrm>
            <a:off x="107504" y="6488668"/>
            <a:ext cx="8622704" cy="276999"/>
          </a:xfrm>
          <a:prstGeom prst="rect">
            <a:avLst/>
          </a:prstGeom>
        </p:spPr>
        <p:txBody>
          <a:bodyPr wrap="square">
            <a:spAutoFit/>
          </a:bodyPr>
          <a:lstStyle/>
          <a:p>
            <a:r>
              <a:rPr lang="tr-TR" sz="1200" dirty="0">
                <a:latin typeface="Arial" panose="020B0604020202020204" pitchFamily="34" charset="0"/>
                <a:cs typeface="Arial" panose="020B0604020202020204" pitchFamily="34" charset="0"/>
              </a:rPr>
              <a:t>http://www.thescinewsreporter.com/2018/10/amateurs-used-chinese-satellite-to.html</a:t>
            </a:r>
          </a:p>
        </p:txBody>
      </p:sp>
    </p:spTree>
    <p:extLst>
      <p:ext uri="{BB962C8B-B14F-4D97-AF65-F5344CB8AC3E}">
        <p14:creationId xmlns:p14="http://schemas.microsoft.com/office/powerpoint/2010/main" val="2149396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Plant Diversity (2).sv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81" r="388" b="9951"/>
          <a:stretch/>
        </p:blipFill>
        <p:spPr bwMode="auto">
          <a:xfrm>
            <a:off x="0" y="1124744"/>
            <a:ext cx="9108504" cy="51125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1519" y="44624"/>
            <a:ext cx="5778377" cy="584775"/>
          </a:xfrm>
          <a:prstGeom prst="rect">
            <a:avLst/>
          </a:prstGeom>
          <a:noFill/>
        </p:spPr>
        <p:txBody>
          <a:bodyPr wrap="none" rtlCol="0">
            <a:spAutoFit/>
          </a:bodyPr>
          <a:lstStyle/>
          <a:p>
            <a:r>
              <a:rPr lang="en-GB" sz="3200" dirty="0">
                <a:solidFill>
                  <a:srgbClr val="FF0000"/>
                </a:solidFill>
              </a:rPr>
              <a:t>2. </a:t>
            </a:r>
            <a:r>
              <a:rPr lang="en-GB" sz="3200" dirty="0" err="1">
                <a:solidFill>
                  <a:srgbClr val="FF0000"/>
                </a:solidFill>
              </a:rPr>
              <a:t>Bitkilerin</a:t>
            </a:r>
            <a:r>
              <a:rPr lang="en-GB" sz="3200" dirty="0">
                <a:solidFill>
                  <a:srgbClr val="FF0000"/>
                </a:solidFill>
              </a:rPr>
              <a:t> zaman </a:t>
            </a:r>
            <a:r>
              <a:rPr lang="en-GB" sz="3200" dirty="0" err="1">
                <a:solidFill>
                  <a:srgbClr val="FF0000"/>
                </a:solidFill>
              </a:rPr>
              <a:t>içindeki</a:t>
            </a:r>
            <a:r>
              <a:rPr lang="en-GB" sz="3200" dirty="0">
                <a:solidFill>
                  <a:srgbClr val="FF0000"/>
                </a:solidFill>
              </a:rPr>
              <a:t> </a:t>
            </a:r>
            <a:r>
              <a:rPr lang="en-GB" sz="3200" dirty="0" err="1">
                <a:solidFill>
                  <a:srgbClr val="FF0000"/>
                </a:solidFill>
              </a:rPr>
              <a:t>evrimi</a:t>
            </a:r>
            <a:endParaRPr lang="en-GB" sz="3200" dirty="0"/>
          </a:p>
        </p:txBody>
      </p:sp>
      <p:cxnSp>
        <p:nvCxnSpPr>
          <p:cNvPr id="7" name="Straight Connector 6"/>
          <p:cNvCxnSpPr/>
          <p:nvPr/>
        </p:nvCxnSpPr>
        <p:spPr>
          <a:xfrm>
            <a:off x="0" y="764704"/>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Metin kutusu 1"/>
          <p:cNvSpPr txBox="1"/>
          <p:nvPr/>
        </p:nvSpPr>
        <p:spPr>
          <a:xfrm rot="16200000">
            <a:off x="-266932" y="3510511"/>
            <a:ext cx="903196" cy="369332"/>
          </a:xfrm>
          <a:prstGeom prst="rect">
            <a:avLst/>
          </a:prstGeom>
          <a:solidFill>
            <a:schemeClr val="bg1"/>
          </a:solidFill>
        </p:spPr>
        <p:txBody>
          <a:bodyPr wrap="none" rtlCol="0">
            <a:spAutoFit/>
          </a:bodyPr>
          <a:lstStyle/>
          <a:p>
            <a:r>
              <a:rPr lang="tr-TR" dirty="0" smtClean="0"/>
              <a:t>ZAMAN</a:t>
            </a:r>
            <a:endParaRPr lang="tr-TR" dirty="0"/>
          </a:p>
        </p:txBody>
      </p:sp>
    </p:spTree>
    <p:extLst>
      <p:ext uri="{BB962C8B-B14F-4D97-AF65-F5344CB8AC3E}">
        <p14:creationId xmlns:p14="http://schemas.microsoft.com/office/powerpoint/2010/main" val="29389626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71438" y="71438"/>
            <a:ext cx="4214812" cy="461665"/>
          </a:xfrm>
          <a:prstGeom prst="rect">
            <a:avLst/>
          </a:prstGeom>
          <a:noFill/>
          <a:ln w="9525">
            <a:noFill/>
            <a:miter lim="800000"/>
            <a:headEnd/>
            <a:tailEnd/>
          </a:ln>
        </p:spPr>
        <p:txBody>
          <a:bodyPr>
            <a:spAutoFit/>
          </a:bodyPr>
          <a:lstStyle/>
          <a:p>
            <a:pPr>
              <a:defRPr/>
            </a:pPr>
            <a:r>
              <a:rPr lang="en-GB" sz="2400" b="1" dirty="0" smtClean="0"/>
              <a:t>3. </a:t>
            </a:r>
            <a:r>
              <a:rPr lang="en-GB" sz="2400" b="1" dirty="0" err="1"/>
              <a:t>Bitkilerin</a:t>
            </a:r>
            <a:r>
              <a:rPr lang="en-GB" sz="2400" b="1" dirty="0"/>
              <a:t> </a:t>
            </a:r>
            <a:r>
              <a:rPr lang="en-GB" sz="2400" b="1" dirty="0" err="1"/>
              <a:t>önemi</a:t>
            </a:r>
            <a:endParaRPr lang="en-GB" sz="2400" b="1" dirty="0"/>
          </a:p>
        </p:txBody>
      </p:sp>
      <p:cxnSp>
        <p:nvCxnSpPr>
          <p:cNvPr id="6" name="Straight Connector 5"/>
          <p:cNvCxnSpPr/>
          <p:nvPr/>
        </p:nvCxnSpPr>
        <p:spPr>
          <a:xfrm>
            <a:off x="0" y="57150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99592" y="1196752"/>
            <a:ext cx="7560840" cy="5262979"/>
          </a:xfrm>
          <a:prstGeom prst="rect">
            <a:avLst/>
          </a:prstGeom>
          <a:noFill/>
        </p:spPr>
        <p:txBody>
          <a:bodyPr wrap="square" rtlCol="0">
            <a:spAutoFit/>
          </a:bodyPr>
          <a:lstStyle/>
          <a:p>
            <a:r>
              <a:rPr lang="en-GB" sz="2400" dirty="0" err="1"/>
              <a:t>Yüzey</a:t>
            </a:r>
            <a:r>
              <a:rPr lang="en-GB" sz="2400" dirty="0"/>
              <a:t> albedo </a:t>
            </a:r>
            <a:r>
              <a:rPr lang="en-GB" sz="2400" dirty="0" err="1"/>
              <a:t>için</a:t>
            </a:r>
            <a:r>
              <a:rPr lang="en-GB" sz="2400" dirty="0"/>
              <a:t> </a:t>
            </a:r>
            <a:r>
              <a:rPr lang="tr-TR" sz="2400" dirty="0" smtClean="0"/>
              <a:t>gereklidir.</a:t>
            </a:r>
          </a:p>
          <a:p>
            <a:endParaRPr lang="en-GB" sz="2400" dirty="0"/>
          </a:p>
          <a:p>
            <a:r>
              <a:rPr lang="tr-TR" sz="2400" dirty="0" smtClean="0"/>
              <a:t>Fiziksel günlenmeyi geciktirmek için önemlidir.</a:t>
            </a:r>
          </a:p>
          <a:p>
            <a:endParaRPr lang="en-GB" sz="2400" dirty="0" smtClean="0"/>
          </a:p>
          <a:p>
            <a:r>
              <a:rPr lang="en-GB" sz="2400" dirty="0" err="1"/>
              <a:t>Kimyasal</a:t>
            </a:r>
            <a:r>
              <a:rPr lang="en-GB" sz="2400" dirty="0"/>
              <a:t> </a:t>
            </a:r>
            <a:r>
              <a:rPr lang="en-GB" sz="2400" dirty="0" err="1"/>
              <a:t>ve</a:t>
            </a:r>
            <a:r>
              <a:rPr lang="en-GB" sz="2400" dirty="0"/>
              <a:t> </a:t>
            </a:r>
            <a:r>
              <a:rPr lang="en-GB" sz="2400" dirty="0" err="1"/>
              <a:t>biyolojik</a:t>
            </a:r>
            <a:r>
              <a:rPr lang="en-GB" sz="2400" dirty="0"/>
              <a:t> </a:t>
            </a:r>
            <a:r>
              <a:rPr lang="en-GB" sz="2400" dirty="0" err="1"/>
              <a:t>ayrışmanın</a:t>
            </a:r>
            <a:r>
              <a:rPr lang="en-GB" sz="2400" dirty="0"/>
              <a:t> </a:t>
            </a:r>
            <a:r>
              <a:rPr lang="en-GB" sz="2400" dirty="0" err="1" smtClean="0"/>
              <a:t>ilerlemesi</a:t>
            </a:r>
            <a:r>
              <a:rPr lang="tr-TR" sz="2400" dirty="0" smtClean="0"/>
              <a:t> için</a:t>
            </a:r>
            <a:r>
              <a:rPr lang="en-GB" sz="2400" dirty="0" smtClean="0"/>
              <a:t> </a:t>
            </a:r>
            <a:r>
              <a:rPr lang="tr-TR" sz="2400" dirty="0" smtClean="0"/>
              <a:t>gereklidir</a:t>
            </a:r>
            <a:r>
              <a:rPr lang="en-GB" sz="2400" dirty="0" smtClean="0"/>
              <a:t>.</a:t>
            </a:r>
            <a:endParaRPr lang="tr-TR" sz="2400" dirty="0" smtClean="0"/>
          </a:p>
          <a:p>
            <a:endParaRPr lang="en-GB" sz="2400" dirty="0"/>
          </a:p>
          <a:p>
            <a:r>
              <a:rPr lang="nn-NO" sz="2400" dirty="0"/>
              <a:t>Atmosfer ile oksijen ve karbon değişimi için </a:t>
            </a:r>
            <a:r>
              <a:rPr lang="nn-NO" sz="2400" dirty="0" smtClean="0"/>
              <a:t>temel</a:t>
            </a:r>
            <a:r>
              <a:rPr lang="tr-TR" sz="2400" dirty="0" smtClean="0"/>
              <a:t> elemandır.</a:t>
            </a:r>
          </a:p>
          <a:p>
            <a:endParaRPr lang="en-GB" sz="2400" dirty="0"/>
          </a:p>
          <a:p>
            <a:r>
              <a:rPr lang="en-GB" sz="2400" dirty="0" err="1"/>
              <a:t>Toprak</a:t>
            </a:r>
            <a:r>
              <a:rPr lang="en-GB" sz="2400" dirty="0"/>
              <a:t> </a:t>
            </a:r>
            <a:r>
              <a:rPr lang="en-GB" sz="2400" dirty="0" err="1"/>
              <a:t>gelişimi</a:t>
            </a:r>
            <a:r>
              <a:rPr lang="en-GB" sz="2400" dirty="0"/>
              <a:t> </a:t>
            </a:r>
            <a:r>
              <a:rPr lang="en-GB" sz="2400" dirty="0" err="1"/>
              <a:t>için</a:t>
            </a:r>
            <a:r>
              <a:rPr lang="en-GB" sz="2400" dirty="0"/>
              <a:t> </a:t>
            </a:r>
            <a:r>
              <a:rPr lang="en-GB" sz="2400" dirty="0" err="1" smtClean="0"/>
              <a:t>temel</a:t>
            </a:r>
            <a:r>
              <a:rPr lang="tr-TR" sz="2400" dirty="0" smtClean="0"/>
              <a:t> bir bileşendir.</a:t>
            </a:r>
          </a:p>
          <a:p>
            <a:endParaRPr lang="en-GB" sz="2400" dirty="0"/>
          </a:p>
          <a:p>
            <a:pPr algn="just"/>
            <a:r>
              <a:rPr lang="en-GB" sz="2400" dirty="0" err="1"/>
              <a:t>Böcekler</a:t>
            </a:r>
            <a:r>
              <a:rPr lang="en-GB" sz="2400" dirty="0"/>
              <a:t> </a:t>
            </a:r>
            <a:r>
              <a:rPr lang="en-GB" sz="2400" dirty="0" err="1"/>
              <a:t>ve</a:t>
            </a:r>
            <a:r>
              <a:rPr lang="en-GB" sz="2400" dirty="0"/>
              <a:t> </a:t>
            </a:r>
            <a:r>
              <a:rPr lang="en-GB" sz="2400" dirty="0" err="1"/>
              <a:t>diğer</a:t>
            </a:r>
            <a:r>
              <a:rPr lang="en-GB" sz="2400" dirty="0"/>
              <a:t> </a:t>
            </a:r>
            <a:r>
              <a:rPr lang="en-GB" sz="2400" dirty="0" err="1"/>
              <a:t>karmaşık</a:t>
            </a:r>
            <a:r>
              <a:rPr lang="en-GB" sz="2400" dirty="0"/>
              <a:t> </a:t>
            </a:r>
            <a:r>
              <a:rPr lang="en-GB" sz="2400" dirty="0" err="1" smtClean="0"/>
              <a:t>ekosistemlerin</a:t>
            </a:r>
            <a:r>
              <a:rPr lang="tr-TR" sz="2400" dirty="0" smtClean="0"/>
              <a:t> </a:t>
            </a:r>
            <a:r>
              <a:rPr lang="en-GB" sz="2400" dirty="0" err="1" smtClean="0"/>
              <a:t>karadaki</a:t>
            </a:r>
            <a:r>
              <a:rPr lang="en-GB" sz="2400" dirty="0" smtClean="0"/>
              <a:t> </a:t>
            </a:r>
            <a:r>
              <a:rPr lang="en-GB" sz="2400" dirty="0" err="1"/>
              <a:t>evrimi</a:t>
            </a:r>
            <a:r>
              <a:rPr lang="en-GB" sz="2400" dirty="0"/>
              <a:t> </a:t>
            </a:r>
            <a:r>
              <a:rPr lang="en-GB" sz="2400" dirty="0" err="1"/>
              <a:t>gibi</a:t>
            </a:r>
            <a:r>
              <a:rPr lang="en-GB" sz="2400" dirty="0"/>
              <a:t> </a:t>
            </a:r>
            <a:r>
              <a:rPr lang="en-GB" sz="2400" dirty="0" err="1"/>
              <a:t>diğer</a:t>
            </a:r>
            <a:r>
              <a:rPr lang="en-GB" sz="2400" dirty="0"/>
              <a:t> </a:t>
            </a:r>
            <a:r>
              <a:rPr lang="en-GB" sz="2400" dirty="0" err="1"/>
              <a:t>gruplar</a:t>
            </a:r>
            <a:r>
              <a:rPr lang="en-GB" sz="2400" dirty="0"/>
              <a:t> </a:t>
            </a:r>
            <a:r>
              <a:rPr lang="en-GB" sz="2400" dirty="0" err="1"/>
              <a:t>için</a:t>
            </a:r>
            <a:r>
              <a:rPr lang="en-GB" sz="2400" dirty="0"/>
              <a:t> </a:t>
            </a:r>
            <a:r>
              <a:rPr lang="tr-TR" sz="2400" dirty="0" smtClean="0"/>
              <a:t>temeldir</a:t>
            </a:r>
            <a:r>
              <a:rPr lang="en-GB" sz="2400" dirty="0" smtClean="0"/>
              <a:t>.</a:t>
            </a:r>
            <a:endParaRPr lang="en-GB" sz="2400" dirty="0"/>
          </a:p>
        </p:txBody>
      </p:sp>
    </p:spTree>
    <p:extLst>
      <p:ext uri="{BB962C8B-B14F-4D97-AF65-F5344CB8AC3E}">
        <p14:creationId xmlns:p14="http://schemas.microsoft.com/office/powerpoint/2010/main" val="38353010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tevengoddard.files.wordpress.com/2011/07/devonian_scene6.jpg"/>
          <p:cNvPicPr>
            <a:picLocks noChangeAspect="1" noChangeArrowheads="1"/>
          </p:cNvPicPr>
          <p:nvPr/>
        </p:nvPicPr>
        <p:blipFill>
          <a:blip r:embed="rId2" cstate="print"/>
          <a:srcRect/>
          <a:stretch>
            <a:fillRect/>
          </a:stretch>
        </p:blipFill>
        <p:spPr bwMode="auto">
          <a:xfrm>
            <a:off x="179512" y="2132856"/>
            <a:ext cx="3312368" cy="2441689"/>
          </a:xfrm>
          <a:prstGeom prst="rect">
            <a:avLst/>
          </a:prstGeom>
          <a:noFill/>
        </p:spPr>
      </p:pic>
      <p:cxnSp>
        <p:nvCxnSpPr>
          <p:cNvPr id="6" name="Straight Connector 5"/>
          <p:cNvCxnSpPr/>
          <p:nvPr/>
        </p:nvCxnSpPr>
        <p:spPr>
          <a:xfrm>
            <a:off x="0" y="57150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59024" y="764704"/>
            <a:ext cx="8784976" cy="1323439"/>
          </a:xfrm>
          <a:prstGeom prst="rect">
            <a:avLst/>
          </a:prstGeom>
        </p:spPr>
        <p:txBody>
          <a:bodyPr wrap="square">
            <a:spAutoFit/>
          </a:bodyPr>
          <a:lstStyle/>
          <a:p>
            <a:r>
              <a:rPr lang="en-GB" sz="2000" b="1" u="sng" dirty="0" err="1"/>
              <a:t>Silikat</a:t>
            </a:r>
            <a:r>
              <a:rPr lang="en-GB" sz="2000" b="1" u="sng" dirty="0"/>
              <a:t> </a:t>
            </a:r>
            <a:r>
              <a:rPr lang="en-GB" sz="2000" b="1" u="sng" dirty="0" err="1"/>
              <a:t>ayrışması</a:t>
            </a:r>
            <a:r>
              <a:rPr lang="en-GB" sz="2000" b="1" u="sng" dirty="0"/>
              <a:t> </a:t>
            </a:r>
            <a:r>
              <a:rPr lang="en-GB" sz="2000" b="1" u="sng" dirty="0" err="1"/>
              <a:t>ve</a:t>
            </a:r>
            <a:r>
              <a:rPr lang="en-GB" sz="2000" b="1" u="sng" dirty="0"/>
              <a:t> </a:t>
            </a:r>
            <a:r>
              <a:rPr lang="en-GB" sz="2000" b="1" u="sng" dirty="0" err="1"/>
              <a:t>Karbon</a:t>
            </a:r>
            <a:r>
              <a:rPr lang="en-GB" sz="2000" b="1" u="sng" dirty="0"/>
              <a:t> </a:t>
            </a:r>
            <a:r>
              <a:rPr lang="tr-TR" sz="2000" b="1" u="sng" dirty="0" smtClean="0"/>
              <a:t>Ayrılması (</a:t>
            </a:r>
            <a:r>
              <a:rPr lang="en-GB" sz="2000" b="1" u="sng" dirty="0" err="1" smtClean="0"/>
              <a:t>Sekestrasyonu</a:t>
            </a:r>
            <a:r>
              <a:rPr lang="tr-TR" sz="2000" b="1" u="sng" dirty="0" smtClean="0"/>
              <a:t>)</a:t>
            </a:r>
          </a:p>
          <a:p>
            <a:endParaRPr lang="en-GB" sz="2000" b="1" dirty="0" smtClean="0"/>
          </a:p>
          <a:p>
            <a:pPr>
              <a:buFont typeface="Wingdings" pitchFamily="2" charset="2"/>
              <a:buChar char="à"/>
            </a:pPr>
            <a:r>
              <a:rPr lang="en-US" sz="2000" b="1" dirty="0" err="1">
                <a:solidFill>
                  <a:srgbClr val="000099"/>
                </a:solidFill>
              </a:rPr>
              <a:t>Vasküler</a:t>
            </a:r>
            <a:r>
              <a:rPr lang="en-US" sz="2000" b="1" dirty="0">
                <a:solidFill>
                  <a:srgbClr val="000099"/>
                </a:solidFill>
              </a:rPr>
              <a:t> </a:t>
            </a:r>
            <a:r>
              <a:rPr lang="en-US" sz="2000" b="1" dirty="0" err="1">
                <a:solidFill>
                  <a:srgbClr val="000099"/>
                </a:solidFill>
              </a:rPr>
              <a:t>bitkiler</a:t>
            </a:r>
            <a:r>
              <a:rPr lang="en-US" sz="2000" b="1" dirty="0">
                <a:solidFill>
                  <a:srgbClr val="000099"/>
                </a:solidFill>
              </a:rPr>
              <a:t> </a:t>
            </a:r>
            <a:r>
              <a:rPr lang="en-US" sz="2000" b="1" dirty="0" err="1">
                <a:solidFill>
                  <a:srgbClr val="000099"/>
                </a:solidFill>
              </a:rPr>
              <a:t>ve</a:t>
            </a:r>
            <a:r>
              <a:rPr lang="en-US" sz="2000" b="1" dirty="0">
                <a:solidFill>
                  <a:srgbClr val="000099"/>
                </a:solidFill>
              </a:rPr>
              <a:t> </a:t>
            </a:r>
            <a:r>
              <a:rPr lang="en-US" sz="2000" b="1" dirty="0" err="1">
                <a:solidFill>
                  <a:srgbClr val="000099"/>
                </a:solidFill>
              </a:rPr>
              <a:t>organik</a:t>
            </a:r>
            <a:r>
              <a:rPr lang="en-US" sz="2000" b="1" dirty="0">
                <a:solidFill>
                  <a:srgbClr val="000099"/>
                </a:solidFill>
              </a:rPr>
              <a:t> </a:t>
            </a:r>
            <a:r>
              <a:rPr lang="en-US" sz="2000" b="1" dirty="0" err="1">
                <a:solidFill>
                  <a:srgbClr val="000099"/>
                </a:solidFill>
              </a:rPr>
              <a:t>asitlerin</a:t>
            </a:r>
            <a:r>
              <a:rPr lang="en-US" sz="2000" b="1" dirty="0">
                <a:solidFill>
                  <a:srgbClr val="000099"/>
                </a:solidFill>
              </a:rPr>
              <a:t> </a:t>
            </a:r>
            <a:r>
              <a:rPr lang="en-US" sz="2000" b="1" dirty="0" err="1" smtClean="0">
                <a:solidFill>
                  <a:srgbClr val="000099"/>
                </a:solidFill>
              </a:rPr>
              <a:t>topraklara</a:t>
            </a:r>
            <a:r>
              <a:rPr lang="en-US" sz="2000" b="1" dirty="0" smtClean="0">
                <a:solidFill>
                  <a:srgbClr val="000099"/>
                </a:solidFill>
              </a:rPr>
              <a:t> </a:t>
            </a:r>
            <a:r>
              <a:rPr lang="en-US" sz="2000" b="1" dirty="0" err="1">
                <a:solidFill>
                  <a:srgbClr val="000099"/>
                </a:solidFill>
              </a:rPr>
              <a:t>salınması</a:t>
            </a:r>
            <a:r>
              <a:rPr lang="en-US" sz="2000" b="1" dirty="0">
                <a:solidFill>
                  <a:srgbClr val="000099"/>
                </a:solidFill>
              </a:rPr>
              <a:t> </a:t>
            </a:r>
            <a:r>
              <a:rPr lang="en-US" sz="2000" b="1" dirty="0" err="1">
                <a:solidFill>
                  <a:srgbClr val="000099"/>
                </a:solidFill>
              </a:rPr>
              <a:t>silikat</a:t>
            </a:r>
            <a:r>
              <a:rPr lang="en-US" sz="2000" b="1" dirty="0">
                <a:solidFill>
                  <a:srgbClr val="000099"/>
                </a:solidFill>
              </a:rPr>
              <a:t> </a:t>
            </a:r>
            <a:r>
              <a:rPr lang="en-US" sz="2000" b="1" dirty="0" err="1">
                <a:solidFill>
                  <a:srgbClr val="000099"/>
                </a:solidFill>
              </a:rPr>
              <a:t>kayaçlarının</a:t>
            </a:r>
            <a:r>
              <a:rPr lang="en-US" sz="2000" b="1" dirty="0">
                <a:solidFill>
                  <a:srgbClr val="000099"/>
                </a:solidFill>
              </a:rPr>
              <a:t> </a:t>
            </a:r>
            <a:r>
              <a:rPr lang="en-US" sz="2000" b="1" dirty="0" err="1">
                <a:solidFill>
                  <a:srgbClr val="000099"/>
                </a:solidFill>
              </a:rPr>
              <a:t>kimyasal</a:t>
            </a:r>
            <a:r>
              <a:rPr lang="en-US" sz="2000" b="1" dirty="0">
                <a:solidFill>
                  <a:srgbClr val="000099"/>
                </a:solidFill>
              </a:rPr>
              <a:t> </a:t>
            </a:r>
            <a:r>
              <a:rPr lang="en-US" sz="2000" b="1" dirty="0" err="1">
                <a:solidFill>
                  <a:srgbClr val="000099"/>
                </a:solidFill>
              </a:rPr>
              <a:t>olarak</a:t>
            </a:r>
            <a:r>
              <a:rPr lang="en-US" sz="2000" b="1" dirty="0">
                <a:solidFill>
                  <a:srgbClr val="000099"/>
                </a:solidFill>
              </a:rPr>
              <a:t> </a:t>
            </a:r>
            <a:r>
              <a:rPr lang="tr-TR" sz="2000" b="1" dirty="0" smtClean="0">
                <a:solidFill>
                  <a:srgbClr val="000099"/>
                </a:solidFill>
              </a:rPr>
              <a:t>günlenmesini</a:t>
            </a:r>
            <a:r>
              <a:rPr lang="en-US" sz="2000" b="1" dirty="0" smtClean="0">
                <a:solidFill>
                  <a:srgbClr val="000099"/>
                </a:solidFill>
              </a:rPr>
              <a:t> </a:t>
            </a:r>
            <a:r>
              <a:rPr lang="en-US" sz="2000" b="1" dirty="0" err="1" smtClean="0">
                <a:solidFill>
                  <a:srgbClr val="000099"/>
                </a:solidFill>
              </a:rPr>
              <a:t>artır</a:t>
            </a:r>
            <a:r>
              <a:rPr lang="tr-TR" sz="2000" b="1" dirty="0" err="1" smtClean="0">
                <a:solidFill>
                  <a:srgbClr val="000099"/>
                </a:solidFill>
              </a:rPr>
              <a:t>mıştır</a:t>
            </a:r>
            <a:r>
              <a:rPr lang="en-US" sz="2000" b="1" dirty="0" smtClean="0">
                <a:solidFill>
                  <a:srgbClr val="000099"/>
                </a:solidFill>
              </a:rPr>
              <a:t>.</a:t>
            </a:r>
            <a:endParaRPr lang="en-GB" sz="2000" b="1" dirty="0">
              <a:solidFill>
                <a:srgbClr val="000099"/>
              </a:solidFill>
            </a:endParaRPr>
          </a:p>
        </p:txBody>
      </p:sp>
      <p:pic>
        <p:nvPicPr>
          <p:cNvPr id="57348" name="Picture 4" descr="http://jimoelgalon.com/wp-content/uploads/2011/04/Chemical_Weathering.jpg"/>
          <p:cNvPicPr>
            <a:picLocks noChangeAspect="1" noChangeArrowheads="1"/>
          </p:cNvPicPr>
          <p:nvPr/>
        </p:nvPicPr>
        <p:blipFill>
          <a:blip r:embed="rId3" cstate="print"/>
          <a:srcRect t="4793"/>
          <a:stretch>
            <a:fillRect/>
          </a:stretch>
        </p:blipFill>
        <p:spPr bwMode="auto">
          <a:xfrm>
            <a:off x="899592" y="4409143"/>
            <a:ext cx="3474131" cy="2304841"/>
          </a:xfrm>
          <a:prstGeom prst="rect">
            <a:avLst/>
          </a:prstGeom>
          <a:noFill/>
        </p:spPr>
      </p:pic>
      <p:pic>
        <p:nvPicPr>
          <p:cNvPr id="8" name="Picture 1"/>
          <p:cNvPicPr>
            <a:picLocks noChangeAspect="1" noChangeArrowheads="1"/>
          </p:cNvPicPr>
          <p:nvPr/>
        </p:nvPicPr>
        <p:blipFill>
          <a:blip r:embed="rId4" cstate="print"/>
          <a:srcRect/>
          <a:stretch>
            <a:fillRect/>
          </a:stretch>
        </p:blipFill>
        <p:spPr bwMode="auto">
          <a:xfrm rot="60000">
            <a:off x="4532195" y="2460531"/>
            <a:ext cx="4577530" cy="3967807"/>
          </a:xfrm>
          <a:prstGeom prst="rect">
            <a:avLst/>
          </a:prstGeom>
          <a:noFill/>
          <a:ln w="9525">
            <a:noFill/>
            <a:miter lim="800000"/>
            <a:headEnd/>
            <a:tailEnd/>
          </a:ln>
        </p:spPr>
      </p:pic>
      <p:sp>
        <p:nvSpPr>
          <p:cNvPr id="10" name="Text Box 7"/>
          <p:cNvSpPr txBox="1">
            <a:spLocks noChangeArrowheads="1"/>
          </p:cNvSpPr>
          <p:nvPr/>
        </p:nvSpPr>
        <p:spPr bwMode="auto">
          <a:xfrm>
            <a:off x="46931" y="0"/>
            <a:ext cx="6829325" cy="461665"/>
          </a:xfrm>
          <a:prstGeom prst="rect">
            <a:avLst/>
          </a:prstGeom>
          <a:noFill/>
          <a:ln w="9525">
            <a:noFill/>
            <a:miter lim="800000"/>
            <a:headEnd/>
            <a:tailEnd/>
          </a:ln>
        </p:spPr>
        <p:txBody>
          <a:bodyPr wrap="square">
            <a:spAutoFit/>
          </a:bodyPr>
          <a:lstStyle/>
          <a:p>
            <a:r>
              <a:rPr lang="en-GB" sz="2400" b="1" dirty="0" smtClean="0"/>
              <a:t>3. </a:t>
            </a:r>
            <a:r>
              <a:rPr lang="en-GB" sz="2400" b="1" dirty="0" err="1"/>
              <a:t>Yer</a:t>
            </a:r>
            <a:r>
              <a:rPr lang="en-GB" sz="2400" b="1" dirty="0"/>
              <a:t> </a:t>
            </a:r>
            <a:r>
              <a:rPr lang="en-GB" sz="2400" b="1" dirty="0" err="1"/>
              <a:t>Sisteminde</a:t>
            </a:r>
            <a:r>
              <a:rPr lang="en-GB" sz="2400" b="1" dirty="0"/>
              <a:t> </a:t>
            </a:r>
            <a:r>
              <a:rPr lang="en-GB" sz="2400" b="1" dirty="0" err="1"/>
              <a:t>Bitkilerin</a:t>
            </a:r>
            <a:r>
              <a:rPr lang="en-GB" sz="2400" b="1" dirty="0"/>
              <a:t> </a:t>
            </a:r>
            <a:r>
              <a:rPr lang="en-GB" sz="2400" b="1" dirty="0" err="1"/>
              <a:t>Önemi</a:t>
            </a:r>
            <a:endParaRPr lang="en-US" sz="2400" b="1" dirty="0"/>
          </a:p>
        </p:txBody>
      </p:sp>
    </p:spTree>
    <p:extLst>
      <p:ext uri="{BB962C8B-B14F-4D97-AF65-F5344CB8AC3E}">
        <p14:creationId xmlns:p14="http://schemas.microsoft.com/office/powerpoint/2010/main" val="34884449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File:Phanerozoic Biodiversity.png"/>
          <p:cNvPicPr>
            <a:picLocks noChangeAspect="1" noChangeArrowheads="1"/>
          </p:cNvPicPr>
          <p:nvPr/>
        </p:nvPicPr>
        <p:blipFill>
          <a:blip r:embed="rId2" cstate="print"/>
          <a:srcRect/>
          <a:stretch>
            <a:fillRect/>
          </a:stretch>
        </p:blipFill>
        <p:spPr bwMode="auto">
          <a:xfrm>
            <a:off x="138536" y="980727"/>
            <a:ext cx="8762073" cy="5616625"/>
          </a:xfrm>
          <a:prstGeom prst="rect">
            <a:avLst/>
          </a:prstGeom>
          <a:noFill/>
        </p:spPr>
      </p:pic>
      <p:sp>
        <p:nvSpPr>
          <p:cNvPr id="5" name="Text Box 7"/>
          <p:cNvSpPr txBox="1">
            <a:spLocks noChangeArrowheads="1"/>
          </p:cNvSpPr>
          <p:nvPr/>
        </p:nvSpPr>
        <p:spPr bwMode="auto">
          <a:xfrm>
            <a:off x="71438" y="-27384"/>
            <a:ext cx="9072562" cy="584775"/>
          </a:xfrm>
          <a:prstGeom prst="rect">
            <a:avLst/>
          </a:prstGeom>
          <a:noFill/>
          <a:ln w="9525">
            <a:noFill/>
            <a:miter lim="800000"/>
            <a:headEnd/>
            <a:tailEnd/>
          </a:ln>
        </p:spPr>
        <p:txBody>
          <a:bodyPr wrap="square">
            <a:spAutoFit/>
          </a:bodyPr>
          <a:lstStyle/>
          <a:p>
            <a:pPr>
              <a:defRPr/>
            </a:pPr>
            <a:r>
              <a:rPr lang="en-GB" sz="3200" dirty="0" smtClean="0"/>
              <a:t>2. </a:t>
            </a:r>
            <a:r>
              <a:rPr lang="en-GB" sz="3200" dirty="0" err="1"/>
              <a:t>Bitkilerin</a:t>
            </a:r>
            <a:r>
              <a:rPr lang="en-GB" sz="3200" dirty="0"/>
              <a:t> </a:t>
            </a:r>
            <a:r>
              <a:rPr lang="en-GB" sz="3200" dirty="0" err="1"/>
              <a:t>evrimi</a:t>
            </a:r>
            <a:r>
              <a:rPr lang="en-GB" sz="3200" dirty="0"/>
              <a:t>: </a:t>
            </a:r>
            <a:r>
              <a:rPr lang="en-GB" sz="3200" dirty="0" err="1"/>
              <a:t>Soyu</a:t>
            </a:r>
            <a:r>
              <a:rPr lang="en-GB" sz="3200" dirty="0"/>
              <a:t> </a:t>
            </a:r>
            <a:r>
              <a:rPr lang="en-GB" sz="3200" dirty="0" err="1"/>
              <a:t>tükenme</a:t>
            </a:r>
            <a:r>
              <a:rPr lang="en-GB" sz="3200" dirty="0"/>
              <a:t> </a:t>
            </a:r>
            <a:r>
              <a:rPr lang="en-GB" sz="3200" dirty="0" err="1"/>
              <a:t>ve</a:t>
            </a:r>
            <a:r>
              <a:rPr lang="en-GB" sz="3200" dirty="0"/>
              <a:t> </a:t>
            </a:r>
            <a:r>
              <a:rPr lang="en-GB" sz="3200" dirty="0" err="1"/>
              <a:t>istila</a:t>
            </a:r>
            <a:endParaRPr lang="en-GB" sz="3200" dirty="0"/>
          </a:p>
        </p:txBody>
      </p:sp>
      <p:cxnSp>
        <p:nvCxnSpPr>
          <p:cNvPr id="6" name="Straight Connector 5"/>
          <p:cNvCxnSpPr/>
          <p:nvPr/>
        </p:nvCxnSpPr>
        <p:spPr>
          <a:xfrm>
            <a:off x="0" y="57150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691680" y="1916832"/>
            <a:ext cx="0" cy="1152128"/>
          </a:xfrm>
          <a:prstGeom prst="straightConnector1">
            <a:avLst/>
          </a:prstGeom>
          <a:ln w="69850">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328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ChangeArrowheads="1"/>
          </p:cNvSpPr>
          <p:nvPr/>
        </p:nvSpPr>
        <p:spPr bwMode="auto">
          <a:xfrm>
            <a:off x="899592" y="919670"/>
            <a:ext cx="7632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b="1" dirty="0"/>
              <a:t>Kretase – </a:t>
            </a:r>
            <a:r>
              <a:rPr lang="en-GB" b="1" dirty="0" err="1"/>
              <a:t>Tersiyer</a:t>
            </a:r>
            <a:r>
              <a:rPr lang="en-GB" b="1" dirty="0"/>
              <a:t> (K-T </a:t>
            </a:r>
            <a:r>
              <a:rPr lang="en-GB" b="1" dirty="0" err="1"/>
              <a:t>veya</a:t>
            </a:r>
            <a:r>
              <a:rPr lang="en-GB" b="1" dirty="0"/>
              <a:t> K-PG) </a:t>
            </a:r>
            <a:r>
              <a:rPr lang="en-GB" b="1" dirty="0" err="1"/>
              <a:t>nesli</a:t>
            </a:r>
            <a:r>
              <a:rPr lang="en-GB" b="1" dirty="0"/>
              <a:t> </a:t>
            </a:r>
            <a:r>
              <a:rPr lang="en-GB" b="1" dirty="0" err="1"/>
              <a:t>tükenme</a:t>
            </a:r>
            <a:r>
              <a:rPr lang="en-GB" b="1" dirty="0"/>
              <a:t> </a:t>
            </a:r>
            <a:r>
              <a:rPr lang="en-GB" b="1" dirty="0" err="1"/>
              <a:t>olayı</a:t>
            </a:r>
            <a:r>
              <a:rPr lang="en-GB" b="1" dirty="0"/>
              <a:t> (65.5 Ma).</a:t>
            </a:r>
            <a:endParaRPr lang="en-GB" dirty="0"/>
          </a:p>
        </p:txBody>
      </p:sp>
      <p:cxnSp>
        <p:nvCxnSpPr>
          <p:cNvPr id="12" name="Straight Connector 11"/>
          <p:cNvCxnSpPr/>
          <p:nvPr/>
        </p:nvCxnSpPr>
        <p:spPr>
          <a:xfrm flipV="1">
            <a:off x="0" y="765175"/>
            <a:ext cx="9144000" cy="71438"/>
          </a:xfrm>
          <a:prstGeom prst="line">
            <a:avLst/>
          </a:prstGeom>
          <a:ln w="222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31074" name="Picture 2" descr="http://www.yalescientific.org/wp-content/uploads/2013/02/volcanism3-500x371.jpg">
            <a:hlinkClick r:id="rId2"/>
          </p:cNvPr>
          <p:cNvPicPr>
            <a:picLocks noChangeAspect="1" noChangeArrowheads="1"/>
          </p:cNvPicPr>
          <p:nvPr/>
        </p:nvPicPr>
        <p:blipFill>
          <a:blip r:embed="rId3" cstate="print"/>
          <a:srcRect/>
          <a:stretch>
            <a:fillRect/>
          </a:stretch>
        </p:blipFill>
        <p:spPr bwMode="auto">
          <a:xfrm>
            <a:off x="1403648" y="1289002"/>
            <a:ext cx="6569282" cy="4874409"/>
          </a:xfrm>
          <a:prstGeom prst="rect">
            <a:avLst/>
          </a:prstGeom>
          <a:noFill/>
        </p:spPr>
      </p:pic>
      <p:sp>
        <p:nvSpPr>
          <p:cNvPr id="5" name="Text Box 7"/>
          <p:cNvSpPr txBox="1">
            <a:spLocks noChangeArrowheads="1"/>
          </p:cNvSpPr>
          <p:nvPr/>
        </p:nvSpPr>
        <p:spPr bwMode="auto">
          <a:xfrm>
            <a:off x="71438" y="-36095"/>
            <a:ext cx="9072562" cy="584775"/>
          </a:xfrm>
          <a:prstGeom prst="rect">
            <a:avLst/>
          </a:prstGeom>
          <a:noFill/>
          <a:ln w="9525">
            <a:noFill/>
            <a:miter lim="800000"/>
            <a:headEnd/>
            <a:tailEnd/>
          </a:ln>
        </p:spPr>
        <p:txBody>
          <a:bodyPr wrap="square">
            <a:spAutoFit/>
          </a:bodyPr>
          <a:lstStyle/>
          <a:p>
            <a:pPr>
              <a:defRPr/>
            </a:pPr>
            <a:r>
              <a:rPr lang="en-GB" sz="3200" dirty="0" smtClean="0"/>
              <a:t>2. </a:t>
            </a:r>
            <a:r>
              <a:rPr lang="en-GB" sz="3200" dirty="0" err="1"/>
              <a:t>Bitkilerin</a:t>
            </a:r>
            <a:r>
              <a:rPr lang="en-GB" sz="3200" dirty="0"/>
              <a:t> </a:t>
            </a:r>
            <a:r>
              <a:rPr lang="en-GB" sz="3200" dirty="0" err="1"/>
              <a:t>evrimi</a:t>
            </a:r>
            <a:r>
              <a:rPr lang="en-GB" sz="3200" dirty="0"/>
              <a:t>: </a:t>
            </a:r>
            <a:r>
              <a:rPr lang="en-GB" sz="3200" dirty="0" err="1"/>
              <a:t>Soyu</a:t>
            </a:r>
            <a:r>
              <a:rPr lang="en-GB" sz="3200" dirty="0"/>
              <a:t> </a:t>
            </a:r>
            <a:r>
              <a:rPr lang="en-GB" sz="3200" dirty="0" err="1"/>
              <a:t>tükenme</a:t>
            </a:r>
            <a:r>
              <a:rPr lang="en-GB" sz="3200" dirty="0"/>
              <a:t> </a:t>
            </a:r>
            <a:r>
              <a:rPr lang="en-GB" sz="3200" dirty="0" err="1"/>
              <a:t>ve</a:t>
            </a:r>
            <a:r>
              <a:rPr lang="en-GB" sz="3200" dirty="0"/>
              <a:t> </a:t>
            </a:r>
            <a:r>
              <a:rPr lang="en-GB" sz="3200" dirty="0" err="1"/>
              <a:t>istila</a:t>
            </a:r>
            <a:endParaRPr lang="en-GB" sz="3200" dirty="0"/>
          </a:p>
        </p:txBody>
      </p:sp>
    </p:spTree>
    <p:extLst>
      <p:ext uri="{BB962C8B-B14F-4D97-AF65-F5344CB8AC3E}">
        <p14:creationId xmlns:p14="http://schemas.microsoft.com/office/powerpoint/2010/main" val="36363049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ChangeArrowheads="1"/>
          </p:cNvSpPr>
          <p:nvPr/>
        </p:nvSpPr>
        <p:spPr bwMode="auto">
          <a:xfrm>
            <a:off x="425265" y="904358"/>
            <a:ext cx="78191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b="1" dirty="0"/>
              <a:t>Kretase – </a:t>
            </a:r>
            <a:r>
              <a:rPr lang="en-GB" b="1" dirty="0" err="1"/>
              <a:t>Tersiyer</a:t>
            </a:r>
            <a:r>
              <a:rPr lang="en-GB" b="1" dirty="0"/>
              <a:t> (K-T </a:t>
            </a:r>
            <a:r>
              <a:rPr lang="en-GB" b="1" dirty="0" err="1"/>
              <a:t>veya</a:t>
            </a:r>
            <a:r>
              <a:rPr lang="en-GB" b="1" dirty="0"/>
              <a:t> K-PG) </a:t>
            </a:r>
            <a:r>
              <a:rPr lang="en-GB" b="1" dirty="0" err="1"/>
              <a:t>nesli</a:t>
            </a:r>
            <a:r>
              <a:rPr lang="en-GB" b="1" dirty="0"/>
              <a:t> </a:t>
            </a:r>
            <a:r>
              <a:rPr lang="en-GB" b="1" dirty="0" err="1"/>
              <a:t>tükenme</a:t>
            </a:r>
            <a:r>
              <a:rPr lang="en-GB" b="1" dirty="0"/>
              <a:t> </a:t>
            </a:r>
            <a:r>
              <a:rPr lang="en-GB" b="1" dirty="0" err="1"/>
              <a:t>olayı</a:t>
            </a:r>
            <a:r>
              <a:rPr lang="en-GB" b="1" dirty="0"/>
              <a:t> (65.5 Ma).</a:t>
            </a:r>
            <a:endParaRPr lang="en-GB" dirty="0"/>
          </a:p>
        </p:txBody>
      </p:sp>
      <p:pic>
        <p:nvPicPr>
          <p:cNvPr id="29699" name="Picture 6" descr="http://thetruthbehindthescenes.files.wordpress.com/2010/08/dino.jpg?w=304&amp;h=2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212" y="1568450"/>
            <a:ext cx="5691188"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p:nvCxnSpPr>
        <p:spPr>
          <a:xfrm flipV="1">
            <a:off x="0" y="765175"/>
            <a:ext cx="9144000" cy="71438"/>
          </a:xfrm>
          <a:prstGeom prst="line">
            <a:avLst/>
          </a:prstGeom>
          <a:ln w="222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29701" name="Picture 2" descr="http://t3.gstatic.com/images?q=tbn:ANd9GcRwXOkCakVAzlWnqQhtqeOLLvGjbzrq4ATLw0bY0n2rqRdzBhZH-E33sv1TU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3606" y="3683003"/>
            <a:ext cx="3024188"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pPr>
              <a:defRPr/>
            </a:pPr>
            <a:fld id="{6C843A2E-4E19-4A27-AFD6-2F826AE8B997}" type="slidenum">
              <a:rPr lang="en-GB" smtClean="0"/>
              <a:pPr>
                <a:defRPr/>
              </a:pPr>
              <a:t>15</a:t>
            </a:fld>
            <a:endParaRPr lang="en-GB"/>
          </a:p>
        </p:txBody>
      </p:sp>
      <p:sp>
        <p:nvSpPr>
          <p:cNvPr id="7" name="Text Box 7"/>
          <p:cNvSpPr txBox="1">
            <a:spLocks noChangeArrowheads="1"/>
          </p:cNvSpPr>
          <p:nvPr/>
        </p:nvSpPr>
        <p:spPr bwMode="auto">
          <a:xfrm>
            <a:off x="71438" y="-27384"/>
            <a:ext cx="9072562" cy="584775"/>
          </a:xfrm>
          <a:prstGeom prst="rect">
            <a:avLst/>
          </a:prstGeom>
          <a:noFill/>
          <a:ln w="9525">
            <a:noFill/>
            <a:miter lim="800000"/>
            <a:headEnd/>
            <a:tailEnd/>
          </a:ln>
        </p:spPr>
        <p:txBody>
          <a:bodyPr wrap="square">
            <a:spAutoFit/>
          </a:bodyPr>
          <a:lstStyle/>
          <a:p>
            <a:pPr>
              <a:defRPr/>
            </a:pPr>
            <a:r>
              <a:rPr lang="en-GB" sz="3200" dirty="0"/>
              <a:t>2. </a:t>
            </a:r>
            <a:r>
              <a:rPr lang="en-GB" sz="3200" dirty="0" err="1"/>
              <a:t>Bitkilerin</a:t>
            </a:r>
            <a:r>
              <a:rPr lang="en-GB" sz="3200" dirty="0"/>
              <a:t> </a:t>
            </a:r>
            <a:r>
              <a:rPr lang="en-GB" sz="3200" dirty="0" err="1"/>
              <a:t>evrimi</a:t>
            </a:r>
            <a:r>
              <a:rPr lang="en-GB" sz="3200" dirty="0"/>
              <a:t>: </a:t>
            </a:r>
            <a:r>
              <a:rPr lang="en-GB" sz="3200" dirty="0" err="1"/>
              <a:t>Soyu</a:t>
            </a:r>
            <a:r>
              <a:rPr lang="en-GB" sz="3200" dirty="0"/>
              <a:t> </a:t>
            </a:r>
            <a:r>
              <a:rPr lang="en-GB" sz="3200" dirty="0" err="1"/>
              <a:t>tükenme</a:t>
            </a:r>
            <a:r>
              <a:rPr lang="en-GB" sz="3200" dirty="0"/>
              <a:t> </a:t>
            </a:r>
            <a:r>
              <a:rPr lang="en-GB" sz="3200" dirty="0" err="1"/>
              <a:t>ve</a:t>
            </a:r>
            <a:r>
              <a:rPr lang="en-GB" sz="3200" dirty="0"/>
              <a:t> </a:t>
            </a:r>
            <a:r>
              <a:rPr lang="en-GB" sz="3200" dirty="0" err="1"/>
              <a:t>istila</a:t>
            </a:r>
            <a:endParaRPr lang="en-GB" sz="3200" dirty="0"/>
          </a:p>
        </p:txBody>
      </p:sp>
    </p:spTree>
    <p:extLst>
      <p:ext uri="{BB962C8B-B14F-4D97-AF65-F5344CB8AC3E}">
        <p14:creationId xmlns:p14="http://schemas.microsoft.com/office/powerpoint/2010/main" val="25413534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descr="http://t3.gstatic.com/images?q=tbn:ANd9GcQ0IZMuUE2TyUPBFDi5nzjpuatvWvV3gpsSPqYjSYiuyVTrYZVsEQ"/>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3438" y="3284538"/>
            <a:ext cx="4249737" cy="34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6" descr="http://www.theresilientearth.com/files/images/K-T-boundar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3" y="1196975"/>
            <a:ext cx="4365625"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2" name="Picture 2" descr="http://www.classzone.com/books/earth_science/terc/content/investigations/esu801/images/esu801_p4_kt_boundary_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938" y="549275"/>
            <a:ext cx="52387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ctangle 11"/>
          <p:cNvSpPr>
            <a:spLocks noChangeArrowheads="1"/>
          </p:cNvSpPr>
          <p:nvPr/>
        </p:nvSpPr>
        <p:spPr bwMode="auto">
          <a:xfrm>
            <a:off x="250825" y="5171182"/>
            <a:ext cx="43211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GB" b="1" dirty="0" err="1"/>
              <a:t>Üst</a:t>
            </a:r>
            <a:r>
              <a:rPr lang="en-GB" b="1" dirty="0"/>
              <a:t> </a:t>
            </a:r>
            <a:r>
              <a:rPr lang="en-GB" b="1" dirty="0" err="1"/>
              <a:t>ve</a:t>
            </a:r>
            <a:r>
              <a:rPr lang="en-GB" b="1" dirty="0"/>
              <a:t> alt </a:t>
            </a:r>
            <a:r>
              <a:rPr lang="en-GB" b="1" dirty="0" err="1"/>
              <a:t>katmanlardan</a:t>
            </a:r>
            <a:r>
              <a:rPr lang="en-GB" b="1" dirty="0"/>
              <a:t> 1000 </a:t>
            </a:r>
            <a:r>
              <a:rPr lang="en-GB" b="1" dirty="0" err="1"/>
              <a:t>kat</a:t>
            </a:r>
            <a:r>
              <a:rPr lang="en-GB" b="1" dirty="0"/>
              <a:t> </a:t>
            </a:r>
            <a:r>
              <a:rPr lang="en-GB" b="1" dirty="0" err="1"/>
              <a:t>daha</a:t>
            </a:r>
            <a:r>
              <a:rPr lang="en-GB" b="1" dirty="0"/>
              <a:t> </a:t>
            </a:r>
            <a:r>
              <a:rPr lang="en-GB" b="1" dirty="0" err="1"/>
              <a:t>fazla</a:t>
            </a:r>
            <a:r>
              <a:rPr lang="en-GB" b="1" dirty="0"/>
              <a:t> </a:t>
            </a:r>
            <a:r>
              <a:rPr lang="en-GB" b="1" dirty="0" err="1"/>
              <a:t>iridyum</a:t>
            </a:r>
            <a:r>
              <a:rPr lang="en-GB" b="1" dirty="0"/>
              <a:t> </a:t>
            </a:r>
            <a:r>
              <a:rPr lang="en-GB" b="1" dirty="0" err="1"/>
              <a:t>içeren</a:t>
            </a:r>
            <a:r>
              <a:rPr lang="en-GB" b="1" dirty="0"/>
              <a:t> </a:t>
            </a:r>
            <a:r>
              <a:rPr lang="en-GB" b="1" dirty="0" err="1"/>
              <a:t>bir</a:t>
            </a:r>
            <a:r>
              <a:rPr lang="en-GB" b="1" dirty="0"/>
              <a:t> </a:t>
            </a:r>
            <a:r>
              <a:rPr lang="en-GB" b="1" dirty="0" err="1"/>
              <a:t>ara</a:t>
            </a:r>
            <a:r>
              <a:rPr lang="en-GB" b="1" dirty="0"/>
              <a:t> </a:t>
            </a:r>
            <a:r>
              <a:rPr lang="en-GB" b="1" dirty="0" err="1"/>
              <a:t>kiltaşı</a:t>
            </a:r>
            <a:r>
              <a:rPr lang="en-GB" b="1" dirty="0"/>
              <a:t> </a:t>
            </a:r>
            <a:r>
              <a:rPr lang="en-GB" b="1" dirty="0" err="1"/>
              <a:t>katmanına</a:t>
            </a:r>
            <a:r>
              <a:rPr lang="en-GB" b="1" dirty="0"/>
              <a:t> </a:t>
            </a:r>
            <a:r>
              <a:rPr lang="en-GB" b="1" dirty="0" err="1"/>
              <a:t>sahip</a:t>
            </a:r>
            <a:r>
              <a:rPr lang="en-GB" b="1" dirty="0"/>
              <a:t> </a:t>
            </a:r>
            <a:r>
              <a:rPr lang="en-GB" b="1" dirty="0" err="1"/>
              <a:t>bir</a:t>
            </a:r>
            <a:r>
              <a:rPr lang="en-GB" b="1" dirty="0"/>
              <a:t> Wyoming (ABD) </a:t>
            </a:r>
            <a:r>
              <a:rPr lang="en-GB" b="1" dirty="0" err="1"/>
              <a:t>kayası</a:t>
            </a:r>
            <a:r>
              <a:rPr lang="en-GB" b="1" dirty="0"/>
              <a:t>. </a:t>
            </a:r>
            <a:r>
              <a:rPr lang="en-GB" sz="1000" b="1" dirty="0"/>
              <a:t>San Diego </a:t>
            </a:r>
            <a:r>
              <a:rPr lang="en-GB" sz="1000" b="1" dirty="0" err="1"/>
              <a:t>Tabiat</a:t>
            </a:r>
            <a:r>
              <a:rPr lang="en-GB" sz="1000" b="1" dirty="0"/>
              <a:t> </a:t>
            </a:r>
            <a:r>
              <a:rPr lang="en-GB" sz="1000" b="1" dirty="0" err="1"/>
              <a:t>Tarihi</a:t>
            </a:r>
            <a:r>
              <a:rPr lang="en-GB" sz="1000" b="1" dirty="0"/>
              <a:t> </a:t>
            </a:r>
            <a:r>
              <a:rPr lang="en-GB" sz="1000" b="1" dirty="0" err="1"/>
              <a:t>Müzesi'nde</a:t>
            </a:r>
            <a:r>
              <a:rPr lang="en-GB" sz="1000" b="1" dirty="0"/>
              <a:t> </a:t>
            </a:r>
            <a:r>
              <a:rPr lang="en-GB" sz="1000" b="1" dirty="0" err="1"/>
              <a:t>çekilmiş</a:t>
            </a:r>
            <a:r>
              <a:rPr lang="en-GB" sz="1000" b="1" dirty="0"/>
              <a:t> </a:t>
            </a:r>
            <a:r>
              <a:rPr lang="en-GB" sz="1000" b="1" dirty="0" err="1"/>
              <a:t>resim</a:t>
            </a:r>
            <a:endParaRPr lang="en-GB" sz="1000" b="1" dirty="0"/>
          </a:p>
        </p:txBody>
      </p:sp>
      <p:sp>
        <p:nvSpPr>
          <p:cNvPr id="30726" name="Rectangle 12"/>
          <p:cNvSpPr>
            <a:spLocks noChangeArrowheads="1"/>
          </p:cNvSpPr>
          <p:nvPr/>
        </p:nvSpPr>
        <p:spPr bwMode="auto">
          <a:xfrm>
            <a:off x="250825" y="188913"/>
            <a:ext cx="19268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b="1" dirty="0"/>
              <a:t>K-Pg </a:t>
            </a:r>
            <a:r>
              <a:rPr lang="en-GB" b="1" dirty="0" err="1"/>
              <a:t>sınır</a:t>
            </a:r>
            <a:r>
              <a:rPr lang="en-GB" b="1" dirty="0"/>
              <a:t> </a:t>
            </a:r>
            <a:r>
              <a:rPr lang="en-GB" b="1" dirty="0" err="1"/>
              <a:t>tabakası</a:t>
            </a:r>
            <a:endParaRPr lang="en-GB" dirty="0"/>
          </a:p>
        </p:txBody>
      </p:sp>
      <p:sp>
        <p:nvSpPr>
          <p:cNvPr id="7" name="Slide Number Placeholder 6"/>
          <p:cNvSpPr>
            <a:spLocks noGrp="1"/>
          </p:cNvSpPr>
          <p:nvPr>
            <p:ph type="sldNum" sz="quarter" idx="12"/>
          </p:nvPr>
        </p:nvSpPr>
        <p:spPr/>
        <p:txBody>
          <a:bodyPr/>
          <a:lstStyle/>
          <a:p>
            <a:pPr>
              <a:defRPr/>
            </a:pPr>
            <a:fld id="{6C843A2E-4E19-4A27-AFD6-2F826AE8B997}" type="slidenum">
              <a:rPr lang="en-GB" smtClean="0"/>
              <a:pPr>
                <a:defRPr/>
              </a:pPr>
              <a:t>16</a:t>
            </a:fld>
            <a:endParaRPr lang="en-GB"/>
          </a:p>
        </p:txBody>
      </p:sp>
    </p:spTree>
    <p:extLst>
      <p:ext uri="{BB962C8B-B14F-4D97-AF65-F5344CB8AC3E}">
        <p14:creationId xmlns:p14="http://schemas.microsoft.com/office/powerpoint/2010/main" val="318106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1922"/>
                                        </p:tgtEl>
                                        <p:attrNameLst>
                                          <p:attrName>style.visibility</p:attrName>
                                        </p:attrNameLst>
                                      </p:cBhvr>
                                      <p:to>
                                        <p:strVal val="visible"/>
                                      </p:to>
                                    </p:set>
                                    <p:animEffect transition="in" filter="blinds(horizontal)">
                                      <p:cBhvr>
                                        <p:cTn id="7" dur="500"/>
                                        <p:tgtEl>
                                          <p:spTgt spid="819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81924"/>
                                        </p:tgtEl>
                                        <p:attrNameLst>
                                          <p:attrName>style.visibility</p:attrName>
                                        </p:attrNameLst>
                                      </p:cBhvr>
                                      <p:to>
                                        <p:strVal val="visible"/>
                                      </p:to>
                                    </p:set>
                                    <p:animEffect transition="in" filter="blinds(horizontal)">
                                      <p:cBhvr>
                                        <p:cTn id="12" dur="500"/>
                                        <p:tgtEl>
                                          <p:spTgt spid="8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ChangeArrowheads="1"/>
          </p:cNvSpPr>
          <p:nvPr/>
        </p:nvSpPr>
        <p:spPr bwMode="auto">
          <a:xfrm>
            <a:off x="395288" y="991394"/>
            <a:ext cx="7777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b="1" dirty="0"/>
              <a:t>Kretase – </a:t>
            </a:r>
            <a:r>
              <a:rPr lang="en-GB" b="1" dirty="0" err="1"/>
              <a:t>Tersiyer</a:t>
            </a:r>
            <a:r>
              <a:rPr lang="en-GB" b="1" dirty="0"/>
              <a:t> (K-T </a:t>
            </a:r>
            <a:r>
              <a:rPr lang="en-GB" b="1" dirty="0" err="1"/>
              <a:t>veya</a:t>
            </a:r>
            <a:r>
              <a:rPr lang="en-GB" b="1" dirty="0"/>
              <a:t> K-PG) </a:t>
            </a:r>
            <a:r>
              <a:rPr lang="en-GB" b="1" dirty="0" err="1"/>
              <a:t>nesli</a:t>
            </a:r>
            <a:r>
              <a:rPr lang="en-GB" b="1" dirty="0"/>
              <a:t> </a:t>
            </a:r>
            <a:r>
              <a:rPr lang="en-GB" b="1" dirty="0" err="1"/>
              <a:t>tükenme</a:t>
            </a:r>
            <a:r>
              <a:rPr lang="en-GB" b="1" dirty="0"/>
              <a:t> </a:t>
            </a:r>
            <a:r>
              <a:rPr lang="en-GB" b="1" dirty="0" err="1"/>
              <a:t>olayı</a:t>
            </a:r>
            <a:r>
              <a:rPr lang="en-GB" b="1" dirty="0"/>
              <a:t> (65.5 Ma).</a:t>
            </a:r>
            <a:endParaRPr lang="en-GB" dirty="0"/>
          </a:p>
        </p:txBody>
      </p:sp>
      <p:pic>
        <p:nvPicPr>
          <p:cNvPr id="28675" name="Picture 4" descr="http://www.sciencephoto.com/images/showFullWatermarked.html/E446296-Caricature_of_the_death_of_dinosaurs_by_meteorite-SPL.jpg?id=69446029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9338" y="1628775"/>
            <a:ext cx="3889375" cy="3727450"/>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flipV="1">
            <a:off x="0" y="765175"/>
            <a:ext cx="9144000" cy="71438"/>
          </a:xfrm>
          <a:prstGeom prst="line">
            <a:avLst/>
          </a:prstGeom>
          <a:ln w="222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28677" name="Picture 24" descr="Extinction intensity.svg">
            <a:hlinkClick r:id="rId3" tooltip="File:Extinction intensity.svg"/>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1916113"/>
            <a:ext cx="4176713"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26"/>
          <p:cNvSpPr>
            <a:spLocks noChangeArrowheads="1"/>
          </p:cNvSpPr>
          <p:nvPr/>
        </p:nvSpPr>
        <p:spPr bwMode="auto">
          <a:xfrm>
            <a:off x="3563938" y="2636838"/>
            <a:ext cx="766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b="1" dirty="0">
                <a:solidFill>
                  <a:srgbClr val="C00000"/>
                </a:solidFill>
              </a:rPr>
              <a:t>K–T</a:t>
            </a:r>
            <a:endParaRPr lang="en-GB" dirty="0">
              <a:solidFill>
                <a:srgbClr val="C00000"/>
              </a:solidFill>
            </a:endParaRPr>
          </a:p>
        </p:txBody>
      </p:sp>
      <p:sp>
        <p:nvSpPr>
          <p:cNvPr id="28679" name="Rectangle 27"/>
          <p:cNvSpPr>
            <a:spLocks noChangeArrowheads="1"/>
          </p:cNvSpPr>
          <p:nvPr/>
        </p:nvSpPr>
        <p:spPr bwMode="auto">
          <a:xfrm>
            <a:off x="2195513" y="2060575"/>
            <a:ext cx="784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b="1"/>
              <a:t>P-Tr</a:t>
            </a:r>
            <a:endParaRPr lang="en-GB"/>
          </a:p>
        </p:txBody>
      </p:sp>
      <p:sp>
        <p:nvSpPr>
          <p:cNvPr id="28680" name="Rectangle 28"/>
          <p:cNvSpPr>
            <a:spLocks noChangeArrowheads="1"/>
          </p:cNvSpPr>
          <p:nvPr/>
        </p:nvSpPr>
        <p:spPr bwMode="auto">
          <a:xfrm>
            <a:off x="468313" y="4868863"/>
            <a:ext cx="42481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i="1" dirty="0" err="1" smtClean="0"/>
              <a:t>Deniz</a:t>
            </a:r>
            <a:r>
              <a:rPr lang="tr-TR" i="1" dirty="0" smtClean="0"/>
              <a:t>el</a:t>
            </a:r>
            <a:r>
              <a:rPr lang="en-GB" i="1" dirty="0" smtClean="0"/>
              <a:t> </a:t>
            </a:r>
            <a:r>
              <a:rPr lang="en-GB" i="1" dirty="0" err="1"/>
              <a:t>hayvanı</a:t>
            </a:r>
            <a:r>
              <a:rPr lang="en-GB" i="1" dirty="0"/>
              <a:t> </a:t>
            </a:r>
            <a:r>
              <a:rPr lang="en-GB" i="1" dirty="0" err="1"/>
              <a:t>cinslerinin</a:t>
            </a:r>
            <a:r>
              <a:rPr lang="en-GB" i="1" dirty="0"/>
              <a:t> </a:t>
            </a:r>
            <a:r>
              <a:rPr lang="en-GB" i="1" dirty="0" err="1"/>
              <a:t>neslinin</a:t>
            </a:r>
            <a:r>
              <a:rPr lang="en-GB" i="1" dirty="0"/>
              <a:t> </a:t>
            </a:r>
            <a:r>
              <a:rPr lang="en-GB" i="1" dirty="0" err="1"/>
              <a:t>tükenme</a:t>
            </a:r>
            <a:r>
              <a:rPr lang="en-GB" i="1" dirty="0"/>
              <a:t> </a:t>
            </a:r>
            <a:r>
              <a:rPr lang="en-GB" i="1" dirty="0" err="1"/>
              <a:t>yüzdesi</a:t>
            </a:r>
            <a:r>
              <a:rPr lang="en-GB" i="1" dirty="0"/>
              <a:t>. </a:t>
            </a:r>
            <a:endParaRPr lang="tr-TR" i="1" dirty="0" smtClean="0"/>
          </a:p>
          <a:p>
            <a:r>
              <a:rPr lang="en-GB" i="1" dirty="0" err="1" smtClean="0"/>
              <a:t>Raup</a:t>
            </a:r>
            <a:r>
              <a:rPr lang="en-GB" i="1" dirty="0" smtClean="0"/>
              <a:t> </a:t>
            </a:r>
            <a:r>
              <a:rPr lang="en-GB" i="1" dirty="0" err="1"/>
              <a:t>ve</a:t>
            </a:r>
            <a:r>
              <a:rPr lang="en-GB" i="1" dirty="0"/>
              <a:t> </a:t>
            </a:r>
            <a:r>
              <a:rPr lang="en-GB" i="1" dirty="0" err="1"/>
              <a:t>Sepkoski</a:t>
            </a:r>
            <a:r>
              <a:rPr lang="en-GB" i="1" dirty="0"/>
              <a:t>, </a:t>
            </a:r>
            <a:r>
              <a:rPr lang="en-GB" i="1" dirty="0" smtClean="0"/>
              <a:t>1982</a:t>
            </a:r>
            <a:r>
              <a:rPr lang="tr-TR" i="1" dirty="0" smtClean="0"/>
              <a:t>’den</a:t>
            </a:r>
            <a:endParaRPr lang="en-GB" sz="1200" dirty="0"/>
          </a:p>
        </p:txBody>
      </p:sp>
      <p:sp>
        <p:nvSpPr>
          <p:cNvPr id="9" name="Slide Number Placeholder 8"/>
          <p:cNvSpPr>
            <a:spLocks noGrp="1"/>
          </p:cNvSpPr>
          <p:nvPr>
            <p:ph type="sldNum" sz="quarter" idx="12"/>
          </p:nvPr>
        </p:nvSpPr>
        <p:spPr/>
        <p:txBody>
          <a:bodyPr/>
          <a:lstStyle/>
          <a:p>
            <a:pPr>
              <a:defRPr/>
            </a:pPr>
            <a:fld id="{6C843A2E-4E19-4A27-AFD6-2F826AE8B997}" type="slidenum">
              <a:rPr lang="en-GB" smtClean="0"/>
              <a:pPr>
                <a:defRPr/>
              </a:pPr>
              <a:t>17</a:t>
            </a:fld>
            <a:endParaRPr lang="en-GB"/>
          </a:p>
        </p:txBody>
      </p:sp>
      <p:sp>
        <p:nvSpPr>
          <p:cNvPr id="10" name="Text Box 7"/>
          <p:cNvSpPr txBox="1">
            <a:spLocks noChangeArrowheads="1"/>
          </p:cNvSpPr>
          <p:nvPr/>
        </p:nvSpPr>
        <p:spPr bwMode="auto">
          <a:xfrm>
            <a:off x="71438" y="-27384"/>
            <a:ext cx="9072562" cy="584775"/>
          </a:xfrm>
          <a:prstGeom prst="rect">
            <a:avLst/>
          </a:prstGeom>
          <a:noFill/>
          <a:ln w="9525">
            <a:noFill/>
            <a:miter lim="800000"/>
            <a:headEnd/>
            <a:tailEnd/>
          </a:ln>
        </p:spPr>
        <p:txBody>
          <a:bodyPr wrap="square">
            <a:spAutoFit/>
          </a:bodyPr>
          <a:lstStyle/>
          <a:p>
            <a:pPr>
              <a:defRPr/>
            </a:pPr>
            <a:r>
              <a:rPr lang="en-GB" sz="3200" dirty="0"/>
              <a:t>2. </a:t>
            </a:r>
            <a:r>
              <a:rPr lang="en-GB" sz="3200" dirty="0" err="1"/>
              <a:t>Bitkilerin</a:t>
            </a:r>
            <a:r>
              <a:rPr lang="en-GB" sz="3200" dirty="0"/>
              <a:t> </a:t>
            </a:r>
            <a:r>
              <a:rPr lang="en-GB" sz="3200" dirty="0" err="1"/>
              <a:t>evrimi</a:t>
            </a:r>
            <a:r>
              <a:rPr lang="en-GB" sz="3200" dirty="0"/>
              <a:t>: </a:t>
            </a:r>
            <a:r>
              <a:rPr lang="en-GB" sz="3200" dirty="0" err="1"/>
              <a:t>Soyu</a:t>
            </a:r>
            <a:r>
              <a:rPr lang="en-GB" sz="3200" dirty="0"/>
              <a:t> </a:t>
            </a:r>
            <a:r>
              <a:rPr lang="en-GB" sz="3200" dirty="0" err="1"/>
              <a:t>tükenme</a:t>
            </a:r>
            <a:r>
              <a:rPr lang="en-GB" sz="3200" dirty="0"/>
              <a:t> </a:t>
            </a:r>
            <a:r>
              <a:rPr lang="en-GB" sz="3200" dirty="0" err="1"/>
              <a:t>ve</a:t>
            </a:r>
            <a:r>
              <a:rPr lang="en-GB" sz="3200" dirty="0"/>
              <a:t> </a:t>
            </a:r>
            <a:r>
              <a:rPr lang="en-GB" sz="3200" dirty="0" err="1"/>
              <a:t>istila</a:t>
            </a:r>
            <a:endParaRPr lang="en-GB" sz="3200" dirty="0"/>
          </a:p>
        </p:txBody>
      </p:sp>
    </p:spTree>
    <p:extLst>
      <p:ext uri="{BB962C8B-B14F-4D97-AF65-F5344CB8AC3E}">
        <p14:creationId xmlns:p14="http://schemas.microsoft.com/office/powerpoint/2010/main" val="30389022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71438" y="71438"/>
            <a:ext cx="7884938" cy="430887"/>
          </a:xfrm>
          <a:prstGeom prst="rect">
            <a:avLst/>
          </a:prstGeom>
          <a:noFill/>
          <a:ln w="9525">
            <a:noFill/>
            <a:miter lim="800000"/>
            <a:headEnd/>
            <a:tailEnd/>
          </a:ln>
        </p:spPr>
        <p:txBody>
          <a:bodyPr wrap="square">
            <a:spAutoFit/>
          </a:bodyPr>
          <a:lstStyle/>
          <a:p>
            <a:pPr>
              <a:defRPr/>
            </a:pPr>
            <a:r>
              <a:rPr lang="en-GB" sz="2200" b="1" dirty="0" err="1">
                <a:solidFill>
                  <a:srgbClr val="C00000"/>
                </a:solidFill>
              </a:rPr>
              <a:t>Bitkilerin</a:t>
            </a:r>
            <a:r>
              <a:rPr lang="en-GB" sz="2200" b="1" dirty="0">
                <a:solidFill>
                  <a:srgbClr val="C00000"/>
                </a:solidFill>
              </a:rPr>
              <a:t> </a:t>
            </a:r>
            <a:r>
              <a:rPr lang="en-GB" sz="2200" b="1" dirty="0" err="1">
                <a:solidFill>
                  <a:srgbClr val="C00000"/>
                </a:solidFill>
              </a:rPr>
              <a:t>evrimi</a:t>
            </a:r>
            <a:r>
              <a:rPr lang="en-GB" sz="2200" b="1" dirty="0">
                <a:solidFill>
                  <a:srgbClr val="C00000"/>
                </a:solidFill>
              </a:rPr>
              <a:t>: </a:t>
            </a:r>
            <a:r>
              <a:rPr lang="en-GB" sz="2200" b="1" dirty="0" err="1">
                <a:solidFill>
                  <a:srgbClr val="C00000"/>
                </a:solidFill>
              </a:rPr>
              <a:t>Soyu</a:t>
            </a:r>
            <a:r>
              <a:rPr lang="en-GB" sz="2200" b="1" dirty="0">
                <a:solidFill>
                  <a:srgbClr val="C00000"/>
                </a:solidFill>
              </a:rPr>
              <a:t> </a:t>
            </a:r>
            <a:r>
              <a:rPr lang="en-GB" sz="2200" b="1" dirty="0" err="1">
                <a:solidFill>
                  <a:srgbClr val="C00000"/>
                </a:solidFill>
              </a:rPr>
              <a:t>tükenme</a:t>
            </a:r>
            <a:r>
              <a:rPr lang="en-GB" sz="2200" b="1" dirty="0">
                <a:solidFill>
                  <a:srgbClr val="C00000"/>
                </a:solidFill>
              </a:rPr>
              <a:t> </a:t>
            </a:r>
            <a:r>
              <a:rPr lang="en-GB" sz="2200" b="1" dirty="0" err="1">
                <a:solidFill>
                  <a:srgbClr val="C00000"/>
                </a:solidFill>
              </a:rPr>
              <a:t>ve</a:t>
            </a:r>
            <a:r>
              <a:rPr lang="en-GB" sz="2200" b="1" dirty="0">
                <a:solidFill>
                  <a:srgbClr val="C00000"/>
                </a:solidFill>
              </a:rPr>
              <a:t> </a:t>
            </a:r>
            <a:r>
              <a:rPr lang="en-GB" sz="2200" b="1" dirty="0" err="1">
                <a:solidFill>
                  <a:srgbClr val="C00000"/>
                </a:solidFill>
              </a:rPr>
              <a:t>istila</a:t>
            </a:r>
            <a:endParaRPr lang="en-GB" sz="2200" b="1" dirty="0">
              <a:solidFill>
                <a:srgbClr val="C00000"/>
              </a:solidFill>
            </a:endParaRPr>
          </a:p>
        </p:txBody>
      </p:sp>
      <p:cxnSp>
        <p:nvCxnSpPr>
          <p:cNvPr id="6" name="Straight Connector 5"/>
          <p:cNvCxnSpPr/>
          <p:nvPr/>
        </p:nvCxnSpPr>
        <p:spPr>
          <a:xfrm>
            <a:off x="0" y="57150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24" descr="Extinction intensity.svg"/>
          <p:cNvPicPr>
            <a:picLocks noChangeAspect="1" noChangeArrowheads="1"/>
          </p:cNvPicPr>
          <p:nvPr/>
        </p:nvPicPr>
        <p:blipFill>
          <a:blip r:embed="rId2" cstate="print"/>
          <a:srcRect/>
          <a:stretch>
            <a:fillRect/>
          </a:stretch>
        </p:blipFill>
        <p:spPr bwMode="auto">
          <a:xfrm>
            <a:off x="971600" y="1196871"/>
            <a:ext cx="6732240" cy="4104337"/>
          </a:xfrm>
          <a:prstGeom prst="rect">
            <a:avLst/>
          </a:prstGeom>
          <a:noFill/>
          <a:ln w="9525">
            <a:noFill/>
            <a:miter lim="800000"/>
            <a:headEnd/>
            <a:tailEnd/>
          </a:ln>
        </p:spPr>
      </p:pic>
      <p:sp>
        <p:nvSpPr>
          <p:cNvPr id="11" name="Rectangle 28"/>
          <p:cNvSpPr>
            <a:spLocks noChangeArrowheads="1"/>
          </p:cNvSpPr>
          <p:nvPr/>
        </p:nvSpPr>
        <p:spPr bwMode="auto">
          <a:xfrm>
            <a:off x="1331640" y="5733256"/>
            <a:ext cx="7560840" cy="584775"/>
          </a:xfrm>
          <a:prstGeom prst="rect">
            <a:avLst/>
          </a:prstGeom>
          <a:noFill/>
          <a:ln w="9525">
            <a:noFill/>
            <a:miter lim="800000"/>
            <a:headEnd/>
            <a:tailEnd/>
          </a:ln>
        </p:spPr>
        <p:txBody>
          <a:bodyPr wrap="square">
            <a:spAutoFit/>
          </a:bodyPr>
          <a:lstStyle/>
          <a:p>
            <a:r>
              <a:rPr lang="en-GB" sz="2000" b="1" i="1" dirty="0" err="1"/>
              <a:t>Deniz</a:t>
            </a:r>
            <a:r>
              <a:rPr lang="en-GB" sz="2000" b="1" i="1" dirty="0"/>
              <a:t> </a:t>
            </a:r>
            <a:r>
              <a:rPr lang="en-GB" sz="2000" b="1" i="1" dirty="0" err="1"/>
              <a:t>hayvanı</a:t>
            </a:r>
            <a:r>
              <a:rPr lang="en-GB" sz="2000" b="1" i="1" dirty="0"/>
              <a:t> </a:t>
            </a:r>
            <a:r>
              <a:rPr lang="en-GB" sz="2000" b="1" i="1" dirty="0" err="1"/>
              <a:t>cinslerinin</a:t>
            </a:r>
            <a:r>
              <a:rPr lang="en-GB" sz="2000" b="1" i="1" dirty="0"/>
              <a:t> </a:t>
            </a:r>
            <a:r>
              <a:rPr lang="en-GB" sz="2000" b="1" i="1" dirty="0" err="1"/>
              <a:t>neslinin</a:t>
            </a:r>
            <a:r>
              <a:rPr lang="en-GB" sz="2000" b="1" i="1" dirty="0"/>
              <a:t> </a:t>
            </a:r>
            <a:r>
              <a:rPr lang="en-GB" sz="2000" b="1" i="1" dirty="0" err="1"/>
              <a:t>tükenme</a:t>
            </a:r>
            <a:r>
              <a:rPr lang="en-GB" sz="2000" b="1" i="1" dirty="0"/>
              <a:t> </a:t>
            </a:r>
            <a:r>
              <a:rPr lang="en-GB" sz="2000" b="1" i="1" dirty="0" err="1" smtClean="0"/>
              <a:t>yüzdesi</a:t>
            </a:r>
            <a:endParaRPr lang="tr-TR" sz="2000" b="1" i="1" dirty="0"/>
          </a:p>
          <a:p>
            <a:r>
              <a:rPr lang="en-GB" sz="1200" dirty="0" smtClean="0"/>
              <a:t> </a:t>
            </a:r>
            <a:r>
              <a:rPr lang="en-GB" sz="1200" dirty="0" err="1"/>
              <a:t>Raup</a:t>
            </a:r>
            <a:r>
              <a:rPr lang="en-GB" sz="1200" dirty="0"/>
              <a:t> &amp; </a:t>
            </a:r>
            <a:r>
              <a:rPr lang="en-GB" sz="1200" dirty="0" err="1"/>
              <a:t>Sepkoski</a:t>
            </a:r>
            <a:r>
              <a:rPr lang="en-GB" sz="1200" dirty="0"/>
              <a:t> ,</a:t>
            </a:r>
            <a:r>
              <a:rPr lang="en-GB" sz="1200" dirty="0" smtClean="0"/>
              <a:t>1982</a:t>
            </a:r>
            <a:r>
              <a:rPr lang="tr-TR" sz="1200" dirty="0" smtClean="0"/>
              <a:t>’den</a:t>
            </a:r>
            <a:endParaRPr lang="en-GB" sz="1200" dirty="0"/>
          </a:p>
        </p:txBody>
      </p:sp>
      <p:cxnSp>
        <p:nvCxnSpPr>
          <p:cNvPr id="12" name="Straight Arrow Connector 11"/>
          <p:cNvCxnSpPr/>
          <p:nvPr/>
        </p:nvCxnSpPr>
        <p:spPr>
          <a:xfrm>
            <a:off x="6876256" y="1916832"/>
            <a:ext cx="0" cy="1152128"/>
          </a:xfrm>
          <a:prstGeom prst="straightConnector1">
            <a:avLst/>
          </a:prstGeom>
          <a:ln w="69850">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56963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2" name="Text Box 4"/>
          <p:cNvSpPr txBox="1">
            <a:spLocks noChangeArrowheads="1"/>
          </p:cNvSpPr>
          <p:nvPr/>
        </p:nvSpPr>
        <p:spPr bwMode="auto">
          <a:xfrm>
            <a:off x="762000" y="76200"/>
            <a:ext cx="8101449" cy="369332"/>
          </a:xfrm>
          <a:prstGeom prst="rect">
            <a:avLst/>
          </a:prstGeom>
          <a:noFill/>
          <a:ln w="9525">
            <a:noFill/>
            <a:miter lim="800000"/>
            <a:headEnd/>
            <a:tailEnd/>
          </a:ln>
          <a:effectLst/>
        </p:spPr>
        <p:txBody>
          <a:bodyPr wrap="none">
            <a:spAutoFit/>
          </a:bodyPr>
          <a:lstStyle/>
          <a:p>
            <a:pPr>
              <a:defRPr/>
            </a:pPr>
            <a:r>
              <a:rPr lang="en-GB" b="1" dirty="0" err="1">
                <a:effectLst>
                  <a:outerShdw blurRad="38100" dist="38100" dir="2700000" algn="tl">
                    <a:srgbClr val="000000"/>
                  </a:outerShdw>
                </a:effectLst>
                <a:latin typeface="Arial" charset="0"/>
              </a:rPr>
              <a:t>Yaklaşık</a:t>
            </a:r>
            <a:r>
              <a:rPr lang="en-GB" b="1" dirty="0">
                <a:effectLst>
                  <a:outerShdw blurRad="38100" dist="38100" dir="2700000" algn="tl">
                    <a:srgbClr val="000000"/>
                  </a:outerShdw>
                </a:effectLst>
                <a:latin typeface="Arial" charset="0"/>
              </a:rPr>
              <a:t> 50 </a:t>
            </a:r>
            <a:r>
              <a:rPr lang="en-GB" b="1" dirty="0" err="1">
                <a:effectLst>
                  <a:outerShdw blurRad="38100" dist="38100" dir="2700000" algn="tl">
                    <a:srgbClr val="000000"/>
                  </a:outerShdw>
                </a:effectLst>
                <a:latin typeface="Arial" charset="0"/>
              </a:rPr>
              <a:t>milyon</a:t>
            </a:r>
            <a:r>
              <a:rPr lang="en-GB" b="1" dirty="0">
                <a:effectLst>
                  <a:outerShdw blurRad="38100" dist="38100" dir="2700000" algn="tl">
                    <a:srgbClr val="000000"/>
                  </a:outerShdw>
                </a:effectLst>
                <a:latin typeface="Arial" charset="0"/>
              </a:rPr>
              <a:t> </a:t>
            </a:r>
            <a:r>
              <a:rPr lang="en-GB" b="1" dirty="0" err="1">
                <a:effectLst>
                  <a:outerShdw blurRad="38100" dist="38100" dir="2700000" algn="tl">
                    <a:srgbClr val="000000"/>
                  </a:outerShdw>
                </a:effectLst>
                <a:latin typeface="Arial" charset="0"/>
              </a:rPr>
              <a:t>yıl</a:t>
            </a:r>
            <a:r>
              <a:rPr lang="en-GB" b="1" dirty="0">
                <a:effectLst>
                  <a:outerShdw blurRad="38100" dist="38100" dir="2700000" algn="tl">
                    <a:srgbClr val="000000"/>
                  </a:outerShdw>
                </a:effectLst>
                <a:latin typeface="Arial" charset="0"/>
              </a:rPr>
              <a:t> </a:t>
            </a:r>
            <a:r>
              <a:rPr lang="en-GB" b="1" dirty="0" err="1">
                <a:effectLst>
                  <a:outerShdw blurRad="38100" dist="38100" dir="2700000" algn="tl">
                    <a:srgbClr val="000000"/>
                  </a:outerShdw>
                </a:effectLst>
                <a:latin typeface="Arial" charset="0"/>
              </a:rPr>
              <a:t>önce</a:t>
            </a:r>
            <a:r>
              <a:rPr lang="en-GB" b="1" dirty="0">
                <a:effectLst>
                  <a:outerShdw blurRad="38100" dist="38100" dir="2700000" algn="tl">
                    <a:srgbClr val="000000"/>
                  </a:outerShdw>
                </a:effectLst>
                <a:latin typeface="Arial" charset="0"/>
              </a:rPr>
              <a:t> </a:t>
            </a:r>
            <a:r>
              <a:rPr lang="en-GB" b="1" dirty="0" err="1">
                <a:effectLst>
                  <a:outerShdw blurRad="38100" dist="38100" dir="2700000" algn="tl">
                    <a:srgbClr val="000000"/>
                  </a:outerShdw>
                </a:effectLst>
                <a:latin typeface="Arial" charset="0"/>
              </a:rPr>
              <a:t>olan</a:t>
            </a:r>
            <a:r>
              <a:rPr lang="en-GB" b="1" dirty="0">
                <a:effectLst>
                  <a:outerShdw blurRad="38100" dist="38100" dir="2700000" algn="tl">
                    <a:srgbClr val="000000"/>
                  </a:outerShdw>
                </a:effectLst>
                <a:latin typeface="Arial" charset="0"/>
              </a:rPr>
              <a:t> </a:t>
            </a:r>
            <a:r>
              <a:rPr lang="en-GB" b="1" dirty="0" err="1">
                <a:effectLst>
                  <a:outerShdw blurRad="38100" dist="38100" dir="2700000" algn="tl">
                    <a:srgbClr val="000000"/>
                  </a:outerShdw>
                </a:effectLst>
                <a:latin typeface="Arial" charset="0"/>
              </a:rPr>
              <a:t>Erken</a:t>
            </a:r>
            <a:r>
              <a:rPr lang="en-GB" b="1" dirty="0">
                <a:effectLst>
                  <a:outerShdw blurRad="38100" dist="38100" dir="2700000" algn="tl">
                    <a:srgbClr val="000000"/>
                  </a:outerShdw>
                </a:effectLst>
                <a:latin typeface="Arial" charset="0"/>
              </a:rPr>
              <a:t> </a:t>
            </a:r>
            <a:r>
              <a:rPr lang="tr-TR" b="1" dirty="0" err="1" smtClean="0">
                <a:effectLst>
                  <a:outerShdw blurRad="38100" dist="38100" dir="2700000" algn="tl">
                    <a:srgbClr val="000000"/>
                  </a:outerShdw>
                </a:effectLst>
                <a:latin typeface="Arial" charset="0"/>
              </a:rPr>
              <a:t>Tersiyer’de</a:t>
            </a:r>
            <a:r>
              <a:rPr lang="tr-TR" b="1" dirty="0" smtClean="0">
                <a:effectLst>
                  <a:outerShdw blurRad="38100" dist="38100" dir="2700000" algn="tl">
                    <a:srgbClr val="000000"/>
                  </a:outerShdw>
                </a:effectLst>
                <a:latin typeface="Arial" charset="0"/>
              </a:rPr>
              <a:t> dünya</a:t>
            </a:r>
            <a:r>
              <a:rPr lang="en-GB" b="1" dirty="0" smtClean="0">
                <a:effectLst>
                  <a:outerShdw blurRad="38100" dist="38100" dir="2700000" algn="tl">
                    <a:srgbClr val="000000"/>
                  </a:outerShdw>
                </a:effectLst>
                <a:latin typeface="Arial" charset="0"/>
              </a:rPr>
              <a:t> </a:t>
            </a:r>
            <a:r>
              <a:rPr lang="en-GB" b="1" dirty="0" err="1">
                <a:effectLst>
                  <a:outerShdw blurRad="38100" dist="38100" dir="2700000" algn="tl">
                    <a:srgbClr val="000000"/>
                  </a:outerShdw>
                </a:effectLst>
                <a:latin typeface="Arial" charset="0"/>
              </a:rPr>
              <a:t>daha</a:t>
            </a:r>
            <a:r>
              <a:rPr lang="en-GB" b="1" dirty="0">
                <a:effectLst>
                  <a:outerShdw blurRad="38100" dist="38100" dir="2700000" algn="tl">
                    <a:srgbClr val="000000"/>
                  </a:outerShdw>
                </a:effectLst>
                <a:latin typeface="Arial" charset="0"/>
              </a:rPr>
              <a:t> </a:t>
            </a:r>
            <a:r>
              <a:rPr lang="en-GB" b="1" dirty="0" err="1">
                <a:effectLst>
                  <a:outerShdw blurRad="38100" dist="38100" dir="2700000" algn="tl">
                    <a:srgbClr val="000000"/>
                  </a:outerShdw>
                </a:effectLst>
                <a:latin typeface="Arial" charset="0"/>
              </a:rPr>
              <a:t>sıcaktı</a:t>
            </a:r>
            <a:r>
              <a:rPr lang="en-GB" b="1" dirty="0">
                <a:effectLst>
                  <a:outerShdw blurRad="38100" dist="38100" dir="2700000" algn="tl">
                    <a:srgbClr val="000000"/>
                  </a:outerShdw>
                </a:effectLst>
                <a:latin typeface="Arial" charset="0"/>
              </a:rPr>
              <a:t>….</a:t>
            </a:r>
            <a:endParaRPr lang="en-US" b="1" dirty="0">
              <a:effectLst>
                <a:outerShdw blurRad="38100" dist="38100" dir="2700000" algn="tl">
                  <a:srgbClr val="000000"/>
                </a:outerShdw>
              </a:effectLst>
              <a:latin typeface="Arial" charset="0"/>
            </a:endParaRPr>
          </a:p>
        </p:txBody>
      </p:sp>
      <p:sp>
        <p:nvSpPr>
          <p:cNvPr id="217093" name="Text Box 5"/>
          <p:cNvSpPr txBox="1">
            <a:spLocks noChangeArrowheads="1"/>
          </p:cNvSpPr>
          <p:nvPr/>
        </p:nvSpPr>
        <p:spPr bwMode="auto">
          <a:xfrm>
            <a:off x="1390650" y="6034088"/>
            <a:ext cx="5229317" cy="369332"/>
          </a:xfrm>
          <a:prstGeom prst="rect">
            <a:avLst/>
          </a:prstGeom>
          <a:noFill/>
          <a:ln w="9525">
            <a:noFill/>
            <a:miter lim="800000"/>
            <a:headEnd/>
            <a:tailEnd/>
          </a:ln>
          <a:effectLst/>
        </p:spPr>
        <p:txBody>
          <a:bodyPr wrap="none">
            <a:spAutoFit/>
          </a:bodyPr>
          <a:lstStyle/>
          <a:p>
            <a:pPr>
              <a:defRPr/>
            </a:pPr>
            <a:r>
              <a:rPr lang="en-GB" dirty="0" err="1">
                <a:effectLst>
                  <a:outerShdw blurRad="38100" dist="38100" dir="2700000" algn="tl">
                    <a:srgbClr val="000000"/>
                  </a:outerShdw>
                </a:effectLst>
                <a:latin typeface="Arial" charset="0"/>
              </a:rPr>
              <a:t>Londra'da</a:t>
            </a:r>
            <a:r>
              <a:rPr lang="en-GB" dirty="0">
                <a:effectLst>
                  <a:outerShdw blurRad="38100" dist="38100" dir="2700000" algn="tl">
                    <a:srgbClr val="000000"/>
                  </a:outerShdw>
                </a:effectLst>
                <a:latin typeface="Arial" charset="0"/>
              </a:rPr>
              <a:t> </a:t>
            </a:r>
            <a:r>
              <a:rPr lang="en-GB" dirty="0" err="1">
                <a:effectLst>
                  <a:outerShdw blurRad="38100" dist="38100" dir="2700000" algn="tl">
                    <a:srgbClr val="000000"/>
                  </a:outerShdw>
                </a:effectLst>
                <a:latin typeface="Arial" charset="0"/>
              </a:rPr>
              <a:t>Eosen</a:t>
            </a:r>
            <a:r>
              <a:rPr lang="en-GB" dirty="0">
                <a:effectLst>
                  <a:outerShdw blurRad="38100" dist="38100" dir="2700000" algn="tl">
                    <a:srgbClr val="000000"/>
                  </a:outerShdw>
                </a:effectLst>
                <a:latin typeface="Arial" charset="0"/>
              </a:rPr>
              <a:t> </a:t>
            </a:r>
            <a:r>
              <a:rPr lang="en-GB" dirty="0" err="1">
                <a:effectLst>
                  <a:outerShdw blurRad="38100" dist="38100" dir="2700000" algn="tl">
                    <a:srgbClr val="000000"/>
                  </a:outerShdw>
                </a:effectLst>
                <a:latin typeface="Arial" charset="0"/>
              </a:rPr>
              <a:t>döneminde</a:t>
            </a:r>
            <a:r>
              <a:rPr lang="en-GB" dirty="0">
                <a:effectLst>
                  <a:outerShdw blurRad="38100" dist="38100" dir="2700000" algn="tl">
                    <a:srgbClr val="000000"/>
                  </a:outerShdw>
                </a:effectLst>
                <a:latin typeface="Arial" charset="0"/>
              </a:rPr>
              <a:t> </a:t>
            </a:r>
            <a:r>
              <a:rPr lang="en-GB" dirty="0" err="1">
                <a:effectLst>
                  <a:outerShdw blurRad="38100" dist="38100" dir="2700000" algn="tl">
                    <a:srgbClr val="000000"/>
                  </a:outerShdw>
                </a:effectLst>
                <a:latin typeface="Arial" charset="0"/>
              </a:rPr>
              <a:t>timsahlar</a:t>
            </a:r>
            <a:r>
              <a:rPr lang="en-GB" dirty="0">
                <a:effectLst>
                  <a:outerShdw blurRad="38100" dist="38100" dir="2700000" algn="tl">
                    <a:srgbClr val="000000"/>
                  </a:outerShdw>
                </a:effectLst>
                <a:latin typeface="Arial" charset="0"/>
              </a:rPr>
              <a:t> </a:t>
            </a:r>
            <a:r>
              <a:rPr lang="en-GB" dirty="0" err="1">
                <a:effectLst>
                  <a:outerShdw blurRad="38100" dist="38100" dir="2700000" algn="tl">
                    <a:srgbClr val="000000"/>
                  </a:outerShdw>
                </a:effectLst>
                <a:latin typeface="Arial" charset="0"/>
              </a:rPr>
              <a:t>vardı</a:t>
            </a:r>
            <a:r>
              <a:rPr lang="en-GB" dirty="0">
                <a:effectLst>
                  <a:outerShdw blurRad="38100" dist="38100" dir="2700000" algn="tl">
                    <a:srgbClr val="000000"/>
                  </a:outerShdw>
                </a:effectLst>
                <a:latin typeface="Arial" charset="0"/>
              </a:rPr>
              <a:t> </a:t>
            </a:r>
            <a:r>
              <a:rPr lang="en-GB" dirty="0" smtClean="0">
                <a:effectLst>
                  <a:outerShdw blurRad="38100" dist="38100" dir="2700000" algn="tl">
                    <a:srgbClr val="000000"/>
                  </a:outerShdw>
                </a:effectLst>
                <a:latin typeface="Arial" charset="0"/>
              </a:rPr>
              <a:t>……</a:t>
            </a:r>
            <a:endParaRPr lang="en-US" dirty="0">
              <a:effectLst>
                <a:outerShdw blurRad="38100" dist="38100" dir="2700000" algn="tl">
                  <a:srgbClr val="000000"/>
                </a:outerShdw>
              </a:effectLst>
              <a:latin typeface="Arial" charset="0"/>
            </a:endParaRPr>
          </a:p>
        </p:txBody>
      </p:sp>
      <p:graphicFrame>
        <p:nvGraphicFramePr>
          <p:cNvPr id="6146" name="Object 2"/>
          <p:cNvGraphicFramePr>
            <a:graphicFrameLocks noChangeAspect="1"/>
          </p:cNvGraphicFramePr>
          <p:nvPr/>
        </p:nvGraphicFramePr>
        <p:xfrm>
          <a:off x="1295400" y="3911600"/>
          <a:ext cx="3810000" cy="2032000"/>
        </p:xfrm>
        <a:graphic>
          <a:graphicData uri="http://schemas.openxmlformats.org/presentationml/2006/ole">
            <mc:AlternateContent xmlns:mc="http://schemas.openxmlformats.org/markup-compatibility/2006">
              <mc:Choice xmlns:v="urn:schemas-microsoft-com:vml" Requires="v">
                <p:oleObj spid="_x0000_s7197" name="Photo Editor Photo" r:id="rId3" imgW="3696216" imgH="1971950" progId="">
                  <p:embed/>
                </p:oleObj>
              </mc:Choice>
              <mc:Fallback>
                <p:oleObj name="Photo Editor Photo" r:id="rId3" imgW="3696216" imgH="197195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911600"/>
                        <a:ext cx="3810000" cy="2032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7" name="Object 3"/>
          <p:cNvGraphicFramePr>
            <a:graphicFrameLocks noChangeAspect="1"/>
          </p:cNvGraphicFramePr>
          <p:nvPr/>
        </p:nvGraphicFramePr>
        <p:xfrm>
          <a:off x="5486400" y="3900488"/>
          <a:ext cx="2362200" cy="2043112"/>
        </p:xfrm>
        <a:graphic>
          <a:graphicData uri="http://schemas.openxmlformats.org/presentationml/2006/ole">
            <mc:AlternateContent xmlns:mc="http://schemas.openxmlformats.org/markup-compatibility/2006">
              <mc:Choice xmlns:v="urn:schemas-microsoft-com:vml" Requires="v">
                <p:oleObj spid="_x0000_s7198" name="Photo Editor Photo" r:id="rId5" imgW="2324424" imgH="2010056" progId="">
                  <p:embed/>
                </p:oleObj>
              </mc:Choice>
              <mc:Fallback>
                <p:oleObj name="Photo Editor Photo" r:id="rId5" imgW="2324424" imgH="2010056"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3900488"/>
                        <a:ext cx="2362200" cy="204311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8" name="Object 4"/>
          <p:cNvGraphicFramePr>
            <a:graphicFrameLocks noChangeAspect="1"/>
          </p:cNvGraphicFramePr>
          <p:nvPr/>
        </p:nvGraphicFramePr>
        <p:xfrm>
          <a:off x="2667000" y="895350"/>
          <a:ext cx="3886200" cy="2914650"/>
        </p:xfrm>
        <a:graphic>
          <a:graphicData uri="http://schemas.openxmlformats.org/presentationml/2006/ole">
            <mc:AlternateContent xmlns:mc="http://schemas.openxmlformats.org/markup-compatibility/2006">
              <mc:Choice xmlns:v="urn:schemas-microsoft-com:vml" Requires="v">
                <p:oleObj spid="_x0000_s7199" name="Photo Editor Photo" r:id="rId7" imgW="4761905" imgH="3572374" progId="">
                  <p:embed/>
                </p:oleObj>
              </mc:Choice>
              <mc:Fallback>
                <p:oleObj name="Photo Editor Photo" r:id="rId7" imgW="4761905" imgH="3572374"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895350"/>
                        <a:ext cx="3886200" cy="29146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1265972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9000" y="-99392"/>
            <a:ext cx="7772400" cy="1152128"/>
          </a:xfrm>
        </p:spPr>
        <p:txBody>
          <a:bodyPr/>
          <a:lstStyle/>
          <a:p>
            <a:pPr algn="ctr"/>
            <a:r>
              <a:rPr lang="tr-TR" sz="4400" b="1" dirty="0" smtClean="0">
                <a:solidFill>
                  <a:srgbClr val="FF0000"/>
                </a:solidFill>
                <a:latin typeface="Arial" panose="020B0604020202020204" pitchFamily="34" charset="0"/>
                <a:cs typeface="Arial" panose="020B0604020202020204" pitchFamily="34" charset="0"/>
              </a:rPr>
              <a:t>Ders Hedefi</a:t>
            </a:r>
            <a:endParaRPr lang="en-GB" sz="4400" b="1" dirty="0">
              <a:solidFill>
                <a:srgbClr val="FF0000"/>
              </a:solidFill>
              <a:latin typeface="Arial" panose="020B0604020202020204" pitchFamily="34" charset="0"/>
              <a:cs typeface="Arial" panose="020B0604020202020204" pitchFamily="34" charset="0"/>
            </a:endParaRPr>
          </a:p>
        </p:txBody>
      </p:sp>
      <p:sp>
        <p:nvSpPr>
          <p:cNvPr id="3" name="Title 1"/>
          <p:cNvSpPr txBox="1">
            <a:spLocks/>
          </p:cNvSpPr>
          <p:nvPr/>
        </p:nvSpPr>
        <p:spPr>
          <a:xfrm>
            <a:off x="539552" y="908720"/>
            <a:ext cx="7772400" cy="11521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dirty="0" smtClean="0">
                <a:latin typeface="Arial" panose="020B0604020202020204" pitchFamily="34" charset="0"/>
                <a:cs typeface="Arial" panose="020B0604020202020204" pitchFamily="34" charset="0"/>
              </a:rPr>
              <a:t>1. </a:t>
            </a:r>
            <a:r>
              <a:rPr lang="tr-TR" sz="4000" dirty="0" smtClean="0">
                <a:latin typeface="Arial" panose="020B0604020202020204" pitchFamily="34" charset="0"/>
                <a:cs typeface="Arial" panose="020B0604020202020204" pitchFamily="34" charset="0"/>
              </a:rPr>
              <a:t>Jeolojik Zaman</a:t>
            </a:r>
            <a:endParaRPr lang="en-GB" sz="4000" dirty="0">
              <a:latin typeface="Arial" panose="020B0604020202020204" pitchFamily="34" charset="0"/>
              <a:cs typeface="Arial" panose="020B0604020202020204" pitchFamily="34" charset="0"/>
            </a:endParaRPr>
          </a:p>
        </p:txBody>
      </p:sp>
      <p:sp>
        <p:nvSpPr>
          <p:cNvPr id="4" name="Title 1"/>
          <p:cNvSpPr txBox="1">
            <a:spLocks/>
          </p:cNvSpPr>
          <p:nvPr/>
        </p:nvSpPr>
        <p:spPr>
          <a:xfrm>
            <a:off x="612574" y="1916832"/>
            <a:ext cx="7772400" cy="1152128"/>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dirty="0" smtClean="0">
                <a:latin typeface="Arial" panose="020B0604020202020204" pitchFamily="34" charset="0"/>
                <a:cs typeface="Arial" panose="020B0604020202020204" pitchFamily="34" charset="0"/>
              </a:rPr>
              <a:t>2. </a:t>
            </a:r>
            <a:r>
              <a:rPr lang="tr-TR" sz="4000" dirty="0" smtClean="0">
                <a:latin typeface="Arial" panose="020B0604020202020204" pitchFamily="34" charset="0"/>
                <a:cs typeface="Arial" panose="020B0604020202020204" pitchFamily="34" charset="0"/>
              </a:rPr>
              <a:t>Zaman içerisinde gelişen bitkiler</a:t>
            </a:r>
            <a:endParaRPr lang="en-GB" sz="4000" dirty="0">
              <a:latin typeface="Arial" panose="020B0604020202020204" pitchFamily="34" charset="0"/>
              <a:cs typeface="Arial" panose="020B0604020202020204" pitchFamily="34" charset="0"/>
            </a:endParaRPr>
          </a:p>
        </p:txBody>
      </p:sp>
      <p:sp>
        <p:nvSpPr>
          <p:cNvPr id="5" name="Title 1"/>
          <p:cNvSpPr txBox="1">
            <a:spLocks/>
          </p:cNvSpPr>
          <p:nvPr/>
        </p:nvSpPr>
        <p:spPr>
          <a:xfrm>
            <a:off x="251521" y="3140968"/>
            <a:ext cx="8712967" cy="11521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dirty="0" smtClean="0">
                <a:latin typeface="Arial" panose="020B0604020202020204" pitchFamily="34" charset="0"/>
                <a:cs typeface="Arial" panose="020B0604020202020204" pitchFamily="34" charset="0"/>
              </a:rPr>
              <a:t>3. </a:t>
            </a:r>
            <a:r>
              <a:rPr lang="en-GB" sz="3600" dirty="0" err="1">
                <a:latin typeface="Arial" panose="020B0604020202020204" pitchFamily="34" charset="0"/>
                <a:cs typeface="Arial" panose="020B0604020202020204" pitchFamily="34" charset="0"/>
              </a:rPr>
              <a:t>Yer</a:t>
            </a:r>
            <a:r>
              <a:rPr lang="en-GB" sz="3600" dirty="0">
                <a:latin typeface="Arial" panose="020B0604020202020204" pitchFamily="34" charset="0"/>
                <a:cs typeface="Arial" panose="020B0604020202020204" pitchFamily="34" charset="0"/>
              </a:rPr>
              <a:t> </a:t>
            </a:r>
            <a:r>
              <a:rPr lang="en-GB" sz="3600" dirty="0" err="1">
                <a:latin typeface="Arial" panose="020B0604020202020204" pitchFamily="34" charset="0"/>
                <a:cs typeface="Arial" panose="020B0604020202020204" pitchFamily="34" charset="0"/>
              </a:rPr>
              <a:t>Sisteminin</a:t>
            </a:r>
            <a:r>
              <a:rPr lang="en-GB" sz="3600" dirty="0">
                <a:latin typeface="Arial" panose="020B0604020202020204" pitchFamily="34" charset="0"/>
                <a:cs typeface="Arial" panose="020B0604020202020204" pitchFamily="34" charset="0"/>
              </a:rPr>
              <a:t> </a:t>
            </a:r>
            <a:r>
              <a:rPr lang="en-GB" sz="3600" dirty="0" err="1">
                <a:latin typeface="Arial" panose="020B0604020202020204" pitchFamily="34" charset="0"/>
                <a:cs typeface="Arial" panose="020B0604020202020204" pitchFamily="34" charset="0"/>
              </a:rPr>
              <a:t>gelişiminde</a:t>
            </a:r>
            <a:r>
              <a:rPr lang="en-GB" sz="3600" dirty="0">
                <a:latin typeface="Arial" panose="020B0604020202020204" pitchFamily="34" charset="0"/>
                <a:cs typeface="Arial" panose="020B0604020202020204" pitchFamily="34" charset="0"/>
              </a:rPr>
              <a:t> </a:t>
            </a:r>
            <a:r>
              <a:rPr lang="en-GB" sz="3600" dirty="0" err="1">
                <a:latin typeface="Arial" panose="020B0604020202020204" pitchFamily="34" charset="0"/>
                <a:cs typeface="Arial" panose="020B0604020202020204" pitchFamily="34" charset="0"/>
              </a:rPr>
              <a:t>bitki</a:t>
            </a:r>
            <a:r>
              <a:rPr lang="en-GB" sz="3600" dirty="0">
                <a:latin typeface="Arial" panose="020B0604020202020204" pitchFamily="34" charset="0"/>
                <a:cs typeface="Arial" panose="020B0604020202020204" pitchFamily="34" charset="0"/>
              </a:rPr>
              <a:t> / </a:t>
            </a:r>
            <a:r>
              <a:rPr lang="en-GB" sz="3600" dirty="0" err="1">
                <a:latin typeface="Arial" panose="020B0604020202020204" pitchFamily="34" charset="0"/>
                <a:cs typeface="Arial" panose="020B0604020202020204" pitchFamily="34" charset="0"/>
              </a:rPr>
              <a:t>bitki</a:t>
            </a:r>
            <a:r>
              <a:rPr lang="en-GB" sz="3600" dirty="0">
                <a:latin typeface="Arial" panose="020B0604020202020204" pitchFamily="34" charset="0"/>
                <a:cs typeface="Arial" panose="020B0604020202020204" pitchFamily="34" charset="0"/>
              </a:rPr>
              <a:t> </a:t>
            </a:r>
            <a:r>
              <a:rPr lang="en-GB" sz="3600" dirty="0" err="1">
                <a:latin typeface="Arial" panose="020B0604020202020204" pitchFamily="34" charset="0"/>
                <a:cs typeface="Arial" panose="020B0604020202020204" pitchFamily="34" charset="0"/>
              </a:rPr>
              <a:t>örtüsünün</a:t>
            </a:r>
            <a:r>
              <a:rPr lang="en-GB" sz="3600" dirty="0">
                <a:latin typeface="Arial" panose="020B0604020202020204" pitchFamily="34" charset="0"/>
                <a:cs typeface="Arial" panose="020B0604020202020204" pitchFamily="34" charset="0"/>
              </a:rPr>
              <a:t> </a:t>
            </a:r>
            <a:r>
              <a:rPr lang="en-GB" sz="3600" dirty="0" err="1">
                <a:latin typeface="Arial" panose="020B0604020202020204" pitchFamily="34" charset="0"/>
                <a:cs typeface="Arial" panose="020B0604020202020204" pitchFamily="34" charset="0"/>
              </a:rPr>
              <a:t>önemi</a:t>
            </a:r>
            <a:endParaRPr lang="en-GB" sz="3600" dirty="0" smtClean="0">
              <a:latin typeface="Arial" panose="020B0604020202020204" pitchFamily="34" charset="0"/>
              <a:cs typeface="Arial" panose="020B0604020202020204" pitchFamily="34" charset="0"/>
            </a:endParaRPr>
          </a:p>
        </p:txBody>
      </p:sp>
      <p:sp>
        <p:nvSpPr>
          <p:cNvPr id="6" name="Title 1"/>
          <p:cNvSpPr txBox="1">
            <a:spLocks/>
          </p:cNvSpPr>
          <p:nvPr/>
        </p:nvSpPr>
        <p:spPr>
          <a:xfrm>
            <a:off x="612574" y="4365104"/>
            <a:ext cx="8207898" cy="11521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dirty="0" smtClean="0">
                <a:latin typeface="Arial" panose="020B0604020202020204" pitchFamily="34" charset="0"/>
                <a:cs typeface="Arial" panose="020B0604020202020204" pitchFamily="34" charset="0"/>
              </a:rPr>
              <a:t>4. </a:t>
            </a:r>
            <a:r>
              <a:rPr lang="tr-TR" sz="3600" dirty="0" smtClean="0">
                <a:latin typeface="Arial" panose="020B0604020202020204" pitchFamily="34" charset="0"/>
                <a:cs typeface="Arial" panose="020B0604020202020204" pitchFamily="34" charset="0"/>
              </a:rPr>
              <a:t>Eski ortamları yeniden inşa etmek</a:t>
            </a:r>
            <a:endParaRPr lang="en-GB" sz="3600" dirty="0">
              <a:latin typeface="Arial" panose="020B0604020202020204" pitchFamily="34" charset="0"/>
              <a:cs typeface="Arial" panose="020B0604020202020204" pitchFamily="34" charset="0"/>
            </a:endParaRPr>
          </a:p>
        </p:txBody>
      </p:sp>
      <p:sp>
        <p:nvSpPr>
          <p:cNvPr id="7" name="Title 1"/>
          <p:cNvSpPr txBox="1">
            <a:spLocks/>
          </p:cNvSpPr>
          <p:nvPr/>
        </p:nvSpPr>
        <p:spPr>
          <a:xfrm>
            <a:off x="611560" y="5229200"/>
            <a:ext cx="8207898" cy="11521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dirty="0" smtClean="0">
                <a:latin typeface="Arial" panose="020B0604020202020204" pitchFamily="34" charset="0"/>
                <a:cs typeface="Arial" panose="020B0604020202020204" pitchFamily="34" charset="0"/>
              </a:rPr>
              <a:t>5. </a:t>
            </a:r>
            <a:r>
              <a:rPr lang="en-GB" sz="3600" dirty="0" err="1">
                <a:latin typeface="Arial" panose="020B0604020202020204" pitchFamily="34" charset="0"/>
                <a:cs typeface="Arial" panose="020B0604020202020204" pitchFamily="34" charset="0"/>
              </a:rPr>
              <a:t>İklim</a:t>
            </a:r>
            <a:r>
              <a:rPr lang="en-GB" sz="3600" dirty="0">
                <a:latin typeface="Arial" panose="020B0604020202020204" pitchFamily="34" charset="0"/>
                <a:cs typeface="Arial" panose="020B0604020202020204" pitchFamily="34" charset="0"/>
              </a:rPr>
              <a:t> </a:t>
            </a:r>
            <a:r>
              <a:rPr lang="en-GB" sz="3600" dirty="0" err="1">
                <a:latin typeface="Arial" panose="020B0604020202020204" pitchFamily="34" charset="0"/>
                <a:cs typeface="Arial" panose="020B0604020202020204" pitchFamily="34" charset="0"/>
              </a:rPr>
              <a:t>modellerini</a:t>
            </a:r>
            <a:r>
              <a:rPr lang="en-GB" sz="3600" dirty="0">
                <a:latin typeface="Arial" panose="020B0604020202020204" pitchFamily="34" charset="0"/>
                <a:cs typeface="Arial" panose="020B0604020202020204" pitchFamily="34" charset="0"/>
              </a:rPr>
              <a:t> </a:t>
            </a:r>
            <a:r>
              <a:rPr lang="en-GB" sz="3600" dirty="0" err="1">
                <a:latin typeface="Arial" panose="020B0604020202020204" pitchFamily="34" charset="0"/>
                <a:cs typeface="Arial" panose="020B0604020202020204" pitchFamily="34" charset="0"/>
              </a:rPr>
              <a:t>değerlendirme</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66767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noChangeArrowheads="1"/>
          </p:cNvSpPr>
          <p:nvPr/>
        </p:nvSpPr>
        <p:spPr bwMode="auto">
          <a:xfrm>
            <a:off x="431800" y="446758"/>
            <a:ext cx="87487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b="1" dirty="0" err="1"/>
              <a:t>Karasal</a:t>
            </a:r>
            <a:r>
              <a:rPr lang="en-GB" b="1" dirty="0"/>
              <a:t> </a:t>
            </a:r>
            <a:r>
              <a:rPr lang="en-GB" b="1" dirty="0" err="1"/>
              <a:t>bitki</a:t>
            </a:r>
            <a:r>
              <a:rPr lang="en-GB" b="1" dirty="0"/>
              <a:t> </a:t>
            </a:r>
            <a:r>
              <a:rPr lang="en-GB" b="1" dirty="0" err="1"/>
              <a:t>örtüsüne</a:t>
            </a:r>
            <a:r>
              <a:rPr lang="en-GB" b="1" dirty="0"/>
              <a:t> ne </a:t>
            </a:r>
            <a:r>
              <a:rPr lang="en-GB" b="1" dirty="0" err="1"/>
              <a:t>oldu</a:t>
            </a:r>
            <a:r>
              <a:rPr lang="en-GB" b="1" dirty="0"/>
              <a:t>:</a:t>
            </a:r>
            <a:endParaRPr lang="en-GB" dirty="0"/>
          </a:p>
        </p:txBody>
      </p:sp>
      <p:pic>
        <p:nvPicPr>
          <p:cNvPr id="31748" name="Picture 2" descr="http://t2.gstatic.com/images?q=tbn:ANd9GcT3l00fZ-XbQjHpBbcl5VbXFu2wUNTI1j2hKXXWadBttxhGnDApmQ"/>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836613"/>
            <a:ext cx="18192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823913"/>
            <a:ext cx="4826000" cy="572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3924300" y="4149725"/>
            <a:ext cx="1223963" cy="16557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751" name="Rectangle 8"/>
          <p:cNvSpPr>
            <a:spLocks noChangeArrowheads="1"/>
          </p:cNvSpPr>
          <p:nvPr/>
        </p:nvSpPr>
        <p:spPr bwMode="auto">
          <a:xfrm>
            <a:off x="250825" y="6381750"/>
            <a:ext cx="1014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200" b="1"/>
              <a:t>Willis, 2001</a:t>
            </a:r>
            <a:endParaRPr lang="en-GB" sz="1200"/>
          </a:p>
        </p:txBody>
      </p:sp>
      <p:sp>
        <p:nvSpPr>
          <p:cNvPr id="9" name="Rectangle 8"/>
          <p:cNvSpPr/>
          <p:nvPr/>
        </p:nvSpPr>
        <p:spPr>
          <a:xfrm>
            <a:off x="6659563" y="4365625"/>
            <a:ext cx="2009775" cy="1322388"/>
          </a:xfrm>
          <a:prstGeom prst="rect">
            <a:avLst/>
          </a:prstGeom>
        </p:spPr>
        <p:txBody>
          <a:bodyPr wrap="none">
            <a:spAutoFit/>
          </a:bodyPr>
          <a:lstStyle/>
          <a:p>
            <a:pPr>
              <a:defRPr/>
            </a:pPr>
            <a:r>
              <a:rPr lang="en-GB" sz="8000" b="1" dirty="0">
                <a:solidFill>
                  <a:srgbClr val="FF0000"/>
                </a:solidFill>
                <a:effectLst>
                  <a:outerShdw blurRad="38100" dist="38100" dir="2700000" algn="tl">
                    <a:srgbClr val="000000"/>
                  </a:outerShdw>
                </a:effectLst>
                <a:latin typeface="Arial" charset="0"/>
              </a:rPr>
              <a:t>?  ?</a:t>
            </a:r>
            <a:endParaRPr lang="en-GB" sz="8000" dirty="0"/>
          </a:p>
        </p:txBody>
      </p:sp>
      <p:sp>
        <p:nvSpPr>
          <p:cNvPr id="10" name="Slide Number Placeholder 9"/>
          <p:cNvSpPr>
            <a:spLocks noGrp="1"/>
          </p:cNvSpPr>
          <p:nvPr>
            <p:ph type="sldNum" sz="quarter" idx="12"/>
          </p:nvPr>
        </p:nvSpPr>
        <p:spPr/>
        <p:txBody>
          <a:bodyPr/>
          <a:lstStyle/>
          <a:p>
            <a:pPr>
              <a:defRPr/>
            </a:pPr>
            <a:fld id="{6C843A2E-4E19-4A27-AFD6-2F826AE8B997}" type="slidenum">
              <a:rPr lang="en-GB" smtClean="0"/>
              <a:pPr>
                <a:defRPr/>
              </a:pPr>
              <a:t>20</a:t>
            </a:fld>
            <a:endParaRPr lang="en-GB"/>
          </a:p>
        </p:txBody>
      </p:sp>
      <p:sp>
        <p:nvSpPr>
          <p:cNvPr id="11" name="Text Box 7"/>
          <p:cNvSpPr txBox="1">
            <a:spLocks noChangeArrowheads="1"/>
          </p:cNvSpPr>
          <p:nvPr/>
        </p:nvSpPr>
        <p:spPr bwMode="auto">
          <a:xfrm>
            <a:off x="71438" y="-27384"/>
            <a:ext cx="9072562" cy="584775"/>
          </a:xfrm>
          <a:prstGeom prst="rect">
            <a:avLst/>
          </a:prstGeom>
          <a:noFill/>
          <a:ln w="9525">
            <a:noFill/>
            <a:miter lim="800000"/>
            <a:headEnd/>
            <a:tailEnd/>
          </a:ln>
        </p:spPr>
        <p:txBody>
          <a:bodyPr wrap="square">
            <a:spAutoFit/>
          </a:bodyPr>
          <a:lstStyle/>
          <a:p>
            <a:pPr>
              <a:defRPr/>
            </a:pPr>
            <a:r>
              <a:rPr lang="en-GB" sz="3200" dirty="0"/>
              <a:t>2. </a:t>
            </a:r>
            <a:r>
              <a:rPr lang="en-GB" sz="3200" dirty="0" err="1"/>
              <a:t>Bitkilerin</a:t>
            </a:r>
            <a:r>
              <a:rPr lang="en-GB" sz="3200" dirty="0"/>
              <a:t> </a:t>
            </a:r>
            <a:r>
              <a:rPr lang="en-GB" sz="3200" dirty="0" err="1"/>
              <a:t>evrimi</a:t>
            </a:r>
            <a:r>
              <a:rPr lang="en-GB" sz="3200" dirty="0"/>
              <a:t>: </a:t>
            </a:r>
            <a:r>
              <a:rPr lang="en-GB" sz="3200" dirty="0" err="1"/>
              <a:t>Soyu</a:t>
            </a:r>
            <a:r>
              <a:rPr lang="en-GB" sz="3200" dirty="0"/>
              <a:t> </a:t>
            </a:r>
            <a:r>
              <a:rPr lang="en-GB" sz="3200" dirty="0" err="1"/>
              <a:t>tükenme</a:t>
            </a:r>
            <a:r>
              <a:rPr lang="en-GB" sz="3200" dirty="0"/>
              <a:t> </a:t>
            </a:r>
            <a:r>
              <a:rPr lang="en-GB" sz="3200" dirty="0" err="1"/>
              <a:t>ve</a:t>
            </a:r>
            <a:r>
              <a:rPr lang="en-GB" sz="3200" dirty="0"/>
              <a:t> </a:t>
            </a:r>
            <a:r>
              <a:rPr lang="en-GB" sz="3200" dirty="0" err="1"/>
              <a:t>istila</a:t>
            </a:r>
            <a:endParaRPr lang="en-GB" sz="3200" dirty="0"/>
          </a:p>
        </p:txBody>
      </p:sp>
      <p:cxnSp>
        <p:nvCxnSpPr>
          <p:cNvPr id="3" name="Straight Connector 2"/>
          <p:cNvCxnSpPr/>
          <p:nvPr/>
        </p:nvCxnSpPr>
        <p:spPr>
          <a:xfrm flipV="1">
            <a:off x="0" y="765175"/>
            <a:ext cx="9144000" cy="71438"/>
          </a:xfrm>
          <a:prstGeom prst="line">
            <a:avLst/>
          </a:prstGeom>
          <a:ln w="222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122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p:cNvPicPr>
            <a:picLocks noChangeAspect="1" noChangeArrowheads="1"/>
          </p:cNvPicPr>
          <p:nvPr/>
        </p:nvPicPr>
        <p:blipFill>
          <a:blip r:embed="rId2" cstate="print"/>
          <a:srcRect/>
          <a:stretch>
            <a:fillRect/>
          </a:stretch>
        </p:blipFill>
        <p:spPr bwMode="auto">
          <a:xfrm>
            <a:off x="250825" y="823913"/>
            <a:ext cx="4826000" cy="5721350"/>
          </a:xfrm>
          <a:prstGeom prst="rect">
            <a:avLst/>
          </a:prstGeom>
          <a:noFill/>
          <a:ln w="9525">
            <a:noFill/>
            <a:miter lim="800000"/>
            <a:headEnd/>
            <a:tailEnd/>
          </a:ln>
        </p:spPr>
      </p:pic>
      <p:sp>
        <p:nvSpPr>
          <p:cNvPr id="18434" name="Rectangle 1"/>
          <p:cNvSpPr>
            <a:spLocks noChangeArrowheads="1"/>
          </p:cNvSpPr>
          <p:nvPr/>
        </p:nvSpPr>
        <p:spPr bwMode="auto">
          <a:xfrm>
            <a:off x="395288" y="446758"/>
            <a:ext cx="8748712" cy="369332"/>
          </a:xfrm>
          <a:prstGeom prst="rect">
            <a:avLst/>
          </a:prstGeom>
          <a:noFill/>
          <a:ln w="9525">
            <a:noFill/>
            <a:miter lim="800000"/>
            <a:headEnd/>
            <a:tailEnd/>
          </a:ln>
        </p:spPr>
        <p:txBody>
          <a:bodyPr>
            <a:spAutoFit/>
          </a:bodyPr>
          <a:lstStyle/>
          <a:p>
            <a:r>
              <a:rPr lang="en-GB" b="1" dirty="0" err="1"/>
              <a:t>Karasal</a:t>
            </a:r>
            <a:r>
              <a:rPr lang="en-GB" b="1" dirty="0"/>
              <a:t> </a:t>
            </a:r>
            <a:r>
              <a:rPr lang="en-GB" b="1" dirty="0" err="1"/>
              <a:t>bitki</a:t>
            </a:r>
            <a:r>
              <a:rPr lang="en-GB" b="1" dirty="0"/>
              <a:t> </a:t>
            </a:r>
            <a:r>
              <a:rPr lang="en-GB" b="1" dirty="0" err="1"/>
              <a:t>örtüsüne</a:t>
            </a:r>
            <a:r>
              <a:rPr lang="en-GB" b="1" dirty="0"/>
              <a:t> ne </a:t>
            </a:r>
            <a:r>
              <a:rPr lang="en-GB" b="1" dirty="0" err="1"/>
              <a:t>oldu</a:t>
            </a:r>
            <a:r>
              <a:rPr lang="en-GB" b="1" dirty="0"/>
              <a:t>:</a:t>
            </a:r>
            <a:endParaRPr lang="en-GB" dirty="0"/>
          </a:p>
        </p:txBody>
      </p:sp>
      <p:cxnSp>
        <p:nvCxnSpPr>
          <p:cNvPr id="3" name="Straight Connector 2"/>
          <p:cNvCxnSpPr/>
          <p:nvPr/>
        </p:nvCxnSpPr>
        <p:spPr>
          <a:xfrm flipV="1">
            <a:off x="0" y="765175"/>
            <a:ext cx="9144000" cy="71438"/>
          </a:xfrm>
          <a:prstGeom prst="line">
            <a:avLst/>
          </a:prstGeom>
          <a:ln w="222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8436" name="Picture 2" descr="http://t2.gstatic.com/images?q=tbn:ANd9GcT3l00fZ-XbQjHpBbcl5VbXFu2wUNTI1j2hKXXWadBttxhGnDApmQ"/>
          <p:cNvPicPr>
            <a:picLocks noChangeAspect="1" noChangeArrowheads="1"/>
          </p:cNvPicPr>
          <p:nvPr/>
        </p:nvPicPr>
        <p:blipFill>
          <a:blip r:embed="rId3" cstate="print"/>
          <a:srcRect/>
          <a:stretch>
            <a:fillRect/>
          </a:stretch>
        </p:blipFill>
        <p:spPr bwMode="auto">
          <a:xfrm>
            <a:off x="6732588" y="836613"/>
            <a:ext cx="1819275" cy="2514600"/>
          </a:xfrm>
          <a:prstGeom prst="rect">
            <a:avLst/>
          </a:prstGeom>
          <a:noFill/>
          <a:ln w="9525">
            <a:noFill/>
            <a:miter lim="800000"/>
            <a:headEnd/>
            <a:tailEnd/>
          </a:ln>
        </p:spPr>
      </p:pic>
      <p:sp>
        <p:nvSpPr>
          <p:cNvPr id="18440" name="Rectangle 8"/>
          <p:cNvSpPr>
            <a:spLocks noChangeArrowheads="1"/>
          </p:cNvSpPr>
          <p:nvPr/>
        </p:nvSpPr>
        <p:spPr bwMode="auto">
          <a:xfrm>
            <a:off x="250825" y="6381750"/>
            <a:ext cx="1014413" cy="276225"/>
          </a:xfrm>
          <a:prstGeom prst="rect">
            <a:avLst/>
          </a:prstGeom>
          <a:noFill/>
          <a:ln w="9525">
            <a:noFill/>
            <a:miter lim="800000"/>
            <a:headEnd/>
            <a:tailEnd/>
          </a:ln>
        </p:spPr>
        <p:txBody>
          <a:bodyPr wrap="none">
            <a:spAutoFit/>
          </a:bodyPr>
          <a:lstStyle/>
          <a:p>
            <a:r>
              <a:rPr lang="en-GB" sz="1200" b="1" dirty="0"/>
              <a:t>Willis, 2001</a:t>
            </a:r>
            <a:endParaRPr lang="en-GB" sz="1200" dirty="0"/>
          </a:p>
        </p:txBody>
      </p:sp>
      <p:grpSp>
        <p:nvGrpSpPr>
          <p:cNvPr id="10" name="Group 9"/>
          <p:cNvGrpSpPr/>
          <p:nvPr/>
        </p:nvGrpSpPr>
        <p:grpSpPr>
          <a:xfrm>
            <a:off x="3924300" y="4077072"/>
            <a:ext cx="4752156" cy="1728416"/>
            <a:chOff x="3924300" y="4077072"/>
            <a:chExt cx="4752156" cy="1728416"/>
          </a:xfrm>
        </p:grpSpPr>
        <p:sp>
          <p:nvSpPr>
            <p:cNvPr id="8" name="Oval 7"/>
            <p:cNvSpPr/>
            <p:nvPr/>
          </p:nvSpPr>
          <p:spPr>
            <a:xfrm>
              <a:off x="3924300" y="4149725"/>
              <a:ext cx="1223963" cy="16557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TextBox 8"/>
            <p:cNvSpPr txBox="1"/>
            <p:nvPr/>
          </p:nvSpPr>
          <p:spPr>
            <a:xfrm>
              <a:off x="5868144" y="4077072"/>
              <a:ext cx="2808312" cy="923330"/>
            </a:xfrm>
            <a:prstGeom prst="rect">
              <a:avLst/>
            </a:prstGeom>
            <a:noFill/>
          </p:spPr>
          <p:txBody>
            <a:bodyPr wrap="square" rtlCol="0">
              <a:spAutoFit/>
            </a:bodyPr>
            <a:lstStyle/>
            <a:p>
              <a:pPr>
                <a:lnSpc>
                  <a:spcPct val="150000"/>
                </a:lnSpc>
                <a:buFontTx/>
                <a:buChar char="-"/>
              </a:pPr>
              <a:r>
                <a:rPr lang="en-GB" b="1" dirty="0" err="1">
                  <a:solidFill>
                    <a:srgbClr val="C00000"/>
                  </a:solidFill>
                </a:rPr>
                <a:t>Hızlı</a:t>
              </a:r>
              <a:r>
                <a:rPr lang="en-GB" b="1" dirty="0">
                  <a:solidFill>
                    <a:srgbClr val="C00000"/>
                  </a:solidFill>
                </a:rPr>
                <a:t> </a:t>
              </a:r>
              <a:r>
                <a:rPr lang="en-GB" b="1" dirty="0" err="1" smtClean="0">
                  <a:solidFill>
                    <a:srgbClr val="C00000"/>
                  </a:solidFill>
                </a:rPr>
                <a:t>büyü</a:t>
              </a:r>
              <a:r>
                <a:rPr lang="tr-TR" b="1" dirty="0" smtClean="0">
                  <a:solidFill>
                    <a:srgbClr val="C00000"/>
                  </a:solidFill>
                </a:rPr>
                <a:t>me</a:t>
              </a:r>
              <a:endParaRPr lang="en-GB" b="1" dirty="0">
                <a:solidFill>
                  <a:srgbClr val="C00000"/>
                </a:solidFill>
              </a:endParaRPr>
            </a:p>
            <a:p>
              <a:pPr>
                <a:lnSpc>
                  <a:spcPct val="150000"/>
                </a:lnSpc>
                <a:buFontTx/>
                <a:buChar char="-"/>
              </a:pPr>
              <a:r>
                <a:rPr lang="en-GB" b="1" dirty="0">
                  <a:solidFill>
                    <a:srgbClr val="C00000"/>
                  </a:solidFill>
                </a:rPr>
                <a:t>  </a:t>
              </a:r>
              <a:r>
                <a:rPr lang="en-GB" b="1" dirty="0" err="1">
                  <a:solidFill>
                    <a:srgbClr val="C00000"/>
                  </a:solidFill>
                </a:rPr>
                <a:t>Hızlı</a:t>
              </a:r>
              <a:r>
                <a:rPr lang="en-GB" b="1" dirty="0">
                  <a:solidFill>
                    <a:srgbClr val="C00000"/>
                  </a:solidFill>
                </a:rPr>
                <a:t> </a:t>
              </a:r>
              <a:r>
                <a:rPr lang="en-GB" b="1" dirty="0" err="1" smtClean="0">
                  <a:solidFill>
                    <a:srgbClr val="C00000"/>
                  </a:solidFill>
                </a:rPr>
                <a:t>yayılma</a:t>
              </a:r>
              <a:endParaRPr lang="en-GB" b="1" dirty="0">
                <a:solidFill>
                  <a:srgbClr val="C00000"/>
                </a:solidFill>
              </a:endParaRPr>
            </a:p>
          </p:txBody>
        </p:sp>
      </p:grpSp>
      <p:sp>
        <p:nvSpPr>
          <p:cNvPr id="11" name="Text Box 7"/>
          <p:cNvSpPr txBox="1">
            <a:spLocks noChangeArrowheads="1"/>
          </p:cNvSpPr>
          <p:nvPr/>
        </p:nvSpPr>
        <p:spPr bwMode="auto">
          <a:xfrm>
            <a:off x="71438" y="-27384"/>
            <a:ext cx="9072562" cy="584775"/>
          </a:xfrm>
          <a:prstGeom prst="rect">
            <a:avLst/>
          </a:prstGeom>
          <a:noFill/>
          <a:ln w="9525">
            <a:noFill/>
            <a:miter lim="800000"/>
            <a:headEnd/>
            <a:tailEnd/>
          </a:ln>
        </p:spPr>
        <p:txBody>
          <a:bodyPr wrap="square">
            <a:spAutoFit/>
          </a:bodyPr>
          <a:lstStyle/>
          <a:p>
            <a:pPr>
              <a:defRPr/>
            </a:pPr>
            <a:r>
              <a:rPr lang="en-GB" sz="3200" dirty="0"/>
              <a:t>2. </a:t>
            </a:r>
            <a:r>
              <a:rPr lang="en-GB" sz="3200" dirty="0" err="1"/>
              <a:t>Bitkilerin</a:t>
            </a:r>
            <a:r>
              <a:rPr lang="en-GB" sz="3200" dirty="0"/>
              <a:t> </a:t>
            </a:r>
            <a:r>
              <a:rPr lang="en-GB" sz="3200" dirty="0" err="1"/>
              <a:t>evrimi</a:t>
            </a:r>
            <a:r>
              <a:rPr lang="en-GB" sz="3200" dirty="0"/>
              <a:t>: </a:t>
            </a:r>
            <a:r>
              <a:rPr lang="en-GB" sz="3200" dirty="0" err="1"/>
              <a:t>Soyu</a:t>
            </a:r>
            <a:r>
              <a:rPr lang="en-GB" sz="3200" dirty="0"/>
              <a:t> </a:t>
            </a:r>
            <a:r>
              <a:rPr lang="en-GB" sz="3200" dirty="0" err="1"/>
              <a:t>tükenme</a:t>
            </a:r>
            <a:r>
              <a:rPr lang="en-GB" sz="3200" dirty="0"/>
              <a:t> </a:t>
            </a:r>
            <a:r>
              <a:rPr lang="en-GB" sz="3200" dirty="0" err="1"/>
              <a:t>ve</a:t>
            </a:r>
            <a:r>
              <a:rPr lang="en-GB" sz="3200" dirty="0"/>
              <a:t> </a:t>
            </a:r>
            <a:r>
              <a:rPr lang="en-GB" sz="3200" dirty="0" err="1"/>
              <a:t>istila</a:t>
            </a:r>
            <a:endParaRPr lang="en-GB" sz="3200" dirty="0"/>
          </a:p>
        </p:txBody>
      </p:sp>
    </p:spTree>
    <p:extLst>
      <p:ext uri="{BB962C8B-B14F-4D97-AF65-F5344CB8AC3E}">
        <p14:creationId xmlns:p14="http://schemas.microsoft.com/office/powerpoint/2010/main" val="250692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395288" y="188913"/>
            <a:ext cx="8748712" cy="461665"/>
          </a:xfrm>
          <a:prstGeom prst="rect">
            <a:avLst/>
          </a:prstGeom>
          <a:noFill/>
          <a:ln w="9525">
            <a:noFill/>
            <a:miter lim="800000"/>
            <a:headEnd/>
            <a:tailEnd/>
          </a:ln>
        </p:spPr>
        <p:txBody>
          <a:bodyPr>
            <a:spAutoFit/>
          </a:bodyPr>
          <a:lstStyle/>
          <a:p>
            <a:r>
              <a:rPr lang="en-GB" sz="2400" b="1" dirty="0" err="1"/>
              <a:t>Karasal</a:t>
            </a:r>
            <a:r>
              <a:rPr lang="en-GB" sz="2400" b="1" dirty="0"/>
              <a:t> </a:t>
            </a:r>
            <a:r>
              <a:rPr lang="en-GB" sz="2400" b="1" dirty="0" err="1"/>
              <a:t>bitki</a:t>
            </a:r>
            <a:r>
              <a:rPr lang="en-GB" sz="2400" b="1" dirty="0"/>
              <a:t> </a:t>
            </a:r>
            <a:r>
              <a:rPr lang="en-GB" sz="2400" b="1" dirty="0" err="1"/>
              <a:t>örtüsüne</a:t>
            </a:r>
            <a:r>
              <a:rPr lang="en-GB" sz="2400" b="1" dirty="0"/>
              <a:t> ne </a:t>
            </a:r>
            <a:r>
              <a:rPr lang="en-GB" sz="2400" b="1" dirty="0" err="1"/>
              <a:t>oldu</a:t>
            </a:r>
            <a:r>
              <a:rPr lang="en-GB" sz="2400" b="1" dirty="0"/>
              <a:t>:</a:t>
            </a:r>
            <a:endParaRPr lang="en-GB" sz="2400" dirty="0"/>
          </a:p>
        </p:txBody>
      </p:sp>
      <p:cxnSp>
        <p:nvCxnSpPr>
          <p:cNvPr id="3" name="Straight Connector 2"/>
          <p:cNvCxnSpPr/>
          <p:nvPr/>
        </p:nvCxnSpPr>
        <p:spPr>
          <a:xfrm flipV="1">
            <a:off x="0" y="765175"/>
            <a:ext cx="9144000" cy="71438"/>
          </a:xfrm>
          <a:prstGeom prst="line">
            <a:avLst/>
          </a:prstGeom>
          <a:ln w="222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9461" name="Rectangle 4"/>
          <p:cNvSpPr>
            <a:spLocks noChangeArrowheads="1"/>
          </p:cNvSpPr>
          <p:nvPr/>
        </p:nvSpPr>
        <p:spPr bwMode="auto">
          <a:xfrm>
            <a:off x="337001" y="1124744"/>
            <a:ext cx="8483472" cy="2726376"/>
          </a:xfrm>
          <a:prstGeom prst="rect">
            <a:avLst/>
          </a:prstGeom>
          <a:solidFill>
            <a:srgbClr val="FFFFCC"/>
          </a:solidFill>
          <a:ln w="9525">
            <a:noFill/>
            <a:miter lim="800000"/>
            <a:headEnd/>
            <a:tailEnd/>
          </a:ln>
        </p:spPr>
        <p:txBody>
          <a:bodyPr wrap="square">
            <a:spAutoFit/>
          </a:bodyPr>
          <a:lstStyle/>
          <a:p>
            <a:pPr algn="just"/>
            <a:r>
              <a:rPr lang="en-GB" sz="2400" dirty="0" err="1"/>
              <a:t>Bir</a:t>
            </a:r>
            <a:r>
              <a:rPr lang="en-GB" sz="2400" dirty="0"/>
              <a:t> </a:t>
            </a:r>
            <a:r>
              <a:rPr lang="en-GB" sz="2400" dirty="0" err="1"/>
              <a:t>hayvanat</a:t>
            </a:r>
            <a:r>
              <a:rPr lang="en-GB" sz="2400" dirty="0"/>
              <a:t> </a:t>
            </a:r>
            <a:r>
              <a:rPr lang="en-GB" sz="2400" dirty="0" err="1"/>
              <a:t>bahçesine</a:t>
            </a:r>
            <a:r>
              <a:rPr lang="en-GB" sz="2400" dirty="0"/>
              <a:t> </a:t>
            </a:r>
            <a:r>
              <a:rPr lang="en-GB" sz="2400" dirty="0" err="1"/>
              <a:t>girip</a:t>
            </a:r>
            <a:r>
              <a:rPr lang="en-GB" sz="2400" dirty="0"/>
              <a:t> </a:t>
            </a:r>
            <a:r>
              <a:rPr lang="en-GB" sz="2400" dirty="0" err="1" smtClean="0"/>
              <a:t>tüm</a:t>
            </a:r>
            <a:r>
              <a:rPr lang="en-GB" sz="2400" dirty="0" smtClean="0"/>
              <a:t> </a:t>
            </a:r>
            <a:r>
              <a:rPr lang="en-GB" sz="2400" dirty="0" err="1" smtClean="0"/>
              <a:t>hayvanları</a:t>
            </a:r>
            <a:r>
              <a:rPr lang="tr-TR" sz="2400" dirty="0" smtClean="0"/>
              <a:t>n </a:t>
            </a:r>
            <a:r>
              <a:rPr lang="en-GB" sz="2400" dirty="0" err="1" smtClean="0"/>
              <a:t>kafasına</a:t>
            </a:r>
            <a:r>
              <a:rPr lang="tr-TR" sz="2400" dirty="0" smtClean="0"/>
              <a:t> çekiçle</a:t>
            </a:r>
            <a:r>
              <a:rPr lang="en-GB" sz="2400" dirty="0" smtClean="0"/>
              <a:t> </a:t>
            </a:r>
            <a:r>
              <a:rPr lang="en-GB" sz="2400" dirty="0" err="1"/>
              <a:t>vurursanız</a:t>
            </a:r>
            <a:r>
              <a:rPr lang="en-GB" sz="2400" dirty="0"/>
              <a:t>, </a:t>
            </a:r>
            <a:r>
              <a:rPr lang="en-GB" sz="2400" dirty="0" err="1"/>
              <a:t>etkin</a:t>
            </a:r>
            <a:r>
              <a:rPr lang="en-GB" sz="2400" dirty="0"/>
              <a:t> </a:t>
            </a:r>
            <a:r>
              <a:rPr lang="en-GB" sz="2400" dirty="0" err="1"/>
              <a:t>bir</a:t>
            </a:r>
            <a:r>
              <a:rPr lang="en-GB" sz="2400" dirty="0"/>
              <a:t> </a:t>
            </a:r>
            <a:r>
              <a:rPr lang="en-GB" sz="2400" dirty="0" err="1"/>
              <a:t>şekilde</a:t>
            </a:r>
            <a:r>
              <a:rPr lang="en-GB" sz="2400" dirty="0"/>
              <a:t> </a:t>
            </a:r>
            <a:r>
              <a:rPr lang="en-GB" sz="2400" dirty="0" err="1"/>
              <a:t>hayvanat</a:t>
            </a:r>
            <a:r>
              <a:rPr lang="en-GB" sz="2400" dirty="0"/>
              <a:t> </a:t>
            </a:r>
            <a:r>
              <a:rPr lang="en-GB" sz="2400" dirty="0" err="1"/>
              <a:t>bahçesinin</a:t>
            </a:r>
            <a:r>
              <a:rPr lang="en-GB" sz="2400" dirty="0"/>
              <a:t> </a:t>
            </a:r>
            <a:r>
              <a:rPr lang="en-GB" sz="2400" dirty="0" err="1"/>
              <a:t>sonuna</a:t>
            </a:r>
            <a:r>
              <a:rPr lang="en-GB" sz="2400" dirty="0"/>
              <a:t> </a:t>
            </a:r>
            <a:r>
              <a:rPr lang="en-GB" sz="2400" dirty="0" err="1"/>
              <a:t>gelirsiniz</a:t>
            </a:r>
            <a:r>
              <a:rPr lang="en-GB" sz="2400" dirty="0" smtClean="0"/>
              <a:t>.</a:t>
            </a:r>
            <a:endParaRPr lang="tr-TR" sz="2400" dirty="0" smtClean="0"/>
          </a:p>
          <a:p>
            <a:endParaRPr lang="en-GB" sz="2400" dirty="0"/>
          </a:p>
          <a:p>
            <a:pPr algn="just"/>
            <a:r>
              <a:rPr lang="en-GB" sz="2400" dirty="0" err="1"/>
              <a:t>Eğer</a:t>
            </a:r>
            <a:r>
              <a:rPr lang="en-GB" sz="2400" dirty="0"/>
              <a:t> </a:t>
            </a:r>
            <a:r>
              <a:rPr lang="en-GB" sz="2400" dirty="0" err="1"/>
              <a:t>bir</a:t>
            </a:r>
            <a:r>
              <a:rPr lang="en-GB" sz="2400" dirty="0"/>
              <a:t> </a:t>
            </a:r>
            <a:r>
              <a:rPr lang="en-GB" sz="2400" dirty="0" err="1"/>
              <a:t>botanik</a:t>
            </a:r>
            <a:r>
              <a:rPr lang="en-GB" sz="2400" dirty="0"/>
              <a:t> </a:t>
            </a:r>
            <a:r>
              <a:rPr lang="en-GB" sz="2400" dirty="0" err="1"/>
              <a:t>bahçesine</a:t>
            </a:r>
            <a:r>
              <a:rPr lang="en-GB" sz="2400" dirty="0"/>
              <a:t> </a:t>
            </a:r>
            <a:r>
              <a:rPr lang="en-GB" sz="2400" dirty="0" err="1"/>
              <a:t>girip</a:t>
            </a:r>
            <a:r>
              <a:rPr lang="en-GB" sz="2400" dirty="0"/>
              <a:t> </a:t>
            </a:r>
            <a:r>
              <a:rPr lang="en-GB" sz="2400" dirty="0" err="1"/>
              <a:t>tüm</a:t>
            </a:r>
            <a:r>
              <a:rPr lang="en-GB" sz="2400" dirty="0"/>
              <a:t> </a:t>
            </a:r>
            <a:r>
              <a:rPr lang="en-GB" sz="2400" dirty="0" err="1"/>
              <a:t>bitkileri</a:t>
            </a:r>
            <a:r>
              <a:rPr lang="en-GB" sz="2400" dirty="0"/>
              <a:t> </a:t>
            </a:r>
            <a:r>
              <a:rPr lang="en-GB" sz="2400" dirty="0" err="1"/>
              <a:t>yakıp</a:t>
            </a:r>
            <a:r>
              <a:rPr lang="en-GB" sz="2400" dirty="0"/>
              <a:t> </a:t>
            </a:r>
            <a:r>
              <a:rPr lang="en-GB" sz="2400" dirty="0" err="1"/>
              <a:t>kesecekseniz</a:t>
            </a:r>
            <a:r>
              <a:rPr lang="en-GB" sz="2400" dirty="0"/>
              <a:t> - 10 </a:t>
            </a:r>
            <a:r>
              <a:rPr lang="en-GB" sz="2400" dirty="0" err="1"/>
              <a:t>yıl</a:t>
            </a:r>
            <a:r>
              <a:rPr lang="en-GB" sz="2400" dirty="0"/>
              <a:t> </a:t>
            </a:r>
            <a:r>
              <a:rPr lang="en-GB" sz="2400" dirty="0" err="1"/>
              <a:t>içinde</a:t>
            </a:r>
            <a:r>
              <a:rPr lang="en-GB" sz="2400" dirty="0"/>
              <a:t> </a:t>
            </a:r>
            <a:r>
              <a:rPr lang="en-GB" sz="2400" dirty="0" err="1"/>
              <a:t>yine</a:t>
            </a:r>
            <a:r>
              <a:rPr lang="en-GB" sz="2400" dirty="0"/>
              <a:t> </a:t>
            </a:r>
            <a:r>
              <a:rPr lang="en-GB" sz="2400" dirty="0" err="1"/>
              <a:t>birçoğunun</a:t>
            </a:r>
            <a:r>
              <a:rPr lang="en-GB" sz="2400" dirty="0"/>
              <a:t> </a:t>
            </a:r>
            <a:r>
              <a:rPr lang="en-GB" sz="2400" dirty="0" err="1"/>
              <a:t>bir</a:t>
            </a:r>
            <a:r>
              <a:rPr lang="en-GB" sz="2400" dirty="0"/>
              <a:t> </a:t>
            </a:r>
            <a:r>
              <a:rPr lang="en-GB" sz="2400" dirty="0" err="1"/>
              <a:t>kez</a:t>
            </a:r>
            <a:r>
              <a:rPr lang="en-GB" sz="2400" dirty="0"/>
              <a:t> </a:t>
            </a:r>
            <a:r>
              <a:rPr lang="en-GB" sz="2400" dirty="0" err="1"/>
              <a:t>daha</a:t>
            </a:r>
            <a:r>
              <a:rPr lang="en-GB" sz="2400" dirty="0"/>
              <a:t> </a:t>
            </a:r>
            <a:r>
              <a:rPr lang="en-GB" sz="2400" dirty="0" err="1"/>
              <a:t>filizlendiği</a:t>
            </a:r>
            <a:r>
              <a:rPr lang="en-GB" sz="2400" dirty="0"/>
              <a:t> </a:t>
            </a:r>
            <a:r>
              <a:rPr lang="en-GB" sz="2400" dirty="0" err="1"/>
              <a:t>bir</a:t>
            </a:r>
            <a:r>
              <a:rPr lang="en-GB" sz="2400" dirty="0"/>
              <a:t> </a:t>
            </a:r>
            <a:r>
              <a:rPr lang="en-GB" sz="2400" dirty="0" err="1"/>
              <a:t>botanik</a:t>
            </a:r>
            <a:r>
              <a:rPr lang="en-GB" sz="2400" dirty="0"/>
              <a:t> </a:t>
            </a:r>
            <a:r>
              <a:rPr lang="en-GB" sz="2400" dirty="0" err="1"/>
              <a:t>bahçeniz</a:t>
            </a:r>
            <a:r>
              <a:rPr lang="en-GB" sz="2400" dirty="0"/>
              <a:t> </a:t>
            </a:r>
            <a:r>
              <a:rPr lang="en-GB" sz="2400" dirty="0" err="1"/>
              <a:t>olacak</a:t>
            </a:r>
            <a:r>
              <a:rPr lang="en-GB" sz="2400" dirty="0"/>
              <a:t> (Knoll 1984)</a:t>
            </a:r>
          </a:p>
        </p:txBody>
      </p:sp>
      <p:pic>
        <p:nvPicPr>
          <p:cNvPr id="19460" name="Picture 2" descr="http://t2.gstatic.com/images?q=tbn:ANd9GcT3l00fZ-XbQjHpBbcl5VbXFu2wUNTI1j2hKXXWadBttxhGnDApmQ"/>
          <p:cNvPicPr>
            <a:picLocks noChangeAspect="1" noChangeArrowheads="1"/>
          </p:cNvPicPr>
          <p:nvPr/>
        </p:nvPicPr>
        <p:blipFill>
          <a:blip r:embed="rId2" cstate="print"/>
          <a:srcRect/>
          <a:stretch>
            <a:fillRect/>
          </a:stretch>
        </p:blipFill>
        <p:spPr bwMode="auto">
          <a:xfrm>
            <a:off x="3419872" y="3851120"/>
            <a:ext cx="2304256" cy="2800898"/>
          </a:xfrm>
          <a:prstGeom prst="rect">
            <a:avLst/>
          </a:prstGeom>
          <a:noFill/>
          <a:ln w="9525">
            <a:noFill/>
            <a:miter lim="800000"/>
            <a:headEnd/>
            <a:tailEnd/>
          </a:ln>
        </p:spPr>
      </p:pic>
    </p:spTree>
    <p:extLst>
      <p:ext uri="{BB962C8B-B14F-4D97-AF65-F5344CB8AC3E}">
        <p14:creationId xmlns:p14="http://schemas.microsoft.com/office/powerpoint/2010/main" val="6272569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a:off x="0" y="57150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28625" y="857250"/>
            <a:ext cx="2714625" cy="500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379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15375" y="1143000"/>
            <a:ext cx="255588"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142875" y="903288"/>
            <a:ext cx="8912225" cy="5754687"/>
            <a:chOff x="142875" y="903288"/>
            <a:chExt cx="8912225" cy="5754687"/>
          </a:xfrm>
        </p:grpSpPr>
        <p:pic>
          <p:nvPicPr>
            <p:cNvPr id="337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0" y="1139825"/>
              <a:ext cx="8769350"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875" y="903288"/>
              <a:ext cx="1143000" cy="371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3800" name="Rectangle 10"/>
            <p:cNvSpPr>
              <a:spLocks noChangeArrowheads="1"/>
            </p:cNvSpPr>
            <p:nvPr/>
          </p:nvSpPr>
          <p:spPr bwMode="auto">
            <a:xfrm>
              <a:off x="6659563" y="6381750"/>
              <a:ext cx="22336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200" b="1" dirty="0"/>
                <a:t>(after </a:t>
              </a:r>
              <a:r>
                <a:rPr lang="en-GB" sz="1200" b="1" dirty="0" err="1"/>
                <a:t>Zachos</a:t>
              </a:r>
              <a:r>
                <a:rPr lang="en-GB" sz="1200" b="1" dirty="0"/>
                <a:t> </a:t>
              </a:r>
              <a:r>
                <a:rPr lang="en-GB" sz="1200" b="1" i="1" dirty="0"/>
                <a:t>et al.,2001)</a:t>
              </a:r>
              <a:endParaRPr lang="en-GB" sz="1200" b="1" dirty="0"/>
            </a:p>
          </p:txBody>
        </p:sp>
      </p:grpSp>
      <p:sp>
        <p:nvSpPr>
          <p:cNvPr id="10" name="Slide Number Placeholder 9"/>
          <p:cNvSpPr>
            <a:spLocks noGrp="1"/>
          </p:cNvSpPr>
          <p:nvPr>
            <p:ph type="sldNum" sz="quarter" idx="12"/>
          </p:nvPr>
        </p:nvSpPr>
        <p:spPr/>
        <p:txBody>
          <a:bodyPr/>
          <a:lstStyle/>
          <a:p>
            <a:pPr>
              <a:defRPr/>
            </a:pPr>
            <a:fld id="{6C843A2E-4E19-4A27-AFD6-2F826AE8B997}" type="slidenum">
              <a:rPr lang="en-GB" smtClean="0"/>
              <a:pPr>
                <a:defRPr/>
              </a:pPr>
              <a:t>23</a:t>
            </a:fld>
            <a:endParaRPr lang="en-GB"/>
          </a:p>
        </p:txBody>
      </p:sp>
      <p:sp>
        <p:nvSpPr>
          <p:cNvPr id="11" name="Text Box 7"/>
          <p:cNvSpPr txBox="1">
            <a:spLocks noChangeArrowheads="1"/>
          </p:cNvSpPr>
          <p:nvPr/>
        </p:nvSpPr>
        <p:spPr bwMode="auto">
          <a:xfrm>
            <a:off x="71438" y="44624"/>
            <a:ext cx="87868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en-GB" b="1" dirty="0" smtClean="0"/>
              <a:t>4. </a:t>
            </a:r>
            <a:r>
              <a:rPr lang="en-GB" b="1" dirty="0" err="1"/>
              <a:t>İklim</a:t>
            </a:r>
            <a:r>
              <a:rPr lang="en-GB" b="1" dirty="0"/>
              <a:t> </a:t>
            </a:r>
            <a:r>
              <a:rPr lang="en-GB" b="1" dirty="0" err="1"/>
              <a:t>proxyleri</a:t>
            </a:r>
            <a:r>
              <a:rPr lang="en-GB" b="1" dirty="0"/>
              <a:t> </a:t>
            </a:r>
            <a:r>
              <a:rPr lang="en-GB" b="1" dirty="0" err="1"/>
              <a:t>olarak</a:t>
            </a:r>
            <a:r>
              <a:rPr lang="en-GB" b="1" dirty="0"/>
              <a:t> </a:t>
            </a:r>
            <a:r>
              <a:rPr lang="en-GB" b="1" dirty="0" err="1" smtClean="0"/>
              <a:t>bitkiler</a:t>
            </a:r>
            <a:r>
              <a:rPr lang="tr-TR" b="1" dirty="0" smtClean="0"/>
              <a:t> </a:t>
            </a:r>
            <a:endParaRPr lang="en-GB" b="1" dirty="0"/>
          </a:p>
        </p:txBody>
      </p:sp>
    </p:spTree>
    <p:extLst>
      <p:ext uri="{BB962C8B-B14F-4D97-AF65-F5344CB8AC3E}">
        <p14:creationId xmlns:p14="http://schemas.microsoft.com/office/powerpoint/2010/main" val="34697930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ara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953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5122" name="Object 2"/>
          <p:cNvGraphicFramePr>
            <a:graphicFrameLocks noChangeAspect="1"/>
          </p:cNvGraphicFramePr>
          <p:nvPr/>
        </p:nvGraphicFramePr>
        <p:xfrm>
          <a:off x="4953000" y="3303588"/>
          <a:ext cx="4191000" cy="3554412"/>
        </p:xfrm>
        <a:graphic>
          <a:graphicData uri="http://schemas.openxmlformats.org/presentationml/2006/ole">
            <mc:AlternateContent xmlns:mc="http://schemas.openxmlformats.org/markup-compatibility/2006">
              <mc:Choice xmlns:v="urn:schemas-microsoft-com:vml" Requires="v">
                <p:oleObj spid="_x0000_s8203" name="Photo Editor Photo" r:id="rId4" imgW="6668431" imgH="5657143" progId="">
                  <p:embed/>
                </p:oleObj>
              </mc:Choice>
              <mc:Fallback>
                <p:oleObj name="Photo Editor Photo" r:id="rId4" imgW="6668431" imgH="565714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303588"/>
                        <a:ext cx="4191000" cy="35544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9092" name="Text Box 4"/>
          <p:cNvSpPr txBox="1">
            <a:spLocks noChangeArrowheads="1"/>
          </p:cNvSpPr>
          <p:nvPr/>
        </p:nvSpPr>
        <p:spPr bwMode="auto">
          <a:xfrm>
            <a:off x="5319713" y="1916113"/>
            <a:ext cx="3500437" cy="646331"/>
          </a:xfrm>
          <a:prstGeom prst="rect">
            <a:avLst/>
          </a:prstGeom>
          <a:noFill/>
          <a:ln w="9525">
            <a:noFill/>
            <a:miter lim="800000"/>
            <a:headEnd/>
            <a:tailEnd/>
          </a:ln>
          <a:effectLst/>
        </p:spPr>
        <p:txBody>
          <a:bodyPr>
            <a:spAutoFit/>
          </a:bodyPr>
          <a:lstStyle/>
          <a:p>
            <a:pPr>
              <a:defRPr/>
            </a:pPr>
            <a:r>
              <a:rPr lang="en-GB" b="1" dirty="0" err="1">
                <a:effectLst>
                  <a:outerShdw blurRad="38100" dist="38100" dir="2700000" algn="tl">
                    <a:srgbClr val="000000"/>
                  </a:outerShdw>
                </a:effectLst>
                <a:latin typeface="Arial" charset="0"/>
              </a:rPr>
              <a:t>Antarktika</a:t>
            </a:r>
            <a:r>
              <a:rPr lang="en-GB" b="1" dirty="0">
                <a:effectLst>
                  <a:outerShdw blurRad="38100" dist="38100" dir="2700000" algn="tl">
                    <a:srgbClr val="000000"/>
                  </a:outerShdw>
                </a:effectLst>
                <a:latin typeface="Arial" charset="0"/>
              </a:rPr>
              <a:t> </a:t>
            </a:r>
            <a:r>
              <a:rPr lang="en-GB" b="1" dirty="0" err="1">
                <a:effectLst>
                  <a:outerShdw blurRad="38100" dist="38100" dir="2700000" algn="tl">
                    <a:srgbClr val="000000"/>
                  </a:outerShdw>
                </a:effectLst>
                <a:latin typeface="Arial" charset="0"/>
              </a:rPr>
              <a:t>zengin</a:t>
            </a:r>
            <a:r>
              <a:rPr lang="en-GB" b="1" dirty="0">
                <a:effectLst>
                  <a:outerShdw blurRad="38100" dist="38100" dir="2700000" algn="tl">
                    <a:srgbClr val="000000"/>
                  </a:outerShdw>
                </a:effectLst>
                <a:latin typeface="Arial" charset="0"/>
              </a:rPr>
              <a:t> </a:t>
            </a:r>
            <a:r>
              <a:rPr lang="en-GB" b="1" dirty="0" err="1">
                <a:effectLst>
                  <a:outerShdw blurRad="38100" dist="38100" dir="2700000" algn="tl">
                    <a:srgbClr val="000000"/>
                  </a:outerShdw>
                </a:effectLst>
                <a:latin typeface="Arial" charset="0"/>
              </a:rPr>
              <a:t>ormanlara</a:t>
            </a:r>
            <a:r>
              <a:rPr lang="en-GB" b="1" dirty="0">
                <a:effectLst>
                  <a:outerShdw blurRad="38100" dist="38100" dir="2700000" algn="tl">
                    <a:srgbClr val="000000"/>
                  </a:outerShdw>
                </a:effectLst>
                <a:latin typeface="Arial" charset="0"/>
              </a:rPr>
              <a:t> </a:t>
            </a:r>
            <a:r>
              <a:rPr lang="en-GB" b="1" dirty="0" err="1">
                <a:effectLst>
                  <a:outerShdw blurRad="38100" dist="38100" dir="2700000" algn="tl">
                    <a:srgbClr val="000000"/>
                  </a:outerShdw>
                </a:effectLst>
                <a:latin typeface="Arial" charset="0"/>
              </a:rPr>
              <a:t>sahipti</a:t>
            </a:r>
            <a:r>
              <a:rPr lang="en-GB" b="1" dirty="0">
                <a:effectLst>
                  <a:outerShdw blurRad="38100" dist="38100" dir="2700000" algn="tl">
                    <a:srgbClr val="000000"/>
                  </a:outerShdw>
                </a:effectLst>
                <a:latin typeface="Arial" charset="0"/>
              </a:rPr>
              <a:t>.</a:t>
            </a:r>
          </a:p>
        </p:txBody>
      </p:sp>
      <p:sp>
        <p:nvSpPr>
          <p:cNvPr id="5" name="Rectangle 4"/>
          <p:cNvSpPr/>
          <p:nvPr/>
        </p:nvSpPr>
        <p:spPr>
          <a:xfrm>
            <a:off x="5219700" y="260350"/>
            <a:ext cx="3529013" cy="369332"/>
          </a:xfrm>
          <a:prstGeom prst="rect">
            <a:avLst/>
          </a:prstGeom>
        </p:spPr>
        <p:txBody>
          <a:bodyPr>
            <a:spAutoFit/>
          </a:bodyPr>
          <a:lstStyle/>
          <a:p>
            <a:pPr>
              <a:defRPr/>
            </a:pPr>
            <a:r>
              <a:rPr lang="en-GB" b="1" dirty="0" smtClean="0">
                <a:solidFill>
                  <a:srgbClr val="FF0000"/>
                </a:solidFill>
                <a:effectLst>
                  <a:outerShdw blurRad="38100" dist="38100" dir="2700000" algn="tl">
                    <a:srgbClr val="000000"/>
                  </a:outerShdw>
                </a:effectLst>
                <a:latin typeface="Arial" charset="0"/>
              </a:rPr>
              <a:t>EO</a:t>
            </a:r>
            <a:r>
              <a:rPr lang="tr-TR" b="1" dirty="0" smtClean="0">
                <a:solidFill>
                  <a:srgbClr val="FF0000"/>
                </a:solidFill>
                <a:effectLst>
                  <a:outerShdw blurRad="38100" dist="38100" dir="2700000" algn="tl">
                    <a:srgbClr val="000000"/>
                  </a:outerShdw>
                </a:effectLst>
                <a:latin typeface="Arial" charset="0"/>
              </a:rPr>
              <a:t>SEN</a:t>
            </a:r>
            <a:r>
              <a:rPr lang="en-GB" b="1" dirty="0" smtClean="0">
                <a:solidFill>
                  <a:srgbClr val="FF0000"/>
                </a:solidFill>
                <a:effectLst>
                  <a:outerShdw blurRad="38100" dist="38100" dir="2700000" algn="tl">
                    <a:srgbClr val="000000"/>
                  </a:outerShdw>
                </a:effectLst>
                <a:latin typeface="Arial" charset="0"/>
              </a:rPr>
              <a:t> </a:t>
            </a:r>
            <a:r>
              <a:rPr lang="en-GB" b="1" dirty="0" err="1">
                <a:solidFill>
                  <a:srgbClr val="FF0000"/>
                </a:solidFill>
                <a:effectLst>
                  <a:outerShdw blurRad="38100" dist="38100" dir="2700000" algn="tl">
                    <a:srgbClr val="000000"/>
                  </a:outerShdw>
                </a:effectLst>
                <a:latin typeface="Arial" charset="0"/>
              </a:rPr>
              <a:t>iklimi</a:t>
            </a:r>
            <a:r>
              <a:rPr lang="en-GB" b="1" dirty="0">
                <a:solidFill>
                  <a:srgbClr val="FF0000"/>
                </a:solidFill>
                <a:effectLst>
                  <a:outerShdw blurRad="38100" dist="38100" dir="2700000" algn="tl">
                    <a:srgbClr val="000000"/>
                  </a:outerShdw>
                </a:effectLst>
                <a:latin typeface="Arial" charset="0"/>
              </a:rPr>
              <a:t> optimum.</a:t>
            </a:r>
          </a:p>
        </p:txBody>
      </p:sp>
      <p:sp>
        <p:nvSpPr>
          <p:cNvPr id="6" name="Slide Number Placeholder 5"/>
          <p:cNvSpPr>
            <a:spLocks noGrp="1"/>
          </p:cNvSpPr>
          <p:nvPr>
            <p:ph type="sldNum" sz="quarter" idx="12"/>
          </p:nvPr>
        </p:nvSpPr>
        <p:spPr/>
        <p:txBody>
          <a:bodyPr/>
          <a:lstStyle/>
          <a:p>
            <a:pPr>
              <a:defRPr/>
            </a:pPr>
            <a:fld id="{276241B7-4138-42FC-9A36-1763A1602E43}" type="slidenum">
              <a:rPr lang="en-GB" smtClean="0"/>
              <a:pPr>
                <a:defRPr/>
              </a:pPr>
              <a:t>24</a:t>
            </a:fld>
            <a:endParaRPr lang="en-GB"/>
          </a:p>
        </p:txBody>
      </p:sp>
    </p:spTree>
    <p:extLst>
      <p:ext uri="{BB962C8B-B14F-4D97-AF65-F5344CB8AC3E}">
        <p14:creationId xmlns:p14="http://schemas.microsoft.com/office/powerpoint/2010/main" val="134394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19" y="202927"/>
            <a:ext cx="3053656" cy="584775"/>
          </a:xfrm>
          <a:prstGeom prst="rect">
            <a:avLst/>
          </a:prstGeom>
          <a:noFill/>
        </p:spPr>
        <p:txBody>
          <a:bodyPr wrap="none" rtlCol="0">
            <a:spAutoFit/>
          </a:bodyPr>
          <a:lstStyle/>
          <a:p>
            <a:r>
              <a:rPr lang="en-GB" sz="3200" dirty="0" smtClean="0"/>
              <a:t>1. </a:t>
            </a:r>
            <a:r>
              <a:rPr lang="tr-TR" sz="3200" dirty="0" smtClean="0"/>
              <a:t>Jeolojik Zaman</a:t>
            </a:r>
            <a:endParaRPr lang="en-GB" sz="3200" dirty="0"/>
          </a:p>
        </p:txBody>
      </p:sp>
      <p:cxnSp>
        <p:nvCxnSpPr>
          <p:cNvPr id="6" name="Straight Connector 5"/>
          <p:cNvCxnSpPr/>
          <p:nvPr/>
        </p:nvCxnSpPr>
        <p:spPr>
          <a:xfrm>
            <a:off x="0" y="764704"/>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694" y="0"/>
            <a:ext cx="2878804" cy="6858000"/>
          </a:xfrm>
          <a:prstGeom prst="rect">
            <a:avLst/>
          </a:prstGeom>
        </p:spPr>
      </p:pic>
    </p:spTree>
    <p:extLst>
      <p:ext uri="{BB962C8B-B14F-4D97-AF65-F5344CB8AC3E}">
        <p14:creationId xmlns:p14="http://schemas.microsoft.com/office/powerpoint/2010/main" val="12982789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683568" y="620688"/>
            <a:ext cx="7122169" cy="5181666"/>
          </a:xfrm>
          <a:prstGeom prst="rect">
            <a:avLst/>
          </a:prstGeom>
        </p:spPr>
      </p:pic>
    </p:spTree>
    <p:extLst>
      <p:ext uri="{BB962C8B-B14F-4D97-AF65-F5344CB8AC3E}">
        <p14:creationId xmlns:p14="http://schemas.microsoft.com/office/powerpoint/2010/main" val="20324672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843808" y="188640"/>
            <a:ext cx="6124575" cy="4105275"/>
          </a:xfrm>
          <a:prstGeom prst="rect">
            <a:avLst/>
          </a:prstGeom>
        </p:spPr>
      </p:pic>
      <p:pic>
        <p:nvPicPr>
          <p:cNvPr id="4" name="Resim 3"/>
          <p:cNvPicPr>
            <a:picLocks noChangeAspect="1"/>
          </p:cNvPicPr>
          <p:nvPr/>
        </p:nvPicPr>
        <p:blipFill>
          <a:blip r:embed="rId3"/>
          <a:stretch>
            <a:fillRect/>
          </a:stretch>
        </p:blipFill>
        <p:spPr>
          <a:xfrm>
            <a:off x="251520" y="3784254"/>
            <a:ext cx="3619500" cy="3057525"/>
          </a:xfrm>
          <a:prstGeom prst="rect">
            <a:avLst/>
          </a:prstGeom>
        </p:spPr>
      </p:pic>
    </p:spTree>
    <p:extLst>
      <p:ext uri="{BB962C8B-B14F-4D97-AF65-F5344CB8AC3E}">
        <p14:creationId xmlns:p14="http://schemas.microsoft.com/office/powerpoint/2010/main" val="34192036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65312" y="0"/>
            <a:ext cx="7918648" cy="1609344"/>
          </a:xfrm>
        </p:spPr>
        <p:txBody>
          <a:bodyPr>
            <a:normAutofit/>
          </a:bodyPr>
          <a:lstStyle/>
          <a:p>
            <a:pPr algn="ctr"/>
            <a:r>
              <a:rPr lang="tr-TR" sz="3600" b="1" dirty="0" smtClean="0">
                <a:solidFill>
                  <a:srgbClr val="FF0000"/>
                </a:solidFill>
                <a:latin typeface="Arial" panose="020B0604020202020204" pitchFamily="34" charset="0"/>
                <a:cs typeface="Arial" panose="020B0604020202020204" pitchFamily="34" charset="0"/>
              </a:rPr>
              <a:t>KARBONİFER PALEOCOĞRAFYASI</a:t>
            </a:r>
            <a:endParaRPr lang="tr-TR" sz="3600" b="1" dirty="0">
              <a:solidFill>
                <a:srgbClr val="FF0000"/>
              </a:solidFill>
              <a:latin typeface="Arial" panose="020B0604020202020204" pitchFamily="34" charset="0"/>
              <a:cs typeface="Arial" panose="020B0604020202020204" pitchFamily="34" charset="0"/>
            </a:endParaRPr>
          </a:p>
        </p:txBody>
      </p:sp>
      <p:pic>
        <p:nvPicPr>
          <p:cNvPr id="6" name="İçerik Yer Tutucusu 5"/>
          <p:cNvPicPr>
            <a:picLocks noGrp="1" noChangeAspect="1"/>
          </p:cNvPicPr>
          <p:nvPr>
            <p:ph idx="1"/>
          </p:nvPr>
        </p:nvPicPr>
        <p:blipFill>
          <a:blip r:embed="rId2"/>
          <a:stretch>
            <a:fillRect/>
          </a:stretch>
        </p:blipFill>
        <p:spPr>
          <a:xfrm>
            <a:off x="465312" y="1196752"/>
            <a:ext cx="8064896" cy="5412322"/>
          </a:xfrm>
          <a:prstGeom prst="rect">
            <a:avLst/>
          </a:prstGeom>
        </p:spPr>
      </p:pic>
    </p:spTree>
    <p:extLst>
      <p:ext uri="{BB962C8B-B14F-4D97-AF65-F5344CB8AC3E}">
        <p14:creationId xmlns:p14="http://schemas.microsoft.com/office/powerpoint/2010/main" val="9760584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11560" y="0"/>
            <a:ext cx="7772400" cy="1609344"/>
          </a:xfrm>
        </p:spPr>
        <p:txBody>
          <a:bodyPr/>
          <a:lstStyle/>
          <a:p>
            <a:pPr algn="ctr"/>
            <a:r>
              <a:rPr lang="tr-TR" b="1" dirty="0" smtClean="0">
                <a:latin typeface="Arial" panose="020B0604020202020204" pitchFamily="34" charset="0"/>
                <a:cs typeface="Arial" panose="020B0604020202020204" pitchFamily="34" charset="0"/>
              </a:rPr>
              <a:t>KARBONİFERDE İKLİM</a:t>
            </a:r>
            <a:endParaRPr lang="tr-TR" b="1" dirty="0">
              <a:latin typeface="Arial" panose="020B0604020202020204" pitchFamily="34" charset="0"/>
              <a:cs typeface="Arial" panose="020B0604020202020204" pitchFamily="34" charset="0"/>
            </a:endParaRPr>
          </a:p>
        </p:txBody>
      </p:sp>
      <p:pic>
        <p:nvPicPr>
          <p:cNvPr id="4" name="İçerik Yer Tutucusu 3"/>
          <p:cNvPicPr>
            <a:picLocks noGrp="1" noChangeAspect="1"/>
          </p:cNvPicPr>
          <p:nvPr>
            <p:ph idx="1"/>
          </p:nvPr>
        </p:nvPicPr>
        <p:blipFill>
          <a:blip r:embed="rId2"/>
          <a:stretch>
            <a:fillRect/>
          </a:stretch>
        </p:blipFill>
        <p:spPr>
          <a:xfrm>
            <a:off x="395536" y="1612363"/>
            <a:ext cx="8395545" cy="4176464"/>
          </a:xfrm>
          <a:prstGeom prst="rect">
            <a:avLst/>
          </a:prstGeom>
        </p:spPr>
      </p:pic>
    </p:spTree>
    <p:extLst>
      <p:ext uri="{BB962C8B-B14F-4D97-AF65-F5344CB8AC3E}">
        <p14:creationId xmlns:p14="http://schemas.microsoft.com/office/powerpoint/2010/main" val="38124845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19" y="202927"/>
            <a:ext cx="3053656" cy="584775"/>
          </a:xfrm>
          <a:prstGeom prst="rect">
            <a:avLst/>
          </a:prstGeom>
          <a:noFill/>
        </p:spPr>
        <p:txBody>
          <a:bodyPr wrap="none" rtlCol="0">
            <a:spAutoFit/>
          </a:bodyPr>
          <a:lstStyle/>
          <a:p>
            <a:r>
              <a:rPr lang="en-GB" sz="3200" dirty="0" smtClean="0"/>
              <a:t>1. </a:t>
            </a:r>
            <a:r>
              <a:rPr lang="tr-TR" sz="3200" dirty="0" smtClean="0"/>
              <a:t>Jeolojik Zaman</a:t>
            </a:r>
            <a:endParaRPr lang="en-GB" sz="3200" dirty="0"/>
          </a:p>
        </p:txBody>
      </p:sp>
      <p:cxnSp>
        <p:nvCxnSpPr>
          <p:cNvPr id="6" name="Straight Connector 5"/>
          <p:cNvCxnSpPr/>
          <p:nvPr/>
        </p:nvCxnSpPr>
        <p:spPr>
          <a:xfrm>
            <a:off x="0" y="764704"/>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694" y="0"/>
            <a:ext cx="2878804" cy="6858000"/>
          </a:xfrm>
          <a:prstGeom prst="rect">
            <a:avLst/>
          </a:prstGeom>
        </p:spPr>
      </p:pic>
    </p:spTree>
    <p:extLst>
      <p:ext uri="{BB962C8B-B14F-4D97-AF65-F5344CB8AC3E}">
        <p14:creationId xmlns:p14="http://schemas.microsoft.com/office/powerpoint/2010/main" val="5959384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51520" y="1124744"/>
            <a:ext cx="8470108" cy="4680519"/>
          </a:xfrm>
          <a:prstGeom prst="rect">
            <a:avLst/>
          </a:prstGeom>
        </p:spPr>
      </p:pic>
    </p:spTree>
    <p:extLst>
      <p:ext uri="{BB962C8B-B14F-4D97-AF65-F5344CB8AC3E}">
        <p14:creationId xmlns:p14="http://schemas.microsoft.com/office/powerpoint/2010/main" val="18897247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50" y="26296"/>
            <a:ext cx="7772400" cy="1163773"/>
          </a:xfrm>
        </p:spPr>
        <p:txBody>
          <a:bodyPr/>
          <a:lstStyle/>
          <a:p>
            <a:pPr algn="ctr"/>
            <a:r>
              <a:rPr lang="tr-TR" dirty="0" smtClean="0"/>
              <a:t>KARBONİFERDE BİTKİLER</a:t>
            </a:r>
            <a:endParaRPr lang="tr-TR" dirty="0"/>
          </a:p>
        </p:txBody>
      </p:sp>
      <p:pic>
        <p:nvPicPr>
          <p:cNvPr id="5" name="İçerik Yer Tutucusu 4"/>
          <p:cNvPicPr>
            <a:picLocks noGrp="1" noChangeAspect="1"/>
          </p:cNvPicPr>
          <p:nvPr>
            <p:ph idx="1"/>
          </p:nvPr>
        </p:nvPicPr>
        <p:blipFill>
          <a:blip r:embed="rId2"/>
          <a:stretch>
            <a:fillRect/>
          </a:stretch>
        </p:blipFill>
        <p:spPr>
          <a:xfrm>
            <a:off x="162273" y="764704"/>
            <a:ext cx="8874223" cy="5009006"/>
          </a:xfrm>
          <a:prstGeom prst="rect">
            <a:avLst/>
          </a:prstGeom>
        </p:spPr>
      </p:pic>
      <p:sp>
        <p:nvSpPr>
          <p:cNvPr id="6" name="Metin kutusu 5"/>
          <p:cNvSpPr txBox="1"/>
          <p:nvPr/>
        </p:nvSpPr>
        <p:spPr>
          <a:xfrm>
            <a:off x="1763688" y="6021288"/>
            <a:ext cx="6228184" cy="646331"/>
          </a:xfrm>
          <a:prstGeom prst="rect">
            <a:avLst/>
          </a:prstGeom>
          <a:noFill/>
        </p:spPr>
        <p:txBody>
          <a:bodyPr wrap="square" rtlCol="0">
            <a:spAutoFit/>
          </a:bodyPr>
          <a:lstStyle/>
          <a:p>
            <a:r>
              <a:rPr lang="tr-TR" dirty="0" smtClean="0"/>
              <a:t>Karboniferde, çalılıklar ve küçük damarlı karasal bitkilerin yerine </a:t>
            </a:r>
          </a:p>
          <a:p>
            <a:pPr algn="ctr"/>
            <a:r>
              <a:rPr lang="tr-TR" dirty="0" smtClean="0"/>
              <a:t>boyu 30 m’ ye varan ağaçlar gelişmiştir. </a:t>
            </a:r>
            <a:endParaRPr lang="tr-TR" dirty="0"/>
          </a:p>
        </p:txBody>
      </p:sp>
    </p:spTree>
    <p:extLst>
      <p:ext uri="{BB962C8B-B14F-4D97-AF65-F5344CB8AC3E}">
        <p14:creationId xmlns:p14="http://schemas.microsoft.com/office/powerpoint/2010/main" val="36835911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5580111" y="764704"/>
            <a:ext cx="2314575" cy="3486150"/>
          </a:xfrm>
          <a:prstGeom prst="rect">
            <a:avLst/>
          </a:prstGeom>
        </p:spPr>
      </p:pic>
      <p:pic>
        <p:nvPicPr>
          <p:cNvPr id="3" name="Resim 2"/>
          <p:cNvPicPr>
            <a:picLocks noChangeAspect="1"/>
          </p:cNvPicPr>
          <p:nvPr/>
        </p:nvPicPr>
        <p:blipFill>
          <a:blip r:embed="rId3"/>
          <a:stretch>
            <a:fillRect/>
          </a:stretch>
        </p:blipFill>
        <p:spPr>
          <a:xfrm>
            <a:off x="1115616" y="764704"/>
            <a:ext cx="1952625" cy="4019550"/>
          </a:xfrm>
          <a:prstGeom prst="rect">
            <a:avLst/>
          </a:prstGeom>
        </p:spPr>
      </p:pic>
      <p:sp>
        <p:nvSpPr>
          <p:cNvPr id="4" name="Dikdörtgen 3"/>
          <p:cNvSpPr/>
          <p:nvPr/>
        </p:nvSpPr>
        <p:spPr>
          <a:xfrm>
            <a:off x="6048748" y="764704"/>
            <a:ext cx="1377300" cy="369332"/>
          </a:xfrm>
          <a:prstGeom prst="rect">
            <a:avLst/>
          </a:prstGeom>
          <a:solidFill>
            <a:schemeClr val="bg1"/>
          </a:solidFill>
        </p:spPr>
        <p:txBody>
          <a:bodyPr wrap="none">
            <a:spAutoFit/>
          </a:bodyPr>
          <a:lstStyle/>
          <a:p>
            <a:r>
              <a:rPr lang="tr-TR" dirty="0" err="1">
                <a:latin typeface="Arial" panose="020B0604020202020204" pitchFamily="34" charset="0"/>
              </a:rPr>
              <a:t>Neuropteris</a:t>
            </a:r>
            <a:endParaRPr lang="tr-TR" dirty="0"/>
          </a:p>
        </p:txBody>
      </p:sp>
      <p:sp>
        <p:nvSpPr>
          <p:cNvPr id="5" name="Dikdörtgen 4"/>
          <p:cNvSpPr/>
          <p:nvPr/>
        </p:nvSpPr>
        <p:spPr>
          <a:xfrm>
            <a:off x="899592" y="395372"/>
            <a:ext cx="3300904" cy="369332"/>
          </a:xfrm>
          <a:prstGeom prst="rect">
            <a:avLst/>
          </a:prstGeom>
        </p:spPr>
        <p:txBody>
          <a:bodyPr wrap="none">
            <a:spAutoFit/>
          </a:bodyPr>
          <a:lstStyle/>
          <a:p>
            <a:r>
              <a:rPr lang="tr-TR" dirty="0" err="1" smtClean="0">
                <a:latin typeface="Arial" panose="020B0604020202020204" pitchFamily="34" charset="0"/>
              </a:rPr>
              <a:t>Neuropteris</a:t>
            </a:r>
            <a:r>
              <a:rPr lang="tr-TR" dirty="0" smtClean="0">
                <a:latin typeface="Arial" panose="020B0604020202020204" pitchFamily="34" charset="0"/>
              </a:rPr>
              <a:t> (</a:t>
            </a:r>
            <a:r>
              <a:rPr lang="tr-TR" dirty="0" err="1" smtClean="0">
                <a:latin typeface="Arial" panose="020B0604020202020204" pitchFamily="34" charset="0"/>
              </a:rPr>
              <a:t>Mixoneura</a:t>
            </a:r>
            <a:r>
              <a:rPr lang="tr-TR" dirty="0" smtClean="0">
                <a:latin typeface="Arial" panose="020B0604020202020204" pitchFamily="34" charset="0"/>
              </a:rPr>
              <a:t>) </a:t>
            </a:r>
            <a:r>
              <a:rPr lang="tr-TR" dirty="0" err="1" smtClean="0">
                <a:latin typeface="Arial" panose="020B0604020202020204" pitchFamily="34" charset="0"/>
              </a:rPr>
              <a:t>ovata</a:t>
            </a:r>
            <a:endParaRPr lang="tr-TR" dirty="0"/>
          </a:p>
        </p:txBody>
      </p:sp>
      <p:sp>
        <p:nvSpPr>
          <p:cNvPr id="6" name="Dikdörtgen 5"/>
          <p:cNvSpPr/>
          <p:nvPr/>
        </p:nvSpPr>
        <p:spPr>
          <a:xfrm>
            <a:off x="611560" y="4830420"/>
            <a:ext cx="3240360" cy="646331"/>
          </a:xfrm>
          <a:prstGeom prst="rect">
            <a:avLst/>
          </a:prstGeom>
        </p:spPr>
        <p:txBody>
          <a:bodyPr wrap="square">
            <a:spAutoFit/>
          </a:bodyPr>
          <a:lstStyle/>
          <a:p>
            <a:r>
              <a:rPr lang="tr-TR" dirty="0" smtClean="0">
                <a:latin typeface="Arial" panose="020B0604020202020204" pitchFamily="34" charset="0"/>
              </a:rPr>
              <a:t>www.georgesbasement.com/</a:t>
            </a:r>
            <a:r>
              <a:rPr lang="tr-TR" dirty="0" err="1" smtClean="0">
                <a:latin typeface="Arial" panose="020B0604020202020204" pitchFamily="34" charset="0"/>
              </a:rPr>
              <a:t>Langford-WilmingtonCo</a:t>
            </a:r>
            <a:r>
              <a:rPr lang="tr-TR" dirty="0">
                <a:latin typeface="Arial" panose="020B0604020202020204" pitchFamily="34" charset="0"/>
              </a:rPr>
              <a:t>..</a:t>
            </a:r>
            <a:endParaRPr lang="tr-TR" dirty="0"/>
          </a:p>
        </p:txBody>
      </p:sp>
      <p:sp>
        <p:nvSpPr>
          <p:cNvPr id="7" name="Dikdörtgen 6"/>
          <p:cNvSpPr/>
          <p:nvPr/>
        </p:nvSpPr>
        <p:spPr>
          <a:xfrm>
            <a:off x="5140049" y="4815548"/>
            <a:ext cx="3824439" cy="923330"/>
          </a:xfrm>
          <a:prstGeom prst="rect">
            <a:avLst/>
          </a:prstGeom>
        </p:spPr>
        <p:txBody>
          <a:bodyPr wrap="square">
            <a:spAutoFit/>
          </a:bodyPr>
          <a:lstStyle/>
          <a:p>
            <a:r>
              <a:rPr lang="tr-TR" dirty="0" err="1" smtClean="0">
                <a:latin typeface="Arial" panose="020B0604020202020204" pitchFamily="34" charset="0"/>
              </a:rPr>
              <a:t>Neuropterisnl</a:t>
            </a:r>
            <a:r>
              <a:rPr lang="tr-TR" dirty="0" smtClean="0">
                <a:latin typeface="Arial" panose="020B0604020202020204" pitchFamily="34" charset="0"/>
              </a:rPr>
              <a:t>.</a:t>
            </a:r>
          </a:p>
          <a:p>
            <a:r>
              <a:rPr lang="tr-TR" dirty="0" err="1" smtClean="0">
                <a:latin typeface="Arial" panose="020B0604020202020204" pitchFamily="34" charset="0"/>
              </a:rPr>
              <a:t>wikipedia</a:t>
            </a:r>
            <a:r>
              <a:rPr lang="tr-TR" dirty="0" smtClean="0">
                <a:latin typeface="Arial" panose="020B0604020202020204" pitchFamily="34" charset="0"/>
              </a:rPr>
              <a:t>. org/</a:t>
            </a:r>
            <a:r>
              <a:rPr lang="tr-TR" dirty="0" err="1" smtClean="0">
                <a:latin typeface="Arial" panose="020B0604020202020204" pitchFamily="34" charset="0"/>
              </a:rPr>
              <a:t>wiki</a:t>
            </a:r>
            <a:r>
              <a:rPr lang="tr-TR" dirty="0" smtClean="0">
                <a:latin typeface="Arial" panose="020B0604020202020204" pitchFamily="34" charset="0"/>
              </a:rPr>
              <a:t>/</a:t>
            </a:r>
          </a:p>
          <a:p>
            <a:r>
              <a:rPr lang="tr-TR" dirty="0" err="1" smtClean="0">
                <a:latin typeface="Arial" panose="020B0604020202020204" pitchFamily="34" charset="0"/>
              </a:rPr>
              <a:t>Bestand</a:t>
            </a:r>
            <a:r>
              <a:rPr lang="tr-TR" dirty="0" smtClean="0">
                <a:latin typeface="Arial" panose="020B0604020202020204" pitchFamily="34" charset="0"/>
              </a:rPr>
              <a:t>: Neuropteris.JPG</a:t>
            </a:r>
            <a:endParaRPr lang="tr-TR" dirty="0"/>
          </a:p>
        </p:txBody>
      </p:sp>
    </p:spTree>
    <p:extLst>
      <p:ext uri="{BB962C8B-B14F-4D97-AF65-F5344CB8AC3E}">
        <p14:creationId xmlns:p14="http://schemas.microsoft.com/office/powerpoint/2010/main" val="38844571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899592" y="1484784"/>
            <a:ext cx="7239000" cy="4848225"/>
          </a:xfrm>
          <a:prstGeom prst="rect">
            <a:avLst/>
          </a:prstGeom>
        </p:spPr>
      </p:pic>
      <p:sp>
        <p:nvSpPr>
          <p:cNvPr id="3" name="Dikdörtgen 2"/>
          <p:cNvSpPr/>
          <p:nvPr/>
        </p:nvSpPr>
        <p:spPr>
          <a:xfrm>
            <a:off x="2650632" y="908720"/>
            <a:ext cx="3736920" cy="369332"/>
          </a:xfrm>
          <a:prstGeom prst="rect">
            <a:avLst/>
          </a:prstGeom>
        </p:spPr>
        <p:txBody>
          <a:bodyPr wrap="none">
            <a:spAutoFit/>
          </a:bodyPr>
          <a:lstStyle/>
          <a:p>
            <a:r>
              <a:rPr lang="tr-TR" dirty="0" err="1">
                <a:latin typeface="Arial" panose="020B0604020202020204" pitchFamily="34" charset="0"/>
              </a:rPr>
              <a:t>Calamites</a:t>
            </a:r>
            <a:r>
              <a:rPr lang="tr-TR" dirty="0">
                <a:latin typeface="Arial" panose="020B0604020202020204" pitchFamily="34" charset="0"/>
              </a:rPr>
              <a:t>/Atkuyrukları( </a:t>
            </a:r>
            <a:r>
              <a:rPr lang="tr-TR" dirty="0" err="1">
                <a:latin typeface="Arial" panose="020B0604020202020204" pitchFamily="34" charset="0"/>
              </a:rPr>
              <a:t>Horsetails</a:t>
            </a:r>
            <a:r>
              <a:rPr lang="tr-TR" dirty="0">
                <a:latin typeface="Arial" panose="020B0604020202020204" pitchFamily="34" charset="0"/>
              </a:rPr>
              <a:t>)</a:t>
            </a:r>
            <a:endParaRPr lang="tr-TR" dirty="0"/>
          </a:p>
        </p:txBody>
      </p:sp>
    </p:spTree>
    <p:extLst>
      <p:ext uri="{BB962C8B-B14F-4D97-AF65-F5344CB8AC3E}">
        <p14:creationId xmlns:p14="http://schemas.microsoft.com/office/powerpoint/2010/main" val="18182044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4245096" y="2420888"/>
            <a:ext cx="3960440" cy="2913209"/>
          </a:xfrm>
          <a:prstGeom prst="rect">
            <a:avLst/>
          </a:prstGeom>
        </p:spPr>
      </p:pic>
      <p:pic>
        <p:nvPicPr>
          <p:cNvPr id="3" name="Resim 2"/>
          <p:cNvPicPr>
            <a:picLocks noChangeAspect="1"/>
          </p:cNvPicPr>
          <p:nvPr/>
        </p:nvPicPr>
        <p:blipFill>
          <a:blip r:embed="rId3"/>
          <a:stretch>
            <a:fillRect/>
          </a:stretch>
        </p:blipFill>
        <p:spPr>
          <a:xfrm>
            <a:off x="683568" y="188640"/>
            <a:ext cx="2736304" cy="6196498"/>
          </a:xfrm>
          <a:prstGeom prst="rect">
            <a:avLst/>
          </a:prstGeom>
        </p:spPr>
      </p:pic>
      <p:sp>
        <p:nvSpPr>
          <p:cNvPr id="4" name="Dikdörtgen 3"/>
          <p:cNvSpPr/>
          <p:nvPr/>
        </p:nvSpPr>
        <p:spPr>
          <a:xfrm>
            <a:off x="249304" y="6514908"/>
            <a:ext cx="3960440" cy="261610"/>
          </a:xfrm>
          <a:prstGeom prst="rect">
            <a:avLst/>
          </a:prstGeom>
        </p:spPr>
        <p:txBody>
          <a:bodyPr wrap="square">
            <a:spAutoFit/>
          </a:bodyPr>
          <a:lstStyle/>
          <a:p>
            <a:r>
              <a:rPr lang="tr-TR" sz="1100" dirty="0">
                <a:latin typeface="Arial" panose="020B0604020202020204" pitchFamily="34" charset="0"/>
              </a:rPr>
              <a:t>http://palaeo.gly.bris.ac.uk/palaeofiles/permian/cordaites.gif</a:t>
            </a:r>
            <a:endParaRPr lang="tr-TR" sz="1100" dirty="0"/>
          </a:p>
        </p:txBody>
      </p:sp>
      <p:sp>
        <p:nvSpPr>
          <p:cNvPr id="5" name="Dikdörtgen 4"/>
          <p:cNvSpPr/>
          <p:nvPr/>
        </p:nvSpPr>
        <p:spPr>
          <a:xfrm>
            <a:off x="3059832" y="322771"/>
            <a:ext cx="4572000" cy="923330"/>
          </a:xfrm>
          <a:prstGeom prst="rect">
            <a:avLst/>
          </a:prstGeom>
        </p:spPr>
        <p:txBody>
          <a:bodyPr>
            <a:spAutoFit/>
          </a:bodyPr>
          <a:lstStyle/>
          <a:p>
            <a:pPr algn="ctr"/>
            <a:r>
              <a:rPr lang="tr-TR" b="1" dirty="0" err="1">
                <a:latin typeface="Arial" panose="020B0604020202020204" pitchFamily="34" charset="0"/>
              </a:rPr>
              <a:t>Cordaites</a:t>
            </a:r>
            <a:r>
              <a:rPr lang="tr-TR" dirty="0">
                <a:latin typeface="Arial" panose="020B0604020202020204" pitchFamily="34" charset="0"/>
              </a:rPr>
              <a:t>, </a:t>
            </a:r>
            <a:endParaRPr lang="tr-TR" dirty="0" smtClean="0">
              <a:latin typeface="Arial" panose="020B0604020202020204" pitchFamily="34" charset="0"/>
            </a:endParaRPr>
          </a:p>
          <a:p>
            <a:pPr algn="ctr"/>
            <a:r>
              <a:rPr lang="tr-TR" dirty="0" err="1" smtClean="0">
                <a:latin typeface="Arial" panose="020B0604020202020204" pitchFamily="34" charset="0"/>
              </a:rPr>
              <a:t>gymnosperm’lerdendir</a:t>
            </a:r>
            <a:r>
              <a:rPr lang="tr-TR" dirty="0" smtClean="0">
                <a:latin typeface="Arial" panose="020B0604020202020204" pitchFamily="34" charset="0"/>
              </a:rPr>
              <a:t> </a:t>
            </a:r>
          </a:p>
          <a:p>
            <a:pPr algn="ctr"/>
            <a:r>
              <a:rPr lang="tr-TR" dirty="0" smtClean="0">
                <a:latin typeface="Arial" panose="020B0604020202020204" pitchFamily="34" charset="0"/>
              </a:rPr>
              <a:t>(</a:t>
            </a:r>
            <a:r>
              <a:rPr lang="tr-TR" dirty="0">
                <a:latin typeface="Arial" panose="020B0604020202020204" pitchFamily="34" charset="0"/>
              </a:rPr>
              <a:t>çiçeksiz damarlı bitkiler). </a:t>
            </a:r>
            <a:endParaRPr lang="tr-TR" dirty="0"/>
          </a:p>
        </p:txBody>
      </p:sp>
    </p:spTree>
    <p:extLst>
      <p:ext uri="{BB962C8B-B14F-4D97-AF65-F5344CB8AC3E}">
        <p14:creationId xmlns:p14="http://schemas.microsoft.com/office/powerpoint/2010/main" val="29915456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cdn.zmescience.com/wp-content/uploads/2013/04/pliocene.jpg"/>
          <p:cNvPicPr>
            <a:picLocks noChangeAspect="1" noChangeArrowheads="1"/>
          </p:cNvPicPr>
          <p:nvPr/>
        </p:nvPicPr>
        <p:blipFill>
          <a:blip r:embed="rId3" cstate="print">
            <a:lum bright="-10000" contrast="-40000"/>
          </a:blip>
          <a:srcRect/>
          <a:stretch>
            <a:fillRect/>
          </a:stretch>
        </p:blipFill>
        <p:spPr bwMode="auto">
          <a:xfrm>
            <a:off x="0" y="1052736"/>
            <a:ext cx="9144000" cy="5805264"/>
          </a:xfrm>
          <a:prstGeom prst="rect">
            <a:avLst/>
          </a:prstGeom>
          <a:noFill/>
        </p:spPr>
      </p:pic>
      <p:sp>
        <p:nvSpPr>
          <p:cNvPr id="14" name="Title 1"/>
          <p:cNvSpPr txBox="1">
            <a:spLocks/>
          </p:cNvSpPr>
          <p:nvPr/>
        </p:nvSpPr>
        <p:spPr>
          <a:xfrm>
            <a:off x="317959" y="97953"/>
            <a:ext cx="6990345" cy="88277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sz="4400" b="1" i="0" u="none" strike="noStrike" kern="1200" cap="none" spc="300" normalizeH="0" baseline="0" noProof="0" dirty="0" smtClean="0">
                <a:ln>
                  <a:noFill/>
                </a:ln>
                <a:solidFill>
                  <a:schemeClr val="tx1"/>
                </a:solidFill>
                <a:effectLst/>
                <a:uLnTx/>
                <a:uFillTx/>
                <a:latin typeface="+mj-lt"/>
                <a:ea typeface="+mj-ea"/>
                <a:cs typeface="+mj-cs"/>
              </a:rPr>
              <a:t>Sonuçlar</a:t>
            </a:r>
            <a:endParaRPr kumimoji="0" lang="en-US" sz="4400" b="1" i="0" u="none" strike="noStrike" kern="1200" cap="none" spc="300" normalizeH="0" baseline="0" noProof="0" dirty="0">
              <a:ln>
                <a:noFill/>
              </a:ln>
              <a:solidFill>
                <a:schemeClr val="tx1"/>
              </a:solidFill>
              <a:effectLst/>
              <a:uLnTx/>
              <a:uFillTx/>
              <a:latin typeface="+mj-lt"/>
              <a:ea typeface="+mj-ea"/>
              <a:cs typeface="+mj-cs"/>
            </a:endParaRPr>
          </a:p>
        </p:txBody>
      </p:sp>
      <p:sp>
        <p:nvSpPr>
          <p:cNvPr id="15" name="TextBox 14"/>
          <p:cNvSpPr txBox="1"/>
          <p:nvPr/>
        </p:nvSpPr>
        <p:spPr>
          <a:xfrm>
            <a:off x="251520" y="764704"/>
            <a:ext cx="8712968" cy="4231928"/>
          </a:xfrm>
          <a:prstGeom prst="rect">
            <a:avLst/>
          </a:prstGeom>
          <a:noFill/>
        </p:spPr>
        <p:txBody>
          <a:bodyPr wrap="square">
            <a:spAutoFit/>
          </a:bodyPr>
          <a:lstStyle/>
          <a:p>
            <a:pPr marL="457200" indent="-457200">
              <a:spcBef>
                <a:spcPct val="20000"/>
              </a:spcBef>
              <a:defRPr/>
            </a:pPr>
            <a:r>
              <a:rPr lang="en-GB" sz="2800" dirty="0" smtClean="0">
                <a:solidFill>
                  <a:schemeClr val="bg1"/>
                </a:solidFill>
                <a:latin typeface="Calibri" pitchFamily="34" charset="0"/>
              </a:rPr>
              <a:t> </a:t>
            </a:r>
            <a:endParaRPr lang="en-GB" sz="2800" dirty="0">
              <a:solidFill>
                <a:schemeClr val="bg1"/>
              </a:solidFill>
              <a:latin typeface="Calibri" pitchFamily="34" charset="0"/>
            </a:endParaRPr>
          </a:p>
          <a:p>
            <a:pPr marL="457200" indent="-457200">
              <a:spcBef>
                <a:spcPts val="600"/>
              </a:spcBef>
              <a:spcAft>
                <a:spcPts val="600"/>
              </a:spcAft>
              <a:defRPr/>
            </a:pPr>
            <a:r>
              <a:rPr lang="en-GB" sz="2800" dirty="0">
                <a:latin typeface="Calibri" pitchFamily="34" charset="0"/>
              </a:rPr>
              <a:t>1. </a:t>
            </a:r>
            <a:r>
              <a:rPr lang="en-GB" sz="2800" dirty="0" err="1">
                <a:latin typeface="Calibri" pitchFamily="34" charset="0"/>
              </a:rPr>
              <a:t>Bitkilerin</a:t>
            </a:r>
            <a:r>
              <a:rPr lang="en-GB" sz="2800" dirty="0">
                <a:latin typeface="Calibri" pitchFamily="34" charset="0"/>
              </a:rPr>
              <a:t> </a:t>
            </a:r>
            <a:r>
              <a:rPr lang="en-GB" sz="2800" dirty="0" err="1">
                <a:latin typeface="Calibri" pitchFamily="34" charset="0"/>
              </a:rPr>
              <a:t>gezegenimizde</a:t>
            </a:r>
            <a:r>
              <a:rPr lang="en-GB" sz="2800" dirty="0">
                <a:latin typeface="Calibri" pitchFamily="34" charset="0"/>
              </a:rPr>
              <a:t> </a:t>
            </a:r>
            <a:r>
              <a:rPr lang="en-GB" sz="2800" dirty="0" err="1">
                <a:latin typeface="Calibri" pitchFamily="34" charset="0"/>
              </a:rPr>
              <a:t>uzun</a:t>
            </a:r>
            <a:r>
              <a:rPr lang="en-GB" sz="2800" dirty="0">
                <a:latin typeface="Calibri" pitchFamily="34" charset="0"/>
              </a:rPr>
              <a:t> </a:t>
            </a:r>
            <a:r>
              <a:rPr lang="en-GB" sz="2800" dirty="0" err="1">
                <a:latin typeface="Calibri" pitchFamily="34" charset="0"/>
              </a:rPr>
              <a:t>bir</a:t>
            </a:r>
            <a:r>
              <a:rPr lang="en-GB" sz="2800" dirty="0">
                <a:latin typeface="Calibri" pitchFamily="34" charset="0"/>
              </a:rPr>
              <a:t> </a:t>
            </a:r>
            <a:r>
              <a:rPr lang="en-GB" sz="2800" dirty="0" err="1">
                <a:latin typeface="Calibri" pitchFamily="34" charset="0"/>
              </a:rPr>
              <a:t>geçmişi</a:t>
            </a:r>
            <a:r>
              <a:rPr lang="en-GB" sz="2800" dirty="0">
                <a:latin typeface="Calibri" pitchFamily="34" charset="0"/>
              </a:rPr>
              <a:t> </a:t>
            </a:r>
            <a:r>
              <a:rPr lang="en-GB" sz="2800" dirty="0" err="1" smtClean="0">
                <a:latin typeface="Calibri" pitchFamily="34" charset="0"/>
              </a:rPr>
              <a:t>var</a:t>
            </a:r>
            <a:r>
              <a:rPr lang="tr-TR" sz="2800" dirty="0" err="1" smtClean="0">
                <a:latin typeface="Calibri" pitchFamily="34" charset="0"/>
              </a:rPr>
              <a:t>dır</a:t>
            </a:r>
            <a:r>
              <a:rPr lang="en-GB" sz="2800" dirty="0" smtClean="0">
                <a:latin typeface="Calibri" pitchFamily="34" charset="0"/>
              </a:rPr>
              <a:t>.</a:t>
            </a:r>
            <a:endParaRPr lang="en-GB" sz="2800" dirty="0">
              <a:latin typeface="Calibri" pitchFamily="34" charset="0"/>
            </a:endParaRPr>
          </a:p>
          <a:p>
            <a:pPr marL="457200" indent="-457200">
              <a:spcBef>
                <a:spcPts val="600"/>
              </a:spcBef>
              <a:spcAft>
                <a:spcPts val="600"/>
              </a:spcAft>
              <a:defRPr/>
            </a:pPr>
            <a:r>
              <a:rPr lang="en-GB" sz="2800" dirty="0">
                <a:latin typeface="Calibri" pitchFamily="34" charset="0"/>
              </a:rPr>
              <a:t>2. </a:t>
            </a:r>
            <a:r>
              <a:rPr lang="en-GB" sz="2800" dirty="0" err="1">
                <a:latin typeface="Calibri" pitchFamily="34" charset="0"/>
              </a:rPr>
              <a:t>Alg</a:t>
            </a:r>
            <a:r>
              <a:rPr lang="en-GB" sz="2800" dirty="0">
                <a:latin typeface="Calibri" pitchFamily="34" charset="0"/>
              </a:rPr>
              <a:t> </a:t>
            </a:r>
            <a:r>
              <a:rPr lang="en-GB" sz="2800" dirty="0" err="1">
                <a:latin typeface="Calibri" pitchFamily="34" charset="0"/>
              </a:rPr>
              <a:t>matlarından</a:t>
            </a:r>
            <a:r>
              <a:rPr lang="en-GB" sz="2800" dirty="0">
                <a:latin typeface="Calibri" pitchFamily="34" charset="0"/>
              </a:rPr>
              <a:t> </a:t>
            </a:r>
            <a:r>
              <a:rPr lang="en-GB" sz="2800" dirty="0" err="1">
                <a:latin typeface="Calibri" pitchFamily="34" charset="0"/>
              </a:rPr>
              <a:t>karmaşık</a:t>
            </a:r>
            <a:r>
              <a:rPr lang="en-GB" sz="2800" dirty="0">
                <a:latin typeface="Calibri" pitchFamily="34" charset="0"/>
              </a:rPr>
              <a:t> </a:t>
            </a:r>
            <a:r>
              <a:rPr lang="en-GB" sz="2800" dirty="0" err="1">
                <a:latin typeface="Calibri" pitchFamily="34" charset="0"/>
              </a:rPr>
              <a:t>çiçekli</a:t>
            </a:r>
            <a:r>
              <a:rPr lang="en-GB" sz="2800" dirty="0">
                <a:latin typeface="Calibri" pitchFamily="34" charset="0"/>
              </a:rPr>
              <a:t> </a:t>
            </a:r>
            <a:r>
              <a:rPr lang="en-GB" sz="2800" dirty="0" err="1">
                <a:latin typeface="Calibri" pitchFamily="34" charset="0"/>
              </a:rPr>
              <a:t>bitkilere</a:t>
            </a:r>
            <a:r>
              <a:rPr lang="en-GB" sz="2800" dirty="0">
                <a:latin typeface="Calibri" pitchFamily="34" charset="0"/>
              </a:rPr>
              <a:t> </a:t>
            </a:r>
            <a:r>
              <a:rPr lang="en-GB" sz="2800" dirty="0" err="1">
                <a:latin typeface="Calibri" pitchFamily="34" charset="0"/>
              </a:rPr>
              <a:t>doğru</a:t>
            </a:r>
            <a:r>
              <a:rPr lang="en-GB" sz="2800" dirty="0">
                <a:latin typeface="Calibri" pitchFamily="34" charset="0"/>
              </a:rPr>
              <a:t> </a:t>
            </a:r>
            <a:r>
              <a:rPr lang="en-GB" sz="2800" dirty="0" err="1">
                <a:latin typeface="Calibri" pitchFamily="34" charset="0"/>
              </a:rPr>
              <a:t>gelişmiştir</a:t>
            </a:r>
            <a:r>
              <a:rPr lang="en-GB" sz="2800" dirty="0">
                <a:latin typeface="Calibri" pitchFamily="34" charset="0"/>
              </a:rPr>
              <a:t>.</a:t>
            </a:r>
          </a:p>
          <a:p>
            <a:pPr marL="457200" indent="-457200">
              <a:spcBef>
                <a:spcPts val="600"/>
              </a:spcBef>
              <a:spcAft>
                <a:spcPts val="600"/>
              </a:spcAft>
              <a:defRPr/>
            </a:pPr>
            <a:r>
              <a:rPr lang="en-GB" sz="2800" dirty="0">
                <a:latin typeface="Calibri" pitchFamily="34" charset="0"/>
              </a:rPr>
              <a:t>3. </a:t>
            </a:r>
            <a:r>
              <a:rPr lang="en-GB" sz="2800" dirty="0" err="1">
                <a:latin typeface="Calibri" pitchFamily="34" charset="0"/>
              </a:rPr>
              <a:t>Karbon</a:t>
            </a:r>
            <a:r>
              <a:rPr lang="en-GB" sz="2800" dirty="0">
                <a:latin typeface="Calibri" pitchFamily="34" charset="0"/>
              </a:rPr>
              <a:t> </a:t>
            </a:r>
            <a:r>
              <a:rPr lang="en-GB" sz="2800" dirty="0" err="1">
                <a:latin typeface="Calibri" pitchFamily="34" charset="0"/>
              </a:rPr>
              <a:t>döngüsü</a:t>
            </a:r>
            <a:r>
              <a:rPr lang="en-GB" sz="2800" dirty="0">
                <a:latin typeface="Calibri" pitchFamily="34" charset="0"/>
              </a:rPr>
              <a:t> </a:t>
            </a:r>
            <a:r>
              <a:rPr lang="en-GB" sz="2800" dirty="0" err="1">
                <a:latin typeface="Calibri" pitchFamily="34" charset="0"/>
              </a:rPr>
              <a:t>ve</a:t>
            </a:r>
            <a:r>
              <a:rPr lang="en-GB" sz="2800" dirty="0">
                <a:latin typeface="Calibri" pitchFamily="34" charset="0"/>
              </a:rPr>
              <a:t> </a:t>
            </a:r>
            <a:r>
              <a:rPr lang="en-GB" sz="2800" dirty="0" err="1">
                <a:latin typeface="Calibri" pitchFamily="34" charset="0"/>
              </a:rPr>
              <a:t>iklimin</a:t>
            </a:r>
            <a:r>
              <a:rPr lang="en-GB" sz="2800" dirty="0">
                <a:latin typeface="Calibri" pitchFamily="34" charset="0"/>
              </a:rPr>
              <a:t> </a:t>
            </a:r>
            <a:r>
              <a:rPr lang="en-GB" sz="2800" dirty="0" err="1">
                <a:latin typeface="Calibri" pitchFamily="34" charset="0"/>
              </a:rPr>
              <a:t>gelişiminde</a:t>
            </a:r>
            <a:r>
              <a:rPr lang="en-GB" sz="2800" dirty="0">
                <a:latin typeface="Calibri" pitchFamily="34" charset="0"/>
              </a:rPr>
              <a:t> </a:t>
            </a:r>
            <a:r>
              <a:rPr lang="en-GB" sz="2800" dirty="0" err="1">
                <a:latin typeface="Calibri" pitchFamily="34" charset="0"/>
              </a:rPr>
              <a:t>önemli</a:t>
            </a:r>
            <a:r>
              <a:rPr lang="en-GB" sz="2800" dirty="0">
                <a:latin typeface="Calibri" pitchFamily="34" charset="0"/>
              </a:rPr>
              <a:t> </a:t>
            </a:r>
            <a:r>
              <a:rPr lang="en-GB" sz="2800" dirty="0" err="1" smtClean="0">
                <a:latin typeface="Calibri" pitchFamily="34" charset="0"/>
              </a:rPr>
              <a:t>rol</a:t>
            </a:r>
            <a:r>
              <a:rPr lang="tr-TR" sz="2800" dirty="0" smtClean="0">
                <a:latin typeface="Calibri" pitchFamily="34" charset="0"/>
              </a:rPr>
              <a:t> oynamıştır</a:t>
            </a:r>
            <a:r>
              <a:rPr lang="en-GB" sz="2800" dirty="0" smtClean="0">
                <a:latin typeface="Calibri" pitchFamily="34" charset="0"/>
              </a:rPr>
              <a:t>.</a:t>
            </a:r>
            <a:endParaRPr lang="en-GB" sz="2800" dirty="0">
              <a:latin typeface="Calibri" pitchFamily="34" charset="0"/>
            </a:endParaRPr>
          </a:p>
          <a:p>
            <a:pPr marL="457200" indent="-457200">
              <a:spcBef>
                <a:spcPts val="600"/>
              </a:spcBef>
              <a:spcAft>
                <a:spcPts val="600"/>
              </a:spcAft>
              <a:defRPr/>
            </a:pPr>
            <a:r>
              <a:rPr lang="en-GB" sz="2800" dirty="0">
                <a:latin typeface="Calibri" pitchFamily="34" charset="0"/>
              </a:rPr>
              <a:t>4. </a:t>
            </a:r>
            <a:r>
              <a:rPr lang="en-GB" sz="2800" dirty="0" err="1">
                <a:latin typeface="Calibri" pitchFamily="34" charset="0"/>
              </a:rPr>
              <a:t>İklim</a:t>
            </a:r>
            <a:r>
              <a:rPr lang="en-GB" sz="2800" dirty="0">
                <a:latin typeface="Calibri" pitchFamily="34" charset="0"/>
              </a:rPr>
              <a:t> </a:t>
            </a:r>
            <a:r>
              <a:rPr lang="en-GB" sz="2800" dirty="0" err="1" smtClean="0">
                <a:latin typeface="Calibri" pitchFamily="34" charset="0"/>
              </a:rPr>
              <a:t>ve</a:t>
            </a:r>
            <a:r>
              <a:rPr lang="tr-TR" sz="2800" dirty="0" smtClean="0">
                <a:latin typeface="Calibri" pitchFamily="34" charset="0"/>
              </a:rPr>
              <a:t>r</a:t>
            </a:r>
            <a:r>
              <a:rPr lang="en-GB" sz="2800" dirty="0" err="1" smtClean="0">
                <a:latin typeface="Calibri" pitchFamily="34" charset="0"/>
              </a:rPr>
              <a:t>ileri</a:t>
            </a:r>
            <a:r>
              <a:rPr lang="en-GB" sz="2800" dirty="0" smtClean="0">
                <a:latin typeface="Calibri" pitchFamily="34" charset="0"/>
              </a:rPr>
              <a:t> </a:t>
            </a:r>
            <a:r>
              <a:rPr lang="en-GB" sz="2800" dirty="0" err="1">
                <a:latin typeface="Calibri" pitchFamily="34" charset="0"/>
              </a:rPr>
              <a:t>olarak</a:t>
            </a:r>
            <a:r>
              <a:rPr lang="en-GB" sz="2800" dirty="0">
                <a:latin typeface="Calibri" pitchFamily="34" charset="0"/>
              </a:rPr>
              <a:t> </a:t>
            </a:r>
            <a:r>
              <a:rPr lang="en-GB" sz="2800" dirty="0" err="1">
                <a:latin typeface="Calibri" pitchFamily="34" charset="0"/>
              </a:rPr>
              <a:t>çok</a:t>
            </a:r>
            <a:r>
              <a:rPr lang="en-GB" sz="2800" dirty="0">
                <a:latin typeface="Calibri" pitchFamily="34" charset="0"/>
              </a:rPr>
              <a:t> </a:t>
            </a:r>
            <a:r>
              <a:rPr lang="en-GB" sz="2800" dirty="0" err="1">
                <a:latin typeface="Calibri" pitchFamily="34" charset="0"/>
              </a:rPr>
              <a:t>kullanışlıdır</a:t>
            </a:r>
            <a:r>
              <a:rPr lang="en-GB" sz="2800" dirty="0">
                <a:latin typeface="Calibri" pitchFamily="34" charset="0"/>
              </a:rPr>
              <a:t>.</a:t>
            </a:r>
          </a:p>
          <a:p>
            <a:pPr marL="457200" indent="-457200">
              <a:spcBef>
                <a:spcPts val="600"/>
              </a:spcBef>
              <a:spcAft>
                <a:spcPts val="600"/>
              </a:spcAft>
              <a:defRPr/>
            </a:pPr>
            <a:r>
              <a:rPr lang="en-GB" sz="2800" dirty="0">
                <a:latin typeface="Calibri" pitchFamily="34" charset="0"/>
              </a:rPr>
              <a:t>5. </a:t>
            </a:r>
            <a:r>
              <a:rPr lang="tr-TR" sz="2800" dirty="0" smtClean="0">
                <a:latin typeface="Calibri" pitchFamily="34" charset="0"/>
              </a:rPr>
              <a:t>Kömür oluşumlarını kontrol etmiştir.</a:t>
            </a:r>
            <a:endParaRPr lang="en-GB" sz="2800" dirty="0">
              <a:latin typeface="Calibri" pitchFamily="34" charset="0"/>
            </a:endParaRPr>
          </a:p>
        </p:txBody>
      </p:sp>
      <p:sp>
        <p:nvSpPr>
          <p:cNvPr id="9" name="Rectangle 8"/>
          <p:cNvSpPr/>
          <p:nvPr/>
        </p:nvSpPr>
        <p:spPr>
          <a:xfrm>
            <a:off x="0" y="6165304"/>
            <a:ext cx="9144000"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42260879"/>
      </p:ext>
    </p:extLst>
  </p:cSld>
  <p:clrMapOvr>
    <a:masterClrMapping/>
  </p:clrMapOvr>
  <p:transition advTm="5891"/>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Unvan 1"/>
          <p:cNvSpPr>
            <a:spLocks noGrp="1"/>
          </p:cNvSpPr>
          <p:nvPr>
            <p:ph type="title"/>
          </p:nvPr>
        </p:nvSpPr>
        <p:spPr/>
        <p:txBody>
          <a:bodyPr/>
          <a:lstStyle/>
          <a:p>
            <a:pPr eaLnBrk="1" hangingPunct="1"/>
            <a:r>
              <a:rPr lang="tr-TR" altLang="tr-TR" smtClean="0"/>
              <a:t>Kömür Çökellerin Yaşı</a:t>
            </a:r>
          </a:p>
        </p:txBody>
      </p:sp>
      <p:pic>
        <p:nvPicPr>
          <p:cNvPr id="4099"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71550" y="1417638"/>
            <a:ext cx="6913563" cy="3665537"/>
          </a:xfrm>
        </p:spPr>
      </p:pic>
      <p:sp>
        <p:nvSpPr>
          <p:cNvPr id="4100" name="Dikdörtgen 4"/>
          <p:cNvSpPr>
            <a:spLocks noChangeArrowheads="1"/>
          </p:cNvSpPr>
          <p:nvPr/>
        </p:nvSpPr>
        <p:spPr bwMode="auto">
          <a:xfrm>
            <a:off x="179388" y="5516563"/>
            <a:ext cx="8785225"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tr-TR" altLang="tr-TR" sz="1400"/>
              <a:t>Kömür Depozitlerinin Yaşı Kömür depozitlerinin çoğunluğu Pennsylvanian (P) yaşındadır; Devoniyen’den (D) daha eski kömür yatakları yok. Toprak bitkileri, Devoniyen'den önce tam olarak gelişmemiş, bu nedenle bitkilerin ana hatları olan kömür yatakları oluşamamıştır. Appalachian Havzası dahil olmak üzere kömür yataklarının çoğuna karşılık gelen Pennsylvanian Dönemi, Kuzey Amerika'da bitki yaşamının geliştiği bir zamandı. Aynı zamanda jeolojik tarihte güney kıtalarda büyük kıta buzullarının meydana geldiği zamandır. </a:t>
            </a:r>
          </a:p>
        </p:txBody>
      </p:sp>
    </p:spTree>
    <p:extLst>
      <p:ext uri="{BB962C8B-B14F-4D97-AF65-F5344CB8AC3E}">
        <p14:creationId xmlns:p14="http://schemas.microsoft.com/office/powerpoint/2010/main" val="2828078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tevengoddard.files.wordpress.com/2011/07/devonian_scene6.jpg"/>
          <p:cNvPicPr>
            <a:picLocks noChangeAspect="1" noChangeArrowheads="1"/>
          </p:cNvPicPr>
          <p:nvPr/>
        </p:nvPicPr>
        <p:blipFill>
          <a:blip r:embed="rId2" cstate="print"/>
          <a:srcRect/>
          <a:stretch>
            <a:fillRect/>
          </a:stretch>
        </p:blipFill>
        <p:spPr bwMode="auto">
          <a:xfrm>
            <a:off x="5148064" y="2132856"/>
            <a:ext cx="3724491" cy="2745482"/>
          </a:xfrm>
          <a:prstGeom prst="rect">
            <a:avLst/>
          </a:prstGeom>
          <a:noFill/>
        </p:spPr>
      </p:pic>
      <p:cxnSp>
        <p:nvCxnSpPr>
          <p:cNvPr id="6" name="Straight Connector 5"/>
          <p:cNvCxnSpPr/>
          <p:nvPr/>
        </p:nvCxnSpPr>
        <p:spPr>
          <a:xfrm>
            <a:off x="0" y="57150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7346" name="Picture 2" descr="http://www.sciencephoto.com/image/358746/large/T8510013-Opencast_mining_of_coal-SPL.jpg"/>
          <p:cNvPicPr>
            <a:picLocks noChangeAspect="1" noChangeArrowheads="1"/>
          </p:cNvPicPr>
          <p:nvPr/>
        </p:nvPicPr>
        <p:blipFill>
          <a:blip r:embed="rId3" cstate="print"/>
          <a:srcRect b="8914"/>
          <a:stretch>
            <a:fillRect/>
          </a:stretch>
        </p:blipFill>
        <p:spPr bwMode="auto">
          <a:xfrm>
            <a:off x="611560" y="2276872"/>
            <a:ext cx="4320480" cy="4003255"/>
          </a:xfrm>
          <a:prstGeom prst="rect">
            <a:avLst/>
          </a:prstGeom>
          <a:noFill/>
        </p:spPr>
      </p:pic>
      <p:sp>
        <p:nvSpPr>
          <p:cNvPr id="9" name="Rectangle 8"/>
          <p:cNvSpPr/>
          <p:nvPr/>
        </p:nvSpPr>
        <p:spPr>
          <a:xfrm>
            <a:off x="359024" y="692696"/>
            <a:ext cx="8784976" cy="1323439"/>
          </a:xfrm>
          <a:prstGeom prst="rect">
            <a:avLst/>
          </a:prstGeom>
        </p:spPr>
        <p:txBody>
          <a:bodyPr wrap="square">
            <a:spAutoFit/>
          </a:bodyPr>
          <a:lstStyle/>
          <a:p>
            <a:r>
              <a:rPr lang="en-GB" sz="2000" b="1" u="sng" dirty="0" err="1"/>
              <a:t>Kuzey</a:t>
            </a:r>
            <a:r>
              <a:rPr lang="en-GB" sz="2000" b="1" u="sng" dirty="0"/>
              <a:t> </a:t>
            </a:r>
            <a:r>
              <a:rPr lang="en-GB" sz="2000" b="1" u="sng" dirty="0" err="1"/>
              <a:t>Doğu</a:t>
            </a:r>
            <a:r>
              <a:rPr lang="en-GB" sz="2000" b="1" u="sng" dirty="0"/>
              <a:t> </a:t>
            </a:r>
            <a:r>
              <a:rPr lang="en-GB" sz="2000" b="1" u="sng" dirty="0" err="1"/>
              <a:t>İngiltere'deki</a:t>
            </a:r>
            <a:r>
              <a:rPr lang="en-GB" sz="2000" b="1" u="sng" dirty="0"/>
              <a:t> </a:t>
            </a:r>
            <a:r>
              <a:rPr lang="tr-TR" sz="2000" b="1" u="sng" dirty="0" smtClean="0"/>
              <a:t>Alt Karbonifer </a:t>
            </a:r>
            <a:r>
              <a:rPr lang="en-GB" sz="2000" b="1" u="sng" dirty="0" err="1" smtClean="0"/>
              <a:t>Kömür</a:t>
            </a:r>
            <a:r>
              <a:rPr lang="en-GB" sz="2000" b="1" u="sng" dirty="0" smtClean="0"/>
              <a:t> </a:t>
            </a:r>
            <a:r>
              <a:rPr lang="tr-TR" sz="2000" b="1" u="sng" dirty="0" smtClean="0"/>
              <a:t>Yatakları (</a:t>
            </a:r>
            <a:r>
              <a:rPr lang="tr-TR" sz="2000" b="1" u="sng" dirty="0" err="1" smtClean="0"/>
              <a:t>Measure</a:t>
            </a:r>
            <a:r>
              <a:rPr lang="tr-TR" sz="2000" b="1" u="sng" dirty="0" smtClean="0"/>
              <a:t>)</a:t>
            </a:r>
          </a:p>
          <a:p>
            <a:endParaRPr lang="en-GB" sz="2000" b="1" dirty="0" smtClean="0"/>
          </a:p>
          <a:p>
            <a:pPr algn="just"/>
            <a:r>
              <a:rPr lang="en-US" sz="2000" dirty="0" smtClean="0">
                <a:sym typeface="Wingdings" pitchFamily="2" charset="2"/>
              </a:rPr>
              <a:t> </a:t>
            </a:r>
            <a:r>
              <a:rPr lang="tr-TR" sz="2000" dirty="0" err="1">
                <a:sym typeface="Wingdings" pitchFamily="2" charset="2"/>
              </a:rPr>
              <a:t>D</a:t>
            </a:r>
            <a:r>
              <a:rPr lang="en-US" sz="2000" dirty="0" err="1" smtClean="0"/>
              <a:t>eltalarda</a:t>
            </a:r>
            <a:r>
              <a:rPr lang="en-US" sz="2000" dirty="0" smtClean="0"/>
              <a:t> </a:t>
            </a:r>
            <a:r>
              <a:rPr lang="en-US" sz="2000" dirty="0" err="1"/>
              <a:t>bereketli</a:t>
            </a:r>
            <a:r>
              <a:rPr lang="en-US" sz="2000" dirty="0"/>
              <a:t> </a:t>
            </a:r>
            <a:r>
              <a:rPr lang="en-US" sz="2000" dirty="0" err="1"/>
              <a:t>ormanlar</a:t>
            </a:r>
            <a:r>
              <a:rPr lang="en-US" sz="2000" dirty="0"/>
              <a:t> </a:t>
            </a:r>
            <a:r>
              <a:rPr lang="en-US" sz="2000" dirty="0" err="1"/>
              <a:t>olarak</a:t>
            </a:r>
            <a:r>
              <a:rPr lang="en-US" sz="2000" dirty="0"/>
              <a:t> </a:t>
            </a:r>
            <a:r>
              <a:rPr lang="en-US" sz="2000" dirty="0" err="1"/>
              <a:t>yetişen</a:t>
            </a:r>
            <a:r>
              <a:rPr lang="en-US" sz="2000" dirty="0"/>
              <a:t> </a:t>
            </a:r>
            <a:r>
              <a:rPr lang="en-US" sz="2000" dirty="0" err="1"/>
              <a:t>bataklık</a:t>
            </a:r>
            <a:r>
              <a:rPr lang="en-US" sz="2000" dirty="0"/>
              <a:t> </a:t>
            </a:r>
            <a:r>
              <a:rPr lang="en-US" sz="2000" dirty="0" err="1"/>
              <a:t>bitki</a:t>
            </a:r>
            <a:r>
              <a:rPr lang="en-US" sz="2000" dirty="0"/>
              <a:t> </a:t>
            </a:r>
            <a:r>
              <a:rPr lang="en-US" sz="2000" dirty="0" err="1"/>
              <a:t>örtüsünün</a:t>
            </a:r>
            <a:r>
              <a:rPr lang="en-US" sz="2000" dirty="0"/>
              <a:t> </a:t>
            </a:r>
            <a:r>
              <a:rPr lang="en-US" sz="2000" dirty="0" err="1"/>
              <a:t>fosil</a:t>
            </a:r>
            <a:r>
              <a:rPr lang="en-US" sz="2000" dirty="0"/>
              <a:t> </a:t>
            </a:r>
            <a:r>
              <a:rPr lang="en-US" sz="2000" dirty="0" err="1"/>
              <a:t>kalıntılarını</a:t>
            </a:r>
            <a:r>
              <a:rPr lang="en-US" sz="2000" dirty="0"/>
              <a:t> </a:t>
            </a:r>
            <a:r>
              <a:rPr lang="en-US" sz="2000" dirty="0" err="1"/>
              <a:t>temsil</a:t>
            </a:r>
            <a:r>
              <a:rPr lang="en-US" sz="2000" dirty="0"/>
              <a:t> </a:t>
            </a:r>
            <a:r>
              <a:rPr lang="en-US" sz="2000" dirty="0" err="1" smtClean="0"/>
              <a:t>eder</a:t>
            </a:r>
            <a:r>
              <a:rPr lang="tr-TR" sz="2000" dirty="0" smtClean="0"/>
              <a:t> (</a:t>
            </a:r>
            <a:r>
              <a:rPr lang="en-US" sz="2000" dirty="0" smtClean="0"/>
              <a:t>300 </a:t>
            </a:r>
            <a:r>
              <a:rPr lang="en-US" sz="2000" dirty="0" err="1" smtClean="0"/>
              <a:t>mya</a:t>
            </a:r>
            <a:r>
              <a:rPr lang="tr-TR" sz="2000" dirty="0" smtClean="0"/>
              <a:t>)</a:t>
            </a:r>
            <a:r>
              <a:rPr lang="en-US" sz="2000" dirty="0" smtClean="0"/>
              <a:t>.</a:t>
            </a:r>
            <a:endParaRPr lang="en-GB" sz="2000" b="1" dirty="0"/>
          </a:p>
        </p:txBody>
      </p:sp>
      <p:pic>
        <p:nvPicPr>
          <p:cNvPr id="110594" name="Picture 2" descr="The Carboniferous coal measures are full of plant remains"/>
          <p:cNvPicPr>
            <a:picLocks noChangeAspect="1" noChangeArrowheads="1"/>
          </p:cNvPicPr>
          <p:nvPr/>
        </p:nvPicPr>
        <p:blipFill>
          <a:blip r:embed="rId4" cstate="print"/>
          <a:srcRect/>
          <a:stretch>
            <a:fillRect/>
          </a:stretch>
        </p:blipFill>
        <p:spPr bwMode="auto">
          <a:xfrm>
            <a:off x="5652120" y="4869160"/>
            <a:ext cx="2830297" cy="1726481"/>
          </a:xfrm>
          <a:prstGeom prst="rect">
            <a:avLst/>
          </a:prstGeom>
          <a:noFill/>
        </p:spPr>
      </p:pic>
      <p:sp>
        <p:nvSpPr>
          <p:cNvPr id="8" name="TextBox 7"/>
          <p:cNvSpPr txBox="1"/>
          <p:nvPr/>
        </p:nvSpPr>
        <p:spPr>
          <a:xfrm>
            <a:off x="251519" y="-27384"/>
            <a:ext cx="5372817" cy="584775"/>
          </a:xfrm>
          <a:prstGeom prst="rect">
            <a:avLst/>
          </a:prstGeom>
          <a:noFill/>
        </p:spPr>
        <p:txBody>
          <a:bodyPr wrap="none" rtlCol="0">
            <a:spAutoFit/>
          </a:bodyPr>
          <a:lstStyle/>
          <a:p>
            <a:r>
              <a:rPr lang="en-GB" sz="3200" dirty="0" err="1" smtClean="0">
                <a:solidFill>
                  <a:srgbClr val="FF0000"/>
                </a:solidFill>
              </a:rPr>
              <a:t>Bitkilerin</a:t>
            </a:r>
            <a:r>
              <a:rPr lang="en-GB" sz="3200" dirty="0" smtClean="0">
                <a:solidFill>
                  <a:srgbClr val="FF0000"/>
                </a:solidFill>
              </a:rPr>
              <a:t> </a:t>
            </a:r>
            <a:r>
              <a:rPr lang="en-GB" sz="3200" dirty="0">
                <a:solidFill>
                  <a:srgbClr val="FF0000"/>
                </a:solidFill>
              </a:rPr>
              <a:t>zaman </a:t>
            </a:r>
            <a:r>
              <a:rPr lang="en-GB" sz="3200" dirty="0" err="1">
                <a:solidFill>
                  <a:srgbClr val="FF0000"/>
                </a:solidFill>
              </a:rPr>
              <a:t>içindeki</a:t>
            </a:r>
            <a:r>
              <a:rPr lang="en-GB" sz="3200" dirty="0">
                <a:solidFill>
                  <a:srgbClr val="FF0000"/>
                </a:solidFill>
              </a:rPr>
              <a:t> </a:t>
            </a:r>
            <a:r>
              <a:rPr lang="en-GB" sz="3200" dirty="0" err="1">
                <a:solidFill>
                  <a:srgbClr val="FF0000"/>
                </a:solidFill>
              </a:rPr>
              <a:t>evrimi</a:t>
            </a:r>
            <a:endParaRPr lang="en-GB" sz="3200" dirty="0"/>
          </a:p>
        </p:txBody>
      </p:sp>
    </p:spTree>
    <p:extLst>
      <p:ext uri="{BB962C8B-B14F-4D97-AF65-F5344CB8AC3E}">
        <p14:creationId xmlns:p14="http://schemas.microsoft.com/office/powerpoint/2010/main" val="9306594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467544" y="188640"/>
            <a:ext cx="3456384" cy="6355287"/>
          </a:xfrm>
          <a:prstGeom prst="rect">
            <a:avLst/>
          </a:prstGeom>
        </p:spPr>
      </p:pic>
      <p:pic>
        <p:nvPicPr>
          <p:cNvPr id="4" name="Resim 3"/>
          <p:cNvPicPr>
            <a:picLocks noChangeAspect="1"/>
          </p:cNvPicPr>
          <p:nvPr/>
        </p:nvPicPr>
        <p:blipFill>
          <a:blip r:embed="rId3"/>
          <a:stretch>
            <a:fillRect/>
          </a:stretch>
        </p:blipFill>
        <p:spPr>
          <a:xfrm>
            <a:off x="4283968" y="908720"/>
            <a:ext cx="4586619" cy="4608512"/>
          </a:xfrm>
          <a:prstGeom prst="rect">
            <a:avLst/>
          </a:prstGeom>
        </p:spPr>
      </p:pic>
    </p:spTree>
    <p:extLst>
      <p:ext uri="{BB962C8B-B14F-4D97-AF65-F5344CB8AC3E}">
        <p14:creationId xmlns:p14="http://schemas.microsoft.com/office/powerpoint/2010/main" val="21707807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875" name="Object 3"/>
          <p:cNvGraphicFramePr>
            <a:graphicFrameLocks noChangeAspect="1"/>
          </p:cNvGraphicFramePr>
          <p:nvPr/>
        </p:nvGraphicFramePr>
        <p:xfrm>
          <a:off x="36513" y="692150"/>
          <a:ext cx="9144000" cy="4616450"/>
        </p:xfrm>
        <a:graphic>
          <a:graphicData uri="http://schemas.openxmlformats.org/presentationml/2006/ole">
            <mc:AlternateContent xmlns:mc="http://schemas.openxmlformats.org/markup-compatibility/2006">
              <mc:Choice xmlns:v="urn:schemas-microsoft-com:vml" Requires="v">
                <p:oleObj spid="_x0000_s9223" name="Bit Eşlem Resmi" r:id="rId3" imgW="6942857" imgH="3505689" progId="Paint.Picture">
                  <p:embed/>
                </p:oleObj>
              </mc:Choice>
              <mc:Fallback>
                <p:oleObj name="Bit Eşlem Resmi" r:id="rId3" imgW="6942857" imgH="3505689"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3" y="692150"/>
                        <a:ext cx="9144000" cy="461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9876" name="Text Box 4"/>
          <p:cNvSpPr txBox="1">
            <a:spLocks noChangeArrowheads="1"/>
          </p:cNvSpPr>
          <p:nvPr/>
        </p:nvSpPr>
        <p:spPr bwMode="auto">
          <a:xfrm>
            <a:off x="395288" y="5516563"/>
            <a:ext cx="83010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altLang="tr-TR" sz="2400">
                <a:latin typeface="Comic Sans MS" panose="030F0702030302020204" pitchFamily="66" charset="0"/>
              </a:rPr>
              <a:t>Erken Karbonifer sonunda Gondwana ile Lavrusya çarpışmaya başladı</a:t>
            </a:r>
          </a:p>
        </p:txBody>
      </p:sp>
      <p:sp>
        <p:nvSpPr>
          <p:cNvPr id="79877" name="Text Box 5"/>
          <p:cNvSpPr txBox="1">
            <a:spLocks noChangeArrowheads="1"/>
          </p:cNvSpPr>
          <p:nvPr/>
        </p:nvSpPr>
        <p:spPr bwMode="auto">
          <a:xfrm>
            <a:off x="250825" y="44450"/>
            <a:ext cx="8748713" cy="457200"/>
          </a:xfrm>
          <a:prstGeom prst="rect">
            <a:avLst/>
          </a:prstGeom>
          <a:solidFill>
            <a:srgbClr val="8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tr-TR" altLang="tr-TR" sz="2400" b="1">
                <a:solidFill>
                  <a:schemeClr val="bg1"/>
                </a:solidFill>
                <a:latin typeface="Comic Sans MS" panose="030F0702030302020204" pitchFamily="66" charset="0"/>
              </a:rPr>
              <a:t>VARİSTİK OROJENEZİ</a:t>
            </a:r>
          </a:p>
        </p:txBody>
      </p:sp>
    </p:spTree>
    <p:extLst>
      <p:ext uri="{BB962C8B-B14F-4D97-AF65-F5344CB8AC3E}">
        <p14:creationId xmlns:p14="http://schemas.microsoft.com/office/powerpoint/2010/main" val="1602653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755576" y="188640"/>
            <a:ext cx="7128792" cy="5910581"/>
          </a:xfrm>
          <a:prstGeom prst="rect">
            <a:avLst/>
          </a:prstGeom>
        </p:spPr>
      </p:pic>
      <p:sp>
        <p:nvSpPr>
          <p:cNvPr id="3" name="Dikdörtgen 2"/>
          <p:cNvSpPr/>
          <p:nvPr/>
        </p:nvSpPr>
        <p:spPr>
          <a:xfrm>
            <a:off x="467544" y="6118352"/>
            <a:ext cx="8280920" cy="646331"/>
          </a:xfrm>
          <a:prstGeom prst="rect">
            <a:avLst/>
          </a:prstGeom>
        </p:spPr>
        <p:txBody>
          <a:bodyPr wrap="square">
            <a:spAutoFit/>
          </a:bodyPr>
          <a:lstStyle/>
          <a:p>
            <a:r>
              <a:rPr lang="tr-TR" dirty="0" smtClean="0"/>
              <a:t>Dünya taşkömürü ve linyit yataklarının jeolojik yaş dağılımı: BDT, Bağımsız Devletler Topluluğu (</a:t>
            </a:r>
            <a:r>
              <a:rPr lang="tr-TR" dirty="0" err="1" smtClean="0"/>
              <a:t>Walker</a:t>
            </a:r>
            <a:r>
              <a:rPr lang="tr-TR" dirty="0" smtClean="0"/>
              <a:t>, 2000'den değiştirilmiştir).</a:t>
            </a:r>
            <a:endParaRPr lang="tr-TR" dirty="0"/>
          </a:p>
        </p:txBody>
      </p:sp>
      <p:sp>
        <p:nvSpPr>
          <p:cNvPr id="4" name="Dikdörtgen 3"/>
          <p:cNvSpPr/>
          <p:nvPr/>
        </p:nvSpPr>
        <p:spPr>
          <a:xfrm>
            <a:off x="2068070" y="713601"/>
            <a:ext cx="678806" cy="1866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dirty="0" smtClean="0">
                <a:latin typeface="Times New Roman" panose="02020603050405020304" pitchFamily="18" charset="0"/>
                <a:cs typeface="Times New Roman" panose="02020603050405020304" pitchFamily="18" charset="0"/>
              </a:rPr>
              <a:t>Zonguldak</a:t>
            </a:r>
            <a:endParaRPr lang="tr-TR" sz="900" dirty="0">
              <a:latin typeface="Times New Roman" panose="02020603050405020304" pitchFamily="18" charset="0"/>
              <a:cs typeface="Times New Roman" panose="02020603050405020304" pitchFamily="18" charset="0"/>
            </a:endParaRPr>
          </a:p>
        </p:txBody>
      </p:sp>
      <p:sp>
        <p:nvSpPr>
          <p:cNvPr id="5" name="Dikdörtgen 4"/>
          <p:cNvSpPr/>
          <p:nvPr/>
        </p:nvSpPr>
        <p:spPr>
          <a:xfrm>
            <a:off x="6804248" y="687462"/>
            <a:ext cx="864096" cy="21276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p:cNvSpPr/>
          <p:nvPr/>
        </p:nvSpPr>
        <p:spPr>
          <a:xfrm>
            <a:off x="3059832" y="692696"/>
            <a:ext cx="216024" cy="12701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4117989" y="773203"/>
            <a:ext cx="216024" cy="12701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024746" y="652046"/>
            <a:ext cx="971741" cy="369332"/>
          </a:xfrm>
          <a:prstGeom prst="rect">
            <a:avLst/>
          </a:prstGeom>
          <a:noFill/>
        </p:spPr>
        <p:txBody>
          <a:bodyPr wrap="none" rtlCol="0">
            <a:spAutoFit/>
          </a:bodyPr>
          <a:lstStyle/>
          <a:p>
            <a:r>
              <a:rPr lang="tr-TR" dirty="0" smtClean="0"/>
              <a:t>TÜRKİYE</a:t>
            </a:r>
            <a:endParaRPr lang="tr-TR" dirty="0"/>
          </a:p>
        </p:txBody>
      </p:sp>
      <p:sp>
        <p:nvSpPr>
          <p:cNvPr id="11" name="Metin kutusu 10"/>
          <p:cNvSpPr txBox="1"/>
          <p:nvPr/>
        </p:nvSpPr>
        <p:spPr>
          <a:xfrm>
            <a:off x="4361781" y="713601"/>
            <a:ext cx="1337226" cy="261610"/>
          </a:xfrm>
          <a:prstGeom prst="rect">
            <a:avLst/>
          </a:prstGeom>
          <a:solidFill>
            <a:srgbClr val="92D050"/>
          </a:solidFill>
        </p:spPr>
        <p:txBody>
          <a:bodyPr wrap="none" rtlCol="0">
            <a:spAutoFit/>
          </a:bodyPr>
          <a:lstStyle/>
          <a:p>
            <a:r>
              <a:rPr lang="tr-TR" sz="1100" dirty="0" smtClean="0">
                <a:latin typeface="Times New Roman" panose="02020603050405020304" pitchFamily="18" charset="0"/>
                <a:cs typeface="Times New Roman" panose="02020603050405020304" pitchFamily="18" charset="0"/>
              </a:rPr>
              <a:t>Gümüşhane (Kelkit)</a:t>
            </a:r>
            <a:endParaRPr lang="tr-TR" sz="1100" dirty="0">
              <a:latin typeface="Times New Roman" panose="02020603050405020304" pitchFamily="18" charset="0"/>
              <a:cs typeface="Times New Roman" panose="02020603050405020304" pitchFamily="18" charset="0"/>
            </a:endParaRPr>
          </a:p>
        </p:txBody>
      </p:sp>
      <p:sp>
        <p:nvSpPr>
          <p:cNvPr id="12" name="Metin kutusu 11"/>
          <p:cNvSpPr txBox="1"/>
          <p:nvPr/>
        </p:nvSpPr>
        <p:spPr>
          <a:xfrm>
            <a:off x="3059832" y="821904"/>
            <a:ext cx="745201" cy="230832"/>
          </a:xfrm>
          <a:prstGeom prst="rect">
            <a:avLst/>
          </a:prstGeom>
          <a:solidFill>
            <a:srgbClr val="92D050"/>
          </a:solidFill>
        </p:spPr>
        <p:txBody>
          <a:bodyPr wrap="square" rtlCol="0">
            <a:spAutoFit/>
          </a:bodyPr>
          <a:lstStyle/>
          <a:p>
            <a:r>
              <a:rPr lang="tr-TR" sz="900" dirty="0" smtClean="0">
                <a:latin typeface="Times New Roman" panose="02020603050405020304" pitchFamily="18" charset="0"/>
                <a:cs typeface="Times New Roman" panose="02020603050405020304" pitchFamily="18" charset="0"/>
              </a:rPr>
              <a:t>GDA Hazro</a:t>
            </a:r>
            <a:endParaRPr lang="tr-TR" sz="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96270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7584" y="64874"/>
            <a:ext cx="7772400" cy="1609344"/>
          </a:xfrm>
        </p:spPr>
        <p:txBody>
          <a:bodyPr/>
          <a:lstStyle/>
          <a:p>
            <a:pPr algn="ctr"/>
            <a:r>
              <a:rPr lang="tr-TR" dirty="0" smtClean="0">
                <a:latin typeface="Arial" panose="020B0604020202020204" pitchFamily="34" charset="0"/>
                <a:cs typeface="Arial" panose="020B0604020202020204" pitchFamily="34" charset="0"/>
              </a:rPr>
              <a:t>Geç </a:t>
            </a:r>
            <a:r>
              <a:rPr lang="tr-TR" dirty="0">
                <a:latin typeface="Arial" panose="020B0604020202020204" pitchFamily="34" charset="0"/>
                <a:cs typeface="Arial" panose="020B0604020202020204" pitchFamily="34" charset="0"/>
              </a:rPr>
              <a:t>K</a:t>
            </a:r>
            <a:r>
              <a:rPr lang="tr-TR" dirty="0" smtClean="0">
                <a:latin typeface="Arial" panose="020B0604020202020204" pitchFamily="34" charset="0"/>
                <a:cs typeface="Arial" panose="020B0604020202020204" pitchFamily="34" charset="0"/>
              </a:rPr>
              <a:t>arbonifer’ de </a:t>
            </a:r>
            <a:r>
              <a:rPr lang="tr-TR" dirty="0" err="1">
                <a:latin typeface="Arial" panose="020B0604020202020204" pitchFamily="34" charset="0"/>
                <a:cs typeface="Arial" panose="020B0604020202020204" pitchFamily="34" charset="0"/>
              </a:rPr>
              <a:t>T</a:t>
            </a:r>
            <a:r>
              <a:rPr lang="tr-TR" dirty="0" err="1" smtClean="0">
                <a:latin typeface="Arial" panose="020B0604020202020204" pitchFamily="34" charset="0"/>
                <a:cs typeface="Arial" panose="020B0604020202020204" pitchFamily="34" charset="0"/>
              </a:rPr>
              <a:t>ürkiyenin</a:t>
            </a:r>
            <a:r>
              <a:rPr lang="tr-TR" dirty="0" smtClean="0">
                <a:latin typeface="Arial" panose="020B0604020202020204" pitchFamily="34" charset="0"/>
                <a:cs typeface="Arial" panose="020B0604020202020204" pitchFamily="34" charset="0"/>
              </a:rPr>
              <a:t> konumu</a:t>
            </a:r>
            <a:endParaRPr lang="tr-TR" dirty="0">
              <a:latin typeface="Arial" panose="020B0604020202020204" pitchFamily="34" charset="0"/>
              <a:cs typeface="Arial" panose="020B0604020202020204" pitchFamily="34" charset="0"/>
            </a:endParaRPr>
          </a:p>
        </p:txBody>
      </p:sp>
      <p:pic>
        <p:nvPicPr>
          <p:cNvPr id="4" name="İçerik Yer Tutucusu 3"/>
          <p:cNvPicPr>
            <a:picLocks noGrp="1" noChangeAspect="1"/>
          </p:cNvPicPr>
          <p:nvPr>
            <p:ph idx="1"/>
          </p:nvPr>
        </p:nvPicPr>
        <p:blipFill>
          <a:blip r:embed="rId2"/>
          <a:stretch>
            <a:fillRect/>
          </a:stretch>
        </p:blipFill>
        <p:spPr>
          <a:xfrm>
            <a:off x="827584" y="1196752"/>
            <a:ext cx="7055873" cy="5347334"/>
          </a:xfrm>
          <a:prstGeom prst="rect">
            <a:avLst/>
          </a:prstGeom>
        </p:spPr>
      </p:pic>
      <p:sp>
        <p:nvSpPr>
          <p:cNvPr id="5" name="Dikdörtgen 4"/>
          <p:cNvSpPr/>
          <p:nvPr/>
        </p:nvSpPr>
        <p:spPr>
          <a:xfrm>
            <a:off x="5220072" y="2708920"/>
            <a:ext cx="576064" cy="360040"/>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p:cNvSpPr/>
          <p:nvPr/>
        </p:nvSpPr>
        <p:spPr>
          <a:xfrm>
            <a:off x="4137720" y="3507621"/>
            <a:ext cx="576064" cy="360040"/>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72584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827584" y="476672"/>
            <a:ext cx="4915619" cy="3718885"/>
          </a:xfrm>
          <a:prstGeom prst="rect">
            <a:avLst/>
          </a:prstGeom>
        </p:spPr>
      </p:pic>
      <p:pic>
        <p:nvPicPr>
          <p:cNvPr id="4" name="Resim 3"/>
          <p:cNvPicPr>
            <a:picLocks noChangeAspect="1"/>
          </p:cNvPicPr>
          <p:nvPr/>
        </p:nvPicPr>
        <p:blipFill>
          <a:blip r:embed="rId3"/>
          <a:stretch>
            <a:fillRect/>
          </a:stretch>
        </p:blipFill>
        <p:spPr>
          <a:xfrm>
            <a:off x="5868144" y="480995"/>
            <a:ext cx="2952750" cy="2562225"/>
          </a:xfrm>
          <a:prstGeom prst="rect">
            <a:avLst/>
          </a:prstGeom>
        </p:spPr>
      </p:pic>
      <p:pic>
        <p:nvPicPr>
          <p:cNvPr id="5" name="Resim 4"/>
          <p:cNvPicPr>
            <a:picLocks noChangeAspect="1"/>
          </p:cNvPicPr>
          <p:nvPr/>
        </p:nvPicPr>
        <p:blipFill>
          <a:blip r:embed="rId4"/>
          <a:stretch>
            <a:fillRect/>
          </a:stretch>
        </p:blipFill>
        <p:spPr>
          <a:xfrm>
            <a:off x="611560" y="4437112"/>
            <a:ext cx="7612151" cy="1872208"/>
          </a:xfrm>
          <a:prstGeom prst="rect">
            <a:avLst/>
          </a:prstGeom>
        </p:spPr>
      </p:pic>
    </p:spTree>
    <p:extLst>
      <p:ext uri="{BB962C8B-B14F-4D97-AF65-F5344CB8AC3E}">
        <p14:creationId xmlns:p14="http://schemas.microsoft.com/office/powerpoint/2010/main" val="2239220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3568" y="188640"/>
            <a:ext cx="7772400" cy="1609344"/>
          </a:xfrm>
        </p:spPr>
        <p:txBody>
          <a:bodyPr/>
          <a:lstStyle/>
          <a:p>
            <a:pPr algn="ctr"/>
            <a:r>
              <a:rPr lang="tr-TR" dirty="0" smtClean="0">
                <a:latin typeface="Arial" panose="020B0604020202020204" pitchFamily="34" charset="0"/>
                <a:cs typeface="Arial" panose="020B0604020202020204" pitchFamily="34" charset="0"/>
              </a:rPr>
              <a:t>GEÇ KARBONİFER</a:t>
            </a:r>
            <a:endParaRPr lang="tr-TR" dirty="0">
              <a:latin typeface="Arial" panose="020B0604020202020204" pitchFamily="34" charset="0"/>
              <a:cs typeface="Arial" panose="020B0604020202020204" pitchFamily="34" charset="0"/>
            </a:endParaRPr>
          </a:p>
        </p:txBody>
      </p:sp>
      <p:pic>
        <p:nvPicPr>
          <p:cNvPr id="4" name="İçerik Yer Tutucusu 3"/>
          <p:cNvPicPr>
            <a:picLocks noGrp="1" noChangeAspect="1"/>
          </p:cNvPicPr>
          <p:nvPr>
            <p:ph idx="1"/>
          </p:nvPr>
        </p:nvPicPr>
        <p:blipFill>
          <a:blip r:embed="rId2"/>
          <a:stretch>
            <a:fillRect/>
          </a:stretch>
        </p:blipFill>
        <p:spPr>
          <a:xfrm>
            <a:off x="2267744" y="1412776"/>
            <a:ext cx="4516694" cy="5184576"/>
          </a:xfrm>
          <a:prstGeom prst="rect">
            <a:avLst/>
          </a:prstGeom>
        </p:spPr>
      </p:pic>
    </p:spTree>
    <p:extLst>
      <p:ext uri="{BB962C8B-B14F-4D97-AF65-F5344CB8AC3E}">
        <p14:creationId xmlns:p14="http://schemas.microsoft.com/office/powerpoint/2010/main" val="39635855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1115616" y="908719"/>
            <a:ext cx="6624736" cy="4998885"/>
          </a:xfrm>
          <a:prstGeom prst="rect">
            <a:avLst/>
          </a:prstGeom>
        </p:spPr>
      </p:pic>
      <p:sp>
        <p:nvSpPr>
          <p:cNvPr id="4" name="Metin kutusu 3"/>
          <p:cNvSpPr txBox="1"/>
          <p:nvPr/>
        </p:nvSpPr>
        <p:spPr>
          <a:xfrm>
            <a:off x="4139952" y="2636912"/>
            <a:ext cx="1958613" cy="369332"/>
          </a:xfrm>
          <a:prstGeom prst="rect">
            <a:avLst/>
          </a:prstGeom>
          <a:noFill/>
        </p:spPr>
        <p:txBody>
          <a:bodyPr wrap="none" rtlCol="0">
            <a:spAutoFit/>
          </a:bodyPr>
          <a:lstStyle/>
          <a:p>
            <a:r>
              <a:rPr lang="tr-TR" dirty="0" smtClean="0">
                <a:solidFill>
                  <a:srgbClr val="FF0000"/>
                </a:solidFill>
                <a:latin typeface="Arial" panose="020B0604020202020204" pitchFamily="34" charset="0"/>
                <a:cs typeface="Arial" panose="020B0604020202020204" pitchFamily="34" charset="0"/>
              </a:rPr>
              <a:t>PARALİK HAVZA</a:t>
            </a:r>
            <a:endParaRPr lang="tr-TR" dirty="0">
              <a:solidFill>
                <a:srgbClr val="FF0000"/>
              </a:solidFill>
              <a:latin typeface="Arial" panose="020B0604020202020204" pitchFamily="34" charset="0"/>
              <a:cs typeface="Arial" panose="020B0604020202020204" pitchFamily="34" charset="0"/>
            </a:endParaRPr>
          </a:p>
        </p:txBody>
      </p:sp>
      <p:sp>
        <p:nvSpPr>
          <p:cNvPr id="5" name="Aşağı Ok 4"/>
          <p:cNvSpPr/>
          <p:nvPr/>
        </p:nvSpPr>
        <p:spPr>
          <a:xfrm>
            <a:off x="5580112" y="5589240"/>
            <a:ext cx="216024"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4816829" y="6198352"/>
            <a:ext cx="1770549" cy="369332"/>
          </a:xfrm>
          <a:prstGeom prst="rect">
            <a:avLst/>
          </a:prstGeom>
          <a:noFill/>
        </p:spPr>
        <p:txBody>
          <a:bodyPr wrap="none" rtlCol="0">
            <a:spAutoFit/>
          </a:bodyPr>
          <a:lstStyle/>
          <a:p>
            <a:r>
              <a:rPr lang="tr-TR" dirty="0" smtClean="0">
                <a:solidFill>
                  <a:srgbClr val="FF0000"/>
                </a:solidFill>
                <a:latin typeface="Arial" panose="020B0604020202020204" pitchFamily="34" charset="0"/>
                <a:cs typeface="Arial" panose="020B0604020202020204" pitchFamily="34" charset="0"/>
              </a:rPr>
              <a:t>LİMNİK HAVZA</a:t>
            </a:r>
            <a:endParaRPr lang="tr-TR"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02550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dirty="0" smtClean="0"/>
              <a:t>KÖMÜR ORTAMI</a:t>
            </a:r>
            <a:endParaRPr lang="tr-TR" dirty="0"/>
          </a:p>
        </p:txBody>
      </p:sp>
      <p:sp>
        <p:nvSpPr>
          <p:cNvPr id="3" name="2 İçerik Yer Tutucusu"/>
          <p:cNvSpPr>
            <a:spLocks noGrp="1"/>
          </p:cNvSpPr>
          <p:nvPr>
            <p:ph idx="1"/>
          </p:nvPr>
        </p:nvSpPr>
        <p:spPr/>
        <p:txBody>
          <a:bodyPr>
            <a:normAutofit/>
          </a:bodyPr>
          <a:lstStyle/>
          <a:p>
            <a:pPr algn="ctr" defTabSz="1439863"/>
            <a:r>
              <a:rPr lang="tr-TR" altLang="en-US" dirty="0" smtClean="0"/>
              <a:t>Kömür oluşumu, </a:t>
            </a:r>
            <a:r>
              <a:rPr lang="tr-TR" altLang="en-US" b="1" i="1" dirty="0" err="1" smtClean="0"/>
              <a:t>limnik</a:t>
            </a:r>
            <a:r>
              <a:rPr lang="tr-TR" altLang="en-US" dirty="0" smtClean="0"/>
              <a:t> ve </a:t>
            </a:r>
            <a:r>
              <a:rPr lang="tr-TR" altLang="en-US" b="1" i="1" dirty="0" err="1" smtClean="0"/>
              <a:t>paralik</a:t>
            </a:r>
            <a:r>
              <a:rPr lang="tr-TR" altLang="en-US" dirty="0" smtClean="0"/>
              <a:t> havzalarda olabilir. </a:t>
            </a:r>
          </a:p>
          <a:p>
            <a:pPr algn="ctr" defTabSz="1439863"/>
            <a:r>
              <a:rPr lang="tr-TR" altLang="en-US" b="1" i="1" dirty="0" err="1" smtClean="0"/>
              <a:t>Paralik</a:t>
            </a:r>
            <a:r>
              <a:rPr lang="tr-TR" altLang="en-US" dirty="0" smtClean="0"/>
              <a:t> yatakların sahile yakınlığı az ve denize bağlılığı vardır. İrili ufaklı teknelerden oluşur. Kapsadıkları kömür damarlarının düzensiz, yer yer kesintili ve mercek şeklindedir. </a:t>
            </a:r>
          </a:p>
          <a:p>
            <a:pPr algn="ctr" defTabSz="1439863"/>
            <a:r>
              <a:rPr lang="tr-TR" altLang="en-US" b="1" i="1" dirty="0" err="1" smtClean="0"/>
              <a:t>Limnik</a:t>
            </a:r>
            <a:r>
              <a:rPr lang="tr-TR" altLang="en-US" dirty="0" smtClean="0"/>
              <a:t> yatakları ise kıta içindeki kuvvetle oluşurlar. Büyük teknelerde oluşan kömürün kalınlığı fazladır. </a:t>
            </a:r>
          </a:p>
          <a:p>
            <a:pPr algn="ctr" defTabSz="1439863"/>
            <a:r>
              <a:rPr lang="tr-TR" altLang="en-US" dirty="0" smtClean="0"/>
              <a:t>Birçok havzada kömür havzanın ortasında oluşur. Bu tip yataklara santral tip yataklar adı verilir. </a:t>
            </a:r>
          </a:p>
          <a:p>
            <a:pPr algn="ctr" defTabSz="1439863"/>
            <a:r>
              <a:rPr lang="tr-TR" altLang="en-US" dirty="0" smtClean="0"/>
              <a:t>Havzanın kenarında çökelmiş yataklar ise marjinal tipe girer. </a:t>
            </a:r>
          </a:p>
          <a:p>
            <a:endParaRPr lang="tr-TR" dirty="0"/>
          </a:p>
        </p:txBody>
      </p:sp>
    </p:spTree>
    <p:extLst>
      <p:ext uri="{BB962C8B-B14F-4D97-AF65-F5344CB8AC3E}">
        <p14:creationId xmlns:p14="http://schemas.microsoft.com/office/powerpoint/2010/main" val="3071160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5800" y="12648"/>
            <a:ext cx="7772400" cy="1609344"/>
          </a:xfrm>
        </p:spPr>
        <p:txBody>
          <a:bodyPr/>
          <a:lstStyle/>
          <a:p>
            <a:pPr algn="ctr"/>
            <a:r>
              <a:rPr lang="tr-TR" dirty="0" smtClean="0">
                <a:latin typeface="Arial" panose="020B0604020202020204" pitchFamily="34" charset="0"/>
                <a:cs typeface="Arial" panose="020B0604020202020204" pitchFamily="34" charset="0"/>
              </a:rPr>
              <a:t>PERMİYEN – TRİYAS GEÇİŞİ</a:t>
            </a:r>
            <a:endParaRPr lang="tr-TR" dirty="0">
              <a:latin typeface="Arial" panose="020B0604020202020204" pitchFamily="34" charset="0"/>
              <a:cs typeface="Arial" panose="020B0604020202020204" pitchFamily="34" charset="0"/>
            </a:endParaRPr>
          </a:p>
        </p:txBody>
      </p:sp>
      <p:pic>
        <p:nvPicPr>
          <p:cNvPr id="5" name="İçerik Yer Tutucusu 4"/>
          <p:cNvPicPr>
            <a:picLocks noGrp="1" noChangeAspect="1"/>
          </p:cNvPicPr>
          <p:nvPr>
            <p:ph idx="1"/>
          </p:nvPr>
        </p:nvPicPr>
        <p:blipFill>
          <a:blip r:embed="rId2"/>
          <a:stretch>
            <a:fillRect/>
          </a:stretch>
        </p:blipFill>
        <p:spPr>
          <a:xfrm>
            <a:off x="1043608" y="1268760"/>
            <a:ext cx="6829814" cy="3409965"/>
          </a:xfrm>
          <a:prstGeom prst="rect">
            <a:avLst/>
          </a:prstGeom>
        </p:spPr>
      </p:pic>
      <p:sp>
        <p:nvSpPr>
          <p:cNvPr id="6" name="Dikdörtgen 5"/>
          <p:cNvSpPr/>
          <p:nvPr/>
        </p:nvSpPr>
        <p:spPr>
          <a:xfrm>
            <a:off x="212162" y="5013176"/>
            <a:ext cx="8719676" cy="1077218"/>
          </a:xfrm>
          <a:prstGeom prst="rect">
            <a:avLst/>
          </a:prstGeom>
        </p:spPr>
        <p:txBody>
          <a:bodyPr wrap="square">
            <a:spAutoFit/>
          </a:bodyPr>
          <a:lstStyle/>
          <a:p>
            <a:pPr algn="just"/>
            <a:r>
              <a:rPr lang="tr-TR" sz="1600" dirty="0">
                <a:latin typeface="Arial" panose="020B0604020202020204" pitchFamily="34" charset="0"/>
                <a:cs typeface="Arial" panose="020B0604020202020204" pitchFamily="34" charset="0"/>
              </a:rPr>
              <a:t>Permiyen Dönemi boyunca iklim değişti ve kuzey bölgesinde kömür birikimi durdu.</a:t>
            </a:r>
          </a:p>
          <a:p>
            <a:pPr algn="just"/>
            <a:r>
              <a:rPr lang="tr-TR" sz="1600" dirty="0" err="1">
                <a:latin typeface="Arial" panose="020B0604020202020204" pitchFamily="34" charset="0"/>
                <a:cs typeface="Arial" panose="020B0604020202020204" pitchFamily="34" charset="0"/>
              </a:rPr>
              <a:t>Pangea'nın</a:t>
            </a:r>
            <a:r>
              <a:rPr lang="tr-TR" sz="1600" dirty="0">
                <a:latin typeface="Arial" panose="020B0604020202020204" pitchFamily="34" charset="0"/>
                <a:cs typeface="Arial" panose="020B0604020202020204" pitchFamily="34" charset="0"/>
              </a:rPr>
              <a:t> (</a:t>
            </a:r>
            <a:r>
              <a:rPr lang="tr-TR" sz="1600" dirty="0" err="1">
                <a:latin typeface="Arial" panose="020B0604020202020204" pitchFamily="34" charset="0"/>
                <a:cs typeface="Arial" panose="020B0604020202020204" pitchFamily="34" charset="0"/>
              </a:rPr>
              <a:t>Gondwanaland</a:t>
            </a:r>
            <a:r>
              <a:rPr lang="tr-TR" sz="1600" dirty="0">
                <a:latin typeface="Arial" panose="020B0604020202020204" pitchFamily="34" charset="0"/>
                <a:cs typeface="Arial" panose="020B0604020202020204" pitchFamily="34" charset="0"/>
              </a:rPr>
              <a:t>) güney kesiminde, şu anda Güney Amerika, güney Afrika, Hindistan, Avustralya ve Antarktika olanları kapsayan </a:t>
            </a:r>
            <a:r>
              <a:rPr lang="tr-TR" sz="1600" dirty="0" err="1">
                <a:latin typeface="Arial" panose="020B0604020202020204" pitchFamily="34" charset="0"/>
                <a:cs typeface="Arial" panose="020B0604020202020204" pitchFamily="34" charset="0"/>
              </a:rPr>
              <a:t>Glossopteris</a:t>
            </a:r>
            <a:r>
              <a:rPr lang="tr-TR" sz="1600" dirty="0">
                <a:latin typeface="Arial" panose="020B0604020202020204" pitchFamily="34" charset="0"/>
                <a:cs typeface="Arial" panose="020B0604020202020204" pitchFamily="34" charset="0"/>
              </a:rPr>
              <a:t> florasıyla karakterize edilen daha soğuk ılıman koşullar altında </a:t>
            </a:r>
            <a:r>
              <a:rPr lang="tr-TR" sz="1600" dirty="0" smtClean="0">
                <a:latin typeface="Arial" panose="020B0604020202020204" pitchFamily="34" charset="0"/>
                <a:cs typeface="Arial" panose="020B0604020202020204" pitchFamily="34" charset="0"/>
              </a:rPr>
              <a:t>turba bataklıkları meydana geldi.</a:t>
            </a:r>
            <a:endParaRPr lang="tr-T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7406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683568" y="764704"/>
            <a:ext cx="7481752" cy="5232817"/>
          </a:xfrm>
          <a:prstGeom prst="rect">
            <a:avLst/>
          </a:prstGeom>
        </p:spPr>
      </p:pic>
    </p:spTree>
    <p:extLst>
      <p:ext uri="{BB962C8B-B14F-4D97-AF65-F5344CB8AC3E}">
        <p14:creationId xmlns:p14="http://schemas.microsoft.com/office/powerpoint/2010/main" val="4628640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84899" y="47904"/>
            <a:ext cx="7772400" cy="1609344"/>
          </a:xfrm>
        </p:spPr>
        <p:txBody>
          <a:bodyPr/>
          <a:lstStyle/>
          <a:p>
            <a:pPr algn="ctr"/>
            <a:r>
              <a:rPr lang="tr-TR" dirty="0" smtClean="0"/>
              <a:t>TRİYAS-JURA-KRATASE</a:t>
            </a:r>
            <a:endParaRPr lang="tr-TR" dirty="0"/>
          </a:p>
        </p:txBody>
      </p:sp>
      <p:pic>
        <p:nvPicPr>
          <p:cNvPr id="4" name="İçerik Yer Tutucusu 3"/>
          <p:cNvPicPr>
            <a:picLocks noGrp="1" noChangeAspect="1"/>
          </p:cNvPicPr>
          <p:nvPr>
            <p:ph idx="1"/>
          </p:nvPr>
        </p:nvPicPr>
        <p:blipFill>
          <a:blip r:embed="rId2"/>
          <a:stretch>
            <a:fillRect/>
          </a:stretch>
        </p:blipFill>
        <p:spPr>
          <a:xfrm>
            <a:off x="683568" y="1484784"/>
            <a:ext cx="7543800" cy="3762375"/>
          </a:xfrm>
          <a:prstGeom prst="rect">
            <a:avLst/>
          </a:prstGeom>
        </p:spPr>
      </p:pic>
      <p:sp>
        <p:nvSpPr>
          <p:cNvPr id="5" name="Dikdörtgen 4"/>
          <p:cNvSpPr/>
          <p:nvPr/>
        </p:nvSpPr>
        <p:spPr>
          <a:xfrm>
            <a:off x="569268" y="5247159"/>
            <a:ext cx="8203662" cy="923330"/>
          </a:xfrm>
          <a:prstGeom prst="rect">
            <a:avLst/>
          </a:prstGeom>
        </p:spPr>
        <p:txBody>
          <a:bodyPr wrap="square">
            <a:spAutoFit/>
          </a:bodyPr>
          <a:lstStyle/>
          <a:p>
            <a:r>
              <a:rPr lang="tr-TR" dirty="0" err="1"/>
              <a:t>Pangaea'nın</a:t>
            </a:r>
            <a:r>
              <a:rPr lang="tr-TR" dirty="0"/>
              <a:t> dağılmasından sonra, </a:t>
            </a:r>
            <a:r>
              <a:rPr lang="tr-TR" dirty="0" err="1" smtClean="0"/>
              <a:t>Angiosperm</a:t>
            </a:r>
            <a:r>
              <a:rPr lang="tr-TR" dirty="0" smtClean="0"/>
              <a:t> florasının </a:t>
            </a:r>
            <a:r>
              <a:rPr lang="tr-TR" dirty="0"/>
              <a:t>başlangıcını haber veren çiçek türlerinde başka bir değişikliğin yaşandığı </a:t>
            </a:r>
            <a:r>
              <a:rPr lang="tr-TR" dirty="0" err="1"/>
              <a:t>Triyas</a:t>
            </a:r>
            <a:r>
              <a:rPr lang="tr-TR" dirty="0"/>
              <a:t>, </a:t>
            </a:r>
            <a:r>
              <a:rPr lang="tr-TR" dirty="0" err="1"/>
              <a:t>Jura</a:t>
            </a:r>
            <a:r>
              <a:rPr lang="tr-TR" dirty="0"/>
              <a:t> ve Kretase Dönemleri </a:t>
            </a:r>
            <a:r>
              <a:rPr lang="tr-TR" dirty="0" smtClean="0"/>
              <a:t>ve </a:t>
            </a:r>
            <a:r>
              <a:rPr lang="tr-TR" dirty="0" err="1"/>
              <a:t>Paleojen</a:t>
            </a:r>
            <a:r>
              <a:rPr lang="tr-TR" dirty="0"/>
              <a:t>-Neojen Dönemleri </a:t>
            </a:r>
            <a:r>
              <a:rPr lang="tr-TR" dirty="0" smtClean="0"/>
              <a:t>boyunca </a:t>
            </a:r>
            <a:r>
              <a:rPr lang="tr-TR" dirty="0"/>
              <a:t>kömür birikimi devam etti. </a:t>
            </a:r>
          </a:p>
        </p:txBody>
      </p:sp>
    </p:spTree>
    <p:extLst>
      <p:ext uri="{BB962C8B-B14F-4D97-AF65-F5344CB8AC3E}">
        <p14:creationId xmlns:p14="http://schemas.microsoft.com/office/powerpoint/2010/main" val="8723138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29477" y="163508"/>
            <a:ext cx="7772400" cy="1609344"/>
          </a:xfrm>
        </p:spPr>
        <p:txBody>
          <a:bodyPr/>
          <a:lstStyle/>
          <a:p>
            <a:pPr algn="ctr"/>
            <a:r>
              <a:rPr lang="tr-TR" dirty="0" smtClean="0"/>
              <a:t>TERSİYER</a:t>
            </a:r>
            <a:endParaRPr lang="tr-TR" dirty="0"/>
          </a:p>
        </p:txBody>
      </p:sp>
      <p:pic>
        <p:nvPicPr>
          <p:cNvPr id="4" name="İçerik Yer Tutucusu 3"/>
          <p:cNvPicPr>
            <a:picLocks noGrp="1" noChangeAspect="1"/>
          </p:cNvPicPr>
          <p:nvPr>
            <p:ph idx="1"/>
          </p:nvPr>
        </p:nvPicPr>
        <p:blipFill>
          <a:blip r:embed="rId2"/>
          <a:stretch>
            <a:fillRect/>
          </a:stretch>
        </p:blipFill>
        <p:spPr>
          <a:xfrm>
            <a:off x="729477" y="1412776"/>
            <a:ext cx="7772400" cy="3941603"/>
          </a:xfrm>
          <a:prstGeom prst="rect">
            <a:avLst/>
          </a:prstGeom>
        </p:spPr>
      </p:pic>
      <p:sp>
        <p:nvSpPr>
          <p:cNvPr id="5" name="Dikdörtgen 4"/>
          <p:cNvSpPr/>
          <p:nvPr/>
        </p:nvSpPr>
        <p:spPr>
          <a:xfrm>
            <a:off x="940339" y="5714419"/>
            <a:ext cx="7308304" cy="369332"/>
          </a:xfrm>
          <a:prstGeom prst="rect">
            <a:avLst/>
          </a:prstGeom>
        </p:spPr>
        <p:txBody>
          <a:bodyPr wrap="square">
            <a:spAutoFit/>
          </a:bodyPr>
          <a:lstStyle/>
          <a:p>
            <a:r>
              <a:rPr lang="tr-TR" dirty="0" err="1" smtClean="0"/>
              <a:t>Paleojen</a:t>
            </a:r>
            <a:r>
              <a:rPr lang="tr-TR" dirty="0" smtClean="0"/>
              <a:t>-Neojen </a:t>
            </a:r>
            <a:r>
              <a:rPr lang="tr-TR" dirty="0"/>
              <a:t>Dönemleri </a:t>
            </a:r>
            <a:r>
              <a:rPr lang="tr-TR" dirty="0" smtClean="0"/>
              <a:t>boyunca </a:t>
            </a:r>
            <a:r>
              <a:rPr lang="tr-TR" dirty="0"/>
              <a:t>kömür birikimi devam etti. </a:t>
            </a:r>
          </a:p>
        </p:txBody>
      </p:sp>
    </p:spTree>
    <p:extLst>
      <p:ext uri="{BB962C8B-B14F-4D97-AF65-F5344CB8AC3E}">
        <p14:creationId xmlns:p14="http://schemas.microsoft.com/office/powerpoint/2010/main" val="1467860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389" y="202927"/>
            <a:ext cx="7454092" cy="584775"/>
          </a:xfrm>
          <a:prstGeom prst="rect">
            <a:avLst/>
          </a:prstGeom>
          <a:noFill/>
        </p:spPr>
        <p:txBody>
          <a:bodyPr wrap="none" rtlCol="0">
            <a:spAutoFit/>
          </a:bodyPr>
          <a:lstStyle/>
          <a:p>
            <a:r>
              <a:rPr lang="en-GB" sz="3200" dirty="0" smtClean="0"/>
              <a:t>1. </a:t>
            </a:r>
            <a:r>
              <a:rPr lang="en-GB" sz="3200" dirty="0" err="1"/>
              <a:t>Jeolojik</a:t>
            </a:r>
            <a:r>
              <a:rPr lang="en-GB" sz="3200" dirty="0"/>
              <a:t> zaman (</a:t>
            </a:r>
            <a:r>
              <a:rPr lang="en-GB" sz="3200" dirty="0" err="1"/>
              <a:t>bitki</a:t>
            </a:r>
            <a:r>
              <a:rPr lang="en-GB" sz="3200" dirty="0"/>
              <a:t> </a:t>
            </a:r>
            <a:r>
              <a:rPr lang="en-GB" sz="3200" dirty="0" err="1"/>
              <a:t>gelişimi</a:t>
            </a:r>
            <a:r>
              <a:rPr lang="en-GB" sz="3200" dirty="0"/>
              <a:t> </a:t>
            </a:r>
            <a:r>
              <a:rPr lang="en-GB" sz="3200" dirty="0" err="1"/>
              <a:t>kilit</a:t>
            </a:r>
            <a:r>
              <a:rPr lang="en-GB" sz="3200" dirty="0"/>
              <a:t> </a:t>
            </a:r>
            <a:r>
              <a:rPr lang="en-GB" sz="3200" dirty="0" err="1"/>
              <a:t>olayları</a:t>
            </a:r>
            <a:r>
              <a:rPr lang="en-GB" sz="3200" dirty="0"/>
              <a:t>)</a:t>
            </a:r>
          </a:p>
        </p:txBody>
      </p:sp>
      <p:sp>
        <p:nvSpPr>
          <p:cNvPr id="6" name="TextBox 5"/>
          <p:cNvSpPr txBox="1"/>
          <p:nvPr/>
        </p:nvSpPr>
        <p:spPr>
          <a:xfrm>
            <a:off x="193361" y="1116033"/>
            <a:ext cx="8302273" cy="400110"/>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450 </a:t>
            </a:r>
            <a:r>
              <a:rPr lang="en-GB" sz="2000" dirty="0" err="1">
                <a:latin typeface="Arial" panose="020B0604020202020204" pitchFamily="34" charset="0"/>
                <a:cs typeface="Arial" panose="020B0604020202020204" pitchFamily="34" charset="0"/>
              </a:rPr>
              <a:t>milyon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yıl</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önce</a:t>
            </a:r>
            <a:r>
              <a:rPr lang="en-GB" sz="2000" dirty="0">
                <a:latin typeface="Arial" panose="020B0604020202020204" pitchFamily="34" charset="0"/>
                <a:cs typeface="Arial" panose="020B0604020202020204" pitchFamily="34" charset="0"/>
              </a:rPr>
              <a:t> ilk </a:t>
            </a:r>
            <a:r>
              <a:rPr lang="en-GB" sz="2000" dirty="0" err="1">
                <a:latin typeface="Arial" panose="020B0604020202020204" pitchFamily="34" charset="0"/>
                <a:cs typeface="Arial" panose="020B0604020202020204" pitchFamily="34" charset="0"/>
              </a:rPr>
              <a:t>kara</a:t>
            </a:r>
            <a:r>
              <a:rPr lang="en-GB" sz="2000" dirty="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bitkiler</a:t>
            </a:r>
            <a:r>
              <a:rPr lang="en-GB" sz="2000" dirty="0" smtClean="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ortaya</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çıkıyor</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Ordovisyen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Dönemi</a:t>
            </a:r>
            <a:r>
              <a:rPr lang="en-GB" sz="2000" dirty="0">
                <a:latin typeface="Arial" panose="020B0604020202020204" pitchFamily="34" charset="0"/>
                <a:cs typeface="Arial" panose="020B0604020202020204" pitchFamily="34" charset="0"/>
              </a:rPr>
              <a:t>).</a:t>
            </a:r>
          </a:p>
        </p:txBody>
      </p:sp>
      <p:sp>
        <p:nvSpPr>
          <p:cNvPr id="7" name="TextBox 6"/>
          <p:cNvSpPr txBox="1"/>
          <p:nvPr/>
        </p:nvSpPr>
        <p:spPr>
          <a:xfrm>
            <a:off x="263827" y="1780073"/>
            <a:ext cx="7663756" cy="400110"/>
          </a:xfrm>
          <a:prstGeom prst="rect">
            <a:avLst/>
          </a:prstGeom>
          <a:noFill/>
        </p:spPr>
        <p:txBody>
          <a:bodyPr wrap="square" rtlCol="0">
            <a:spAutoFit/>
          </a:bodyPr>
          <a:lstStyle/>
          <a:p>
            <a:r>
              <a:rPr lang="en-GB" sz="2000" dirty="0" err="1">
                <a:latin typeface="Arial" panose="020B0604020202020204" pitchFamily="34" charset="0"/>
                <a:cs typeface="Arial" panose="020B0604020202020204" pitchFamily="34" charset="0"/>
              </a:rPr>
              <a:t>Erken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Silüriyen'de</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bitki</a:t>
            </a:r>
            <a:r>
              <a:rPr lang="en-GB" sz="2000" dirty="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türleri</a:t>
            </a:r>
            <a:r>
              <a:rPr lang="tr-TR" sz="2000" dirty="0" smtClean="0">
                <a:latin typeface="Arial" panose="020B0604020202020204" pitchFamily="34" charset="0"/>
                <a:cs typeface="Arial" panose="020B0604020202020204" pitchFamily="34" charset="0"/>
              </a:rPr>
              <a:t> </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çeşitlenmesi</a:t>
            </a:r>
            <a:r>
              <a:rPr lang="tr-TR" sz="2000" dirty="0" smtClean="0">
                <a:latin typeface="Arial" panose="020B0604020202020204" pitchFamily="34" charset="0"/>
                <a:cs typeface="Arial" panose="020B0604020202020204" pitchFamily="34" charset="0"/>
              </a:rPr>
              <a:t> artmıştır.</a:t>
            </a:r>
            <a:endParaRPr lang="en-GB" sz="2000" dirty="0">
              <a:latin typeface="Arial" panose="020B0604020202020204" pitchFamily="34" charset="0"/>
              <a:cs typeface="Arial" panose="020B0604020202020204" pitchFamily="34" charset="0"/>
            </a:endParaRPr>
          </a:p>
        </p:txBody>
      </p:sp>
      <p:sp>
        <p:nvSpPr>
          <p:cNvPr id="8" name="TextBox 7"/>
          <p:cNvSpPr txBox="1"/>
          <p:nvPr/>
        </p:nvSpPr>
        <p:spPr>
          <a:xfrm>
            <a:off x="263827" y="2535577"/>
            <a:ext cx="7736670" cy="400110"/>
          </a:xfrm>
          <a:prstGeom prst="rect">
            <a:avLst/>
          </a:prstGeom>
          <a:noFill/>
        </p:spPr>
        <p:txBody>
          <a:bodyPr wrap="none" rtlCol="0">
            <a:spAutoFit/>
          </a:bodyPr>
          <a:lstStyle/>
          <a:p>
            <a:r>
              <a:rPr lang="en-GB" sz="2000" dirty="0" err="1">
                <a:latin typeface="Arial" panose="020B0604020202020204" pitchFamily="34" charset="0"/>
                <a:cs typeface="Arial" panose="020B0604020202020204" pitchFamily="34" charset="0"/>
              </a:rPr>
              <a:t>Çeşitlilik</a:t>
            </a:r>
            <a:r>
              <a:rPr lang="en-GB" sz="2000" dirty="0">
                <a:latin typeface="Arial" panose="020B0604020202020204" pitchFamily="34" charset="0"/>
                <a:cs typeface="Arial" panose="020B0604020202020204" pitchFamily="34" charset="0"/>
              </a:rPr>
              <a:t>, </a:t>
            </a:r>
            <a:r>
              <a:rPr lang="tr-TR" sz="2000" dirty="0" smtClean="0">
                <a:latin typeface="Arial" panose="020B0604020202020204" pitchFamily="34" charset="0"/>
                <a:cs typeface="Arial" panose="020B0604020202020204" pitchFamily="34" charset="0"/>
              </a:rPr>
              <a:t>en iyi </a:t>
            </a:r>
            <a:r>
              <a:rPr lang="en-GB" sz="2000" dirty="0" err="1" smtClean="0">
                <a:latin typeface="Arial" panose="020B0604020202020204" pitchFamily="34" charset="0"/>
                <a:cs typeface="Arial" panose="020B0604020202020204" pitchFamily="34" charset="0"/>
              </a:rPr>
              <a:t>Devoniyen</a:t>
            </a:r>
            <a:r>
              <a:rPr lang="en-GB" sz="2000" dirty="0" smtClean="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dönemindeki</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kayalarda</a:t>
            </a:r>
            <a:r>
              <a:rPr lang="en-GB" sz="2000" dirty="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ortaya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çıkmıştır</a:t>
            </a:r>
            <a:r>
              <a:rPr lang="tr-TR" sz="2000" dirty="0" smtClean="0">
                <a:latin typeface="Arial" panose="020B0604020202020204" pitchFamily="34" charset="0"/>
                <a:cs typeface="Arial" panose="020B0604020202020204" pitchFamily="34" charset="0"/>
              </a:rPr>
              <a:t>.</a:t>
            </a:r>
            <a:endParaRPr lang="en-GB" sz="2000" dirty="0">
              <a:latin typeface="Arial" panose="020B0604020202020204" pitchFamily="34" charset="0"/>
              <a:cs typeface="Arial" panose="020B0604020202020204" pitchFamily="34" charset="0"/>
            </a:endParaRPr>
          </a:p>
        </p:txBody>
      </p:sp>
      <p:sp>
        <p:nvSpPr>
          <p:cNvPr id="9" name="TextBox 8"/>
          <p:cNvSpPr txBox="1"/>
          <p:nvPr/>
        </p:nvSpPr>
        <p:spPr>
          <a:xfrm>
            <a:off x="250525" y="3181095"/>
            <a:ext cx="8642950" cy="707886"/>
          </a:xfrm>
          <a:prstGeom prst="rect">
            <a:avLst/>
          </a:prstGeom>
          <a:noFill/>
        </p:spPr>
        <p:txBody>
          <a:bodyPr wrap="square" rtlCol="0">
            <a:spAutoFit/>
          </a:bodyPr>
          <a:lstStyle/>
          <a:p>
            <a:r>
              <a:rPr lang="tr-TR" sz="2000" dirty="0" smtClean="0">
                <a:latin typeface="Arial" panose="020B0604020202020204" pitchFamily="34" charset="0"/>
                <a:cs typeface="Arial" panose="020B0604020202020204" pitchFamily="34" charset="0"/>
              </a:rPr>
              <a:t>Bugün tespit edilen çoğu bitki özellikleri Geç Devoniyen döneminde sabit hale gelmiştir.</a:t>
            </a:r>
            <a:endParaRPr lang="en-GB" sz="2000" dirty="0">
              <a:latin typeface="Arial" panose="020B0604020202020204" pitchFamily="34" charset="0"/>
              <a:cs typeface="Arial" panose="020B0604020202020204" pitchFamily="34" charset="0"/>
            </a:endParaRPr>
          </a:p>
        </p:txBody>
      </p:sp>
      <p:sp>
        <p:nvSpPr>
          <p:cNvPr id="11" name="TextBox 10"/>
          <p:cNvSpPr txBox="1"/>
          <p:nvPr/>
        </p:nvSpPr>
        <p:spPr>
          <a:xfrm>
            <a:off x="263827" y="4759403"/>
            <a:ext cx="7337521" cy="400110"/>
          </a:xfrm>
          <a:prstGeom prst="rect">
            <a:avLst/>
          </a:prstGeom>
          <a:noFill/>
        </p:spPr>
        <p:txBody>
          <a:bodyPr wrap="none" rtlCol="0">
            <a:spAutoFit/>
          </a:bodyPr>
          <a:lstStyle/>
          <a:p>
            <a:r>
              <a:rPr lang="en-GB" sz="2000" dirty="0" err="1">
                <a:solidFill>
                  <a:schemeClr val="accent1">
                    <a:lumMod val="75000"/>
                  </a:schemeClr>
                </a:solidFill>
                <a:latin typeface="Arial" panose="020B0604020202020204" pitchFamily="34" charset="0"/>
                <a:cs typeface="Arial" panose="020B0604020202020204" pitchFamily="34" charset="0"/>
              </a:rPr>
              <a:t>Kitlesel</a:t>
            </a:r>
            <a:r>
              <a:rPr lang="en-GB" sz="2000" dirty="0">
                <a:solidFill>
                  <a:schemeClr val="accent1">
                    <a:lumMod val="75000"/>
                  </a:schemeClr>
                </a:solidFill>
                <a:latin typeface="Arial" panose="020B0604020202020204" pitchFamily="34" charset="0"/>
                <a:cs typeface="Arial" panose="020B0604020202020204" pitchFamily="34" charset="0"/>
              </a:rPr>
              <a:t> yok </a:t>
            </a:r>
            <a:r>
              <a:rPr lang="en-GB" sz="2000" dirty="0" err="1">
                <a:solidFill>
                  <a:schemeClr val="accent1">
                    <a:lumMod val="75000"/>
                  </a:schemeClr>
                </a:solidFill>
                <a:latin typeface="Arial" panose="020B0604020202020204" pitchFamily="34" charset="0"/>
                <a:cs typeface="Arial" panose="020B0604020202020204" pitchFamily="34" charset="0"/>
              </a:rPr>
              <a:t>olma</a:t>
            </a:r>
            <a:r>
              <a:rPr lang="en-GB" sz="2000" dirty="0">
                <a:solidFill>
                  <a:schemeClr val="accent1">
                    <a:lumMod val="75000"/>
                  </a:schemeClr>
                </a:solidFill>
                <a:latin typeface="Arial" panose="020B0604020202020204" pitchFamily="34" charset="0"/>
                <a:cs typeface="Arial" panose="020B0604020202020204" pitchFamily="34" charset="0"/>
              </a:rPr>
              <a:t> </a:t>
            </a:r>
            <a:r>
              <a:rPr lang="en-GB" sz="2000" dirty="0" err="1">
                <a:solidFill>
                  <a:schemeClr val="accent1">
                    <a:lumMod val="75000"/>
                  </a:schemeClr>
                </a:solidFill>
                <a:latin typeface="Arial" panose="020B0604020202020204" pitchFamily="34" charset="0"/>
                <a:cs typeface="Arial" panose="020B0604020202020204" pitchFamily="34" charset="0"/>
              </a:rPr>
              <a:t>olaylarının</a:t>
            </a:r>
            <a:r>
              <a:rPr lang="en-GB" sz="2000" dirty="0">
                <a:solidFill>
                  <a:schemeClr val="accent1">
                    <a:lumMod val="75000"/>
                  </a:schemeClr>
                </a:solidFill>
                <a:latin typeface="Arial" panose="020B0604020202020204" pitchFamily="34" charset="0"/>
                <a:cs typeface="Arial" panose="020B0604020202020204" pitchFamily="34" charset="0"/>
              </a:rPr>
              <a:t> </a:t>
            </a:r>
            <a:r>
              <a:rPr lang="en-GB" sz="2000" dirty="0" err="1">
                <a:solidFill>
                  <a:schemeClr val="accent1">
                    <a:lumMod val="75000"/>
                  </a:schemeClr>
                </a:solidFill>
                <a:latin typeface="Arial" panose="020B0604020202020204" pitchFamily="34" charset="0"/>
                <a:cs typeface="Arial" panose="020B0604020202020204" pitchFamily="34" charset="0"/>
              </a:rPr>
              <a:t>bitki</a:t>
            </a:r>
            <a:r>
              <a:rPr lang="en-GB" sz="2000" dirty="0">
                <a:solidFill>
                  <a:schemeClr val="accent1">
                    <a:lumMod val="75000"/>
                  </a:schemeClr>
                </a:solidFill>
                <a:latin typeface="Arial" panose="020B0604020202020204" pitchFamily="34" charset="0"/>
                <a:cs typeface="Arial" panose="020B0604020202020204" pitchFamily="34" charset="0"/>
              </a:rPr>
              <a:t> </a:t>
            </a:r>
            <a:r>
              <a:rPr lang="en-GB" sz="2000" dirty="0" err="1">
                <a:solidFill>
                  <a:schemeClr val="accent1">
                    <a:lumMod val="75000"/>
                  </a:schemeClr>
                </a:solidFill>
                <a:latin typeface="Arial" panose="020B0604020202020204" pitchFamily="34" charset="0"/>
                <a:cs typeface="Arial" panose="020B0604020202020204" pitchFamily="34" charset="0"/>
              </a:rPr>
              <a:t>çeşitliliğini</a:t>
            </a:r>
            <a:r>
              <a:rPr lang="en-GB" sz="2000" dirty="0">
                <a:solidFill>
                  <a:schemeClr val="accent1">
                    <a:lumMod val="75000"/>
                  </a:schemeClr>
                </a:solidFill>
                <a:latin typeface="Arial" panose="020B0604020202020204" pitchFamily="34" charset="0"/>
                <a:cs typeface="Arial" panose="020B0604020202020204" pitchFamily="34" charset="0"/>
              </a:rPr>
              <a:t> </a:t>
            </a:r>
            <a:r>
              <a:rPr lang="en-GB" sz="2000" dirty="0" err="1">
                <a:solidFill>
                  <a:schemeClr val="accent1">
                    <a:lumMod val="75000"/>
                  </a:schemeClr>
                </a:solidFill>
                <a:latin typeface="Arial" panose="020B0604020202020204" pitchFamily="34" charset="0"/>
                <a:cs typeface="Arial" panose="020B0604020202020204" pitchFamily="34" charset="0"/>
              </a:rPr>
              <a:t>arttırdığı</a:t>
            </a:r>
            <a:r>
              <a:rPr lang="en-GB" sz="2000" dirty="0">
                <a:solidFill>
                  <a:schemeClr val="accent1">
                    <a:lumMod val="75000"/>
                  </a:schemeClr>
                </a:solidFill>
                <a:latin typeface="Arial" panose="020B0604020202020204" pitchFamily="34" charset="0"/>
                <a:cs typeface="Arial" panose="020B0604020202020204" pitchFamily="34" charset="0"/>
              </a:rPr>
              <a:t> </a:t>
            </a:r>
            <a:r>
              <a:rPr lang="en-GB" sz="2000" dirty="0" err="1">
                <a:solidFill>
                  <a:schemeClr val="accent1">
                    <a:lumMod val="75000"/>
                  </a:schemeClr>
                </a:solidFill>
                <a:latin typeface="Arial" panose="020B0604020202020204" pitchFamily="34" charset="0"/>
                <a:cs typeface="Arial" panose="020B0604020202020204" pitchFamily="34" charset="0"/>
              </a:rPr>
              <a:t>görülüyor</a:t>
            </a:r>
            <a:r>
              <a:rPr lang="en-GB" sz="2000" dirty="0">
                <a:solidFill>
                  <a:schemeClr val="accent1">
                    <a:lumMod val="75000"/>
                  </a:schemeClr>
                </a:solidFill>
                <a:latin typeface="Arial" panose="020B0604020202020204" pitchFamily="34" charset="0"/>
                <a:cs typeface="Arial" panose="020B0604020202020204" pitchFamily="34" charset="0"/>
              </a:rPr>
              <a:t>.</a:t>
            </a:r>
          </a:p>
        </p:txBody>
      </p:sp>
      <p:sp>
        <p:nvSpPr>
          <p:cNvPr id="12" name="TextBox 11"/>
          <p:cNvSpPr txBox="1"/>
          <p:nvPr/>
        </p:nvSpPr>
        <p:spPr>
          <a:xfrm>
            <a:off x="263827" y="5306659"/>
            <a:ext cx="6458819" cy="400110"/>
          </a:xfrm>
          <a:prstGeom prst="rect">
            <a:avLst/>
          </a:prstGeom>
          <a:noFill/>
        </p:spPr>
        <p:txBody>
          <a:bodyPr wrap="none" rtlCol="0">
            <a:spAutoFit/>
          </a:bodyPr>
          <a:lstStyle/>
          <a:p>
            <a:r>
              <a:rPr lang="en-GB" sz="2000" dirty="0" err="1">
                <a:latin typeface="Arial" panose="020B0604020202020204" pitchFamily="34" charset="0"/>
                <a:cs typeface="Arial" panose="020B0604020202020204" pitchFamily="34" charset="0"/>
              </a:rPr>
              <a:t>Otlar</a:t>
            </a:r>
            <a:r>
              <a:rPr lang="en-GB" sz="2000" dirty="0">
                <a:latin typeface="Arial" panose="020B0604020202020204" pitchFamily="34" charset="0"/>
                <a:cs typeface="Arial" panose="020B0604020202020204" pitchFamily="34" charset="0"/>
              </a:rPr>
              <a:t> ~ 40 </a:t>
            </a:r>
            <a:r>
              <a:rPr lang="en-GB" sz="2000" dirty="0" err="1">
                <a:latin typeface="Arial" panose="020B0604020202020204" pitchFamily="34" charset="0"/>
                <a:cs typeface="Arial" panose="020B0604020202020204" pitchFamily="34" charset="0"/>
              </a:rPr>
              <a:t>milyon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yıl</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öncesine</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kadar</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gelişmedi</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Eosen</a:t>
            </a:r>
            <a:r>
              <a:rPr lang="en-GB" sz="2000" dirty="0">
                <a:latin typeface="Arial" panose="020B0604020202020204" pitchFamily="34" charset="0"/>
                <a:cs typeface="Arial" panose="020B0604020202020204" pitchFamily="34" charset="0"/>
              </a:rPr>
              <a:t>).</a:t>
            </a:r>
          </a:p>
        </p:txBody>
      </p:sp>
      <p:sp>
        <p:nvSpPr>
          <p:cNvPr id="13" name="TextBox 12"/>
          <p:cNvSpPr txBox="1"/>
          <p:nvPr/>
        </p:nvSpPr>
        <p:spPr>
          <a:xfrm>
            <a:off x="263827" y="5853915"/>
            <a:ext cx="7265130" cy="400110"/>
          </a:xfrm>
          <a:prstGeom prst="rect">
            <a:avLst/>
          </a:prstGeom>
          <a:noFill/>
        </p:spPr>
        <p:txBody>
          <a:bodyPr wrap="none" rtlCol="0">
            <a:spAutoFit/>
          </a:bodyPr>
          <a:lstStyle/>
          <a:p>
            <a:r>
              <a:rPr lang="en-GB" sz="2000" dirty="0" err="1">
                <a:latin typeface="Arial" panose="020B0604020202020204" pitchFamily="34" charset="0"/>
                <a:cs typeface="Arial" panose="020B0604020202020204" pitchFamily="34" charset="0"/>
              </a:rPr>
              <a:t>Miyosen'de</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düşük</a:t>
            </a:r>
            <a:r>
              <a:rPr lang="en-GB" sz="2000" dirty="0">
                <a:latin typeface="Arial" panose="020B0604020202020204" pitchFamily="34" charset="0"/>
                <a:cs typeface="Arial" panose="020B0604020202020204" pitchFamily="34" charset="0"/>
              </a:rPr>
              <a:t> CO</a:t>
            </a:r>
            <a:r>
              <a:rPr lang="en-GB" sz="1400" dirty="0">
                <a:latin typeface="Arial" panose="020B0604020202020204" pitchFamily="34" charset="0"/>
                <a:cs typeface="Arial" panose="020B0604020202020204" pitchFamily="34" charset="0"/>
              </a:rPr>
              <a:t>2</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uyumlu</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bitkilerin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gelişimi</a:t>
            </a:r>
            <a:r>
              <a:rPr lang="en-GB" sz="2000" dirty="0">
                <a:latin typeface="Arial" panose="020B0604020202020204" pitchFamily="34" charset="0"/>
                <a:cs typeface="Arial" panose="020B0604020202020204" pitchFamily="34" charset="0"/>
              </a:rPr>
              <a:t> (~ 15/20 Ma).</a:t>
            </a:r>
          </a:p>
        </p:txBody>
      </p:sp>
      <p:sp>
        <p:nvSpPr>
          <p:cNvPr id="14" name="TextBox 13"/>
          <p:cNvSpPr txBox="1"/>
          <p:nvPr/>
        </p:nvSpPr>
        <p:spPr>
          <a:xfrm>
            <a:off x="263827" y="4124137"/>
            <a:ext cx="5707012" cy="400110"/>
          </a:xfrm>
          <a:prstGeom prst="rect">
            <a:avLst/>
          </a:prstGeom>
          <a:noFill/>
        </p:spPr>
        <p:txBody>
          <a:bodyPr wrap="none" rtlCol="0">
            <a:spAutoFit/>
          </a:bodyPr>
          <a:lstStyle/>
          <a:p>
            <a:r>
              <a:rPr lang="en-GB" sz="2000" dirty="0">
                <a:solidFill>
                  <a:srgbClr val="FF0000"/>
                </a:solidFill>
                <a:latin typeface="Arial" panose="020B0604020202020204" pitchFamily="34" charset="0"/>
                <a:cs typeface="Arial" panose="020B0604020202020204" pitchFamily="34" charset="0"/>
              </a:rPr>
              <a:t>İlk </a:t>
            </a:r>
            <a:r>
              <a:rPr lang="en-GB" sz="2000" dirty="0" err="1">
                <a:solidFill>
                  <a:srgbClr val="FF0000"/>
                </a:solidFill>
                <a:latin typeface="Arial" panose="020B0604020202020204" pitchFamily="34" charset="0"/>
                <a:cs typeface="Arial" panose="020B0604020202020204" pitchFamily="34" charset="0"/>
              </a:rPr>
              <a:t>gerçek</a:t>
            </a:r>
            <a:r>
              <a:rPr lang="en-GB" sz="2000" dirty="0">
                <a:solidFill>
                  <a:srgbClr val="FF0000"/>
                </a:solidFill>
                <a:latin typeface="Arial" panose="020B0604020202020204" pitchFamily="34" charset="0"/>
                <a:cs typeface="Arial" panose="020B0604020202020204" pitchFamily="34" charset="0"/>
              </a:rPr>
              <a:t> </a:t>
            </a:r>
            <a:r>
              <a:rPr lang="en-GB" sz="2000" dirty="0" err="1" smtClean="0">
                <a:solidFill>
                  <a:srgbClr val="FF0000"/>
                </a:solidFill>
                <a:latin typeface="Arial" panose="020B0604020202020204" pitchFamily="34" charset="0"/>
                <a:cs typeface="Arial" panose="020B0604020202020204" pitchFamily="34" charset="0"/>
              </a:rPr>
              <a:t>orman</a:t>
            </a:r>
            <a:r>
              <a:rPr lang="tr-TR" sz="2000" dirty="0">
                <a:solidFill>
                  <a:srgbClr val="FF0000"/>
                </a:solidFill>
                <a:latin typeface="Arial" panose="020B0604020202020204" pitchFamily="34" charset="0"/>
                <a:cs typeface="Arial" panose="020B0604020202020204" pitchFamily="34" charset="0"/>
              </a:rPr>
              <a:t> </a:t>
            </a:r>
            <a:r>
              <a:rPr lang="en-GB" sz="2000" dirty="0" err="1" smtClean="0">
                <a:solidFill>
                  <a:srgbClr val="FF0000"/>
                </a:solidFill>
                <a:latin typeface="Arial" panose="020B0604020202020204" pitchFamily="34" charset="0"/>
                <a:cs typeface="Arial" panose="020B0604020202020204" pitchFamily="34" charset="0"/>
              </a:rPr>
              <a:t>Geç</a:t>
            </a:r>
            <a:r>
              <a:rPr lang="en-GB" sz="2000" dirty="0" smtClean="0">
                <a:solidFill>
                  <a:srgbClr val="FF0000"/>
                </a:solidFill>
                <a:latin typeface="Arial" panose="020B0604020202020204" pitchFamily="34" charset="0"/>
                <a:cs typeface="Arial" panose="020B0604020202020204" pitchFamily="34" charset="0"/>
              </a:rPr>
              <a:t> </a:t>
            </a:r>
            <a:r>
              <a:rPr lang="en-GB" sz="2000" dirty="0" err="1" smtClean="0">
                <a:solidFill>
                  <a:srgbClr val="FF0000"/>
                </a:solidFill>
                <a:latin typeface="Arial" panose="020B0604020202020204" pitchFamily="34" charset="0"/>
                <a:cs typeface="Arial" panose="020B0604020202020204" pitchFamily="34" charset="0"/>
              </a:rPr>
              <a:t>Devoniyen</a:t>
            </a:r>
            <a:r>
              <a:rPr lang="tr-TR" sz="2000" dirty="0" smtClean="0">
                <a:solidFill>
                  <a:srgbClr val="FF0000"/>
                </a:solidFill>
                <a:latin typeface="Arial" panose="020B0604020202020204" pitchFamily="34" charset="0"/>
                <a:cs typeface="Arial" panose="020B0604020202020204" pitchFamily="34" charset="0"/>
              </a:rPr>
              <a:t>’de</a:t>
            </a:r>
            <a:r>
              <a:rPr lang="en-GB" sz="2000" dirty="0" smtClean="0">
                <a:solidFill>
                  <a:srgbClr val="FF0000"/>
                </a:solidFill>
                <a:latin typeface="Arial" panose="020B0604020202020204" pitchFamily="34" charset="0"/>
                <a:cs typeface="Arial" panose="020B0604020202020204" pitchFamily="34" charset="0"/>
              </a:rPr>
              <a:t> </a:t>
            </a:r>
            <a:r>
              <a:rPr lang="en-GB" sz="2000" dirty="0" err="1">
                <a:solidFill>
                  <a:srgbClr val="FF0000"/>
                </a:solidFill>
                <a:latin typeface="Arial" panose="020B0604020202020204" pitchFamily="34" charset="0"/>
                <a:cs typeface="Arial" panose="020B0604020202020204" pitchFamily="34" charset="0"/>
              </a:rPr>
              <a:t>ortaya</a:t>
            </a:r>
            <a:r>
              <a:rPr lang="en-GB" sz="2000" dirty="0">
                <a:solidFill>
                  <a:srgbClr val="FF0000"/>
                </a:solidFill>
                <a:latin typeface="Arial" panose="020B0604020202020204" pitchFamily="34" charset="0"/>
                <a:cs typeface="Arial" panose="020B0604020202020204" pitchFamily="34" charset="0"/>
              </a:rPr>
              <a:t> </a:t>
            </a:r>
            <a:r>
              <a:rPr lang="en-GB" sz="2000" dirty="0" err="1">
                <a:solidFill>
                  <a:srgbClr val="FF0000"/>
                </a:solidFill>
                <a:latin typeface="Arial" panose="020B0604020202020204" pitchFamily="34" charset="0"/>
                <a:cs typeface="Arial" panose="020B0604020202020204" pitchFamily="34" charset="0"/>
              </a:rPr>
              <a:t>çıktı</a:t>
            </a:r>
            <a:r>
              <a:rPr lang="en-GB" sz="2000" dirty="0">
                <a:solidFill>
                  <a:srgbClr val="FF0000"/>
                </a:solidFill>
                <a:latin typeface="Arial" panose="020B0604020202020204" pitchFamily="34" charset="0"/>
                <a:cs typeface="Arial" panose="020B0604020202020204" pitchFamily="34" charset="0"/>
              </a:rPr>
              <a:t>.</a:t>
            </a:r>
          </a:p>
        </p:txBody>
      </p:sp>
      <p:cxnSp>
        <p:nvCxnSpPr>
          <p:cNvPr id="15" name="Straight Connector 14"/>
          <p:cNvCxnSpPr/>
          <p:nvPr/>
        </p:nvCxnSpPr>
        <p:spPr>
          <a:xfrm>
            <a:off x="0" y="836712"/>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4767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1033463"/>
            <a:ext cx="8496945" cy="5203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1519" y="202927"/>
            <a:ext cx="5778377" cy="584775"/>
          </a:xfrm>
          <a:prstGeom prst="rect">
            <a:avLst/>
          </a:prstGeom>
          <a:noFill/>
        </p:spPr>
        <p:txBody>
          <a:bodyPr wrap="none" rtlCol="0">
            <a:spAutoFit/>
          </a:bodyPr>
          <a:lstStyle/>
          <a:p>
            <a:r>
              <a:rPr lang="en-GB" sz="3200" dirty="0" smtClean="0"/>
              <a:t>2. </a:t>
            </a:r>
            <a:r>
              <a:rPr lang="en-GB" sz="3200" dirty="0" err="1"/>
              <a:t>Bitkilerin</a:t>
            </a:r>
            <a:r>
              <a:rPr lang="en-GB" sz="3200" dirty="0"/>
              <a:t> zaman </a:t>
            </a:r>
            <a:r>
              <a:rPr lang="en-GB" sz="3200" dirty="0" err="1"/>
              <a:t>içindeki</a:t>
            </a:r>
            <a:r>
              <a:rPr lang="en-GB" sz="3200" dirty="0"/>
              <a:t> </a:t>
            </a:r>
            <a:r>
              <a:rPr lang="en-GB" sz="3200" dirty="0" err="1"/>
              <a:t>evrimi</a:t>
            </a:r>
            <a:endParaRPr lang="en-GB" sz="3200" dirty="0"/>
          </a:p>
        </p:txBody>
      </p:sp>
      <p:sp>
        <p:nvSpPr>
          <p:cNvPr id="5" name="TextBox 4"/>
          <p:cNvSpPr txBox="1"/>
          <p:nvPr/>
        </p:nvSpPr>
        <p:spPr>
          <a:xfrm>
            <a:off x="1547664" y="1196752"/>
            <a:ext cx="3348224" cy="1077218"/>
          </a:xfrm>
          <a:prstGeom prst="rect">
            <a:avLst/>
          </a:prstGeom>
          <a:noFill/>
        </p:spPr>
        <p:txBody>
          <a:bodyPr wrap="none" rtlCol="0">
            <a:spAutoFit/>
          </a:bodyPr>
          <a:lstStyle/>
          <a:p>
            <a:r>
              <a:rPr lang="en-GB" sz="3200" dirty="0" err="1"/>
              <a:t>Artan</a:t>
            </a:r>
            <a:r>
              <a:rPr lang="en-GB" sz="3200" dirty="0"/>
              <a:t> </a:t>
            </a:r>
            <a:r>
              <a:rPr lang="en-GB" sz="3200" dirty="0" err="1"/>
              <a:t>karmaşıklık</a:t>
            </a:r>
            <a:r>
              <a:rPr lang="en-GB" sz="3200" dirty="0"/>
              <a:t>…</a:t>
            </a:r>
          </a:p>
          <a:p>
            <a:r>
              <a:rPr lang="en-GB" sz="3200" dirty="0" err="1"/>
              <a:t>Artan</a:t>
            </a:r>
            <a:r>
              <a:rPr lang="en-GB" sz="3200" dirty="0"/>
              <a:t> </a:t>
            </a:r>
            <a:r>
              <a:rPr lang="en-GB" sz="3200" dirty="0" err="1"/>
              <a:t>çeşitlilik</a:t>
            </a:r>
            <a:r>
              <a:rPr lang="en-GB" sz="3200" dirty="0"/>
              <a:t>…</a:t>
            </a:r>
          </a:p>
        </p:txBody>
      </p:sp>
      <p:sp>
        <p:nvSpPr>
          <p:cNvPr id="2" name="Rectangle 1"/>
          <p:cNvSpPr/>
          <p:nvPr/>
        </p:nvSpPr>
        <p:spPr>
          <a:xfrm>
            <a:off x="683568" y="5877272"/>
            <a:ext cx="108012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p:cNvCxnSpPr/>
          <p:nvPr/>
        </p:nvCxnSpPr>
        <p:spPr>
          <a:xfrm>
            <a:off x="0" y="764704"/>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Metin kutusu 2"/>
          <p:cNvSpPr txBox="1"/>
          <p:nvPr/>
        </p:nvSpPr>
        <p:spPr>
          <a:xfrm>
            <a:off x="6804248" y="2564904"/>
            <a:ext cx="2081019" cy="646331"/>
          </a:xfrm>
          <a:prstGeom prst="rect">
            <a:avLst/>
          </a:prstGeom>
          <a:solidFill>
            <a:schemeClr val="bg1"/>
          </a:solidFill>
        </p:spPr>
        <p:txBody>
          <a:bodyPr wrap="none" rtlCol="0">
            <a:spAutoFit/>
          </a:bodyPr>
          <a:lstStyle/>
          <a:p>
            <a:r>
              <a:rPr lang="tr-TR" dirty="0"/>
              <a:t>Kapalı/Zar içinde </a:t>
            </a:r>
            <a:endParaRPr lang="tr-TR" dirty="0" smtClean="0"/>
          </a:p>
          <a:p>
            <a:r>
              <a:rPr lang="tr-TR" dirty="0" smtClean="0"/>
              <a:t>tohumlu </a:t>
            </a:r>
            <a:r>
              <a:rPr lang="tr-TR" dirty="0"/>
              <a:t>bitkiler</a:t>
            </a:r>
          </a:p>
        </p:txBody>
      </p:sp>
      <p:sp>
        <p:nvSpPr>
          <p:cNvPr id="7" name="Metin kutusu 6"/>
          <p:cNvSpPr txBox="1"/>
          <p:nvPr/>
        </p:nvSpPr>
        <p:spPr>
          <a:xfrm>
            <a:off x="5076056" y="4536516"/>
            <a:ext cx="3277820" cy="369332"/>
          </a:xfrm>
          <a:prstGeom prst="rect">
            <a:avLst/>
          </a:prstGeom>
          <a:solidFill>
            <a:schemeClr val="bg1"/>
          </a:solidFill>
        </p:spPr>
        <p:txBody>
          <a:bodyPr wrap="none" rtlCol="0">
            <a:spAutoFit/>
          </a:bodyPr>
          <a:lstStyle/>
          <a:p>
            <a:r>
              <a:rPr lang="tr-TR" dirty="0"/>
              <a:t>Çıplak/Açık Tohumlu </a:t>
            </a:r>
            <a:r>
              <a:rPr lang="tr-TR" dirty="0" smtClean="0"/>
              <a:t>bitkiler</a:t>
            </a:r>
            <a:endParaRPr lang="tr-TR" dirty="0"/>
          </a:p>
        </p:txBody>
      </p:sp>
      <p:sp>
        <p:nvSpPr>
          <p:cNvPr id="8" name="Metin kutusu 7"/>
          <p:cNvSpPr txBox="1"/>
          <p:nvPr/>
        </p:nvSpPr>
        <p:spPr>
          <a:xfrm>
            <a:off x="3015268" y="4511325"/>
            <a:ext cx="1863202" cy="369332"/>
          </a:xfrm>
          <a:prstGeom prst="rect">
            <a:avLst/>
          </a:prstGeom>
          <a:solidFill>
            <a:schemeClr val="bg1"/>
          </a:solidFill>
        </p:spPr>
        <p:txBody>
          <a:bodyPr wrap="none" rtlCol="0">
            <a:spAutoFit/>
          </a:bodyPr>
          <a:lstStyle/>
          <a:p>
            <a:r>
              <a:rPr lang="tr-TR" dirty="0"/>
              <a:t>Damarlı bitkiler</a:t>
            </a:r>
          </a:p>
        </p:txBody>
      </p:sp>
    </p:spTree>
    <p:extLst>
      <p:ext uri="{BB962C8B-B14F-4D97-AF65-F5344CB8AC3E}">
        <p14:creationId xmlns:p14="http://schemas.microsoft.com/office/powerpoint/2010/main" val="41019115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57150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59024" y="692696"/>
            <a:ext cx="8389440" cy="3477875"/>
          </a:xfrm>
          <a:prstGeom prst="rect">
            <a:avLst/>
          </a:prstGeom>
        </p:spPr>
        <p:txBody>
          <a:bodyPr wrap="square">
            <a:spAutoFit/>
          </a:bodyPr>
          <a:lstStyle/>
          <a:p>
            <a:r>
              <a:rPr lang="en-GB" sz="2000" b="1" u="sng" dirty="0" err="1"/>
              <a:t>Devoniyen</a:t>
            </a:r>
            <a:r>
              <a:rPr lang="en-GB" sz="2000" b="1" u="sng" dirty="0"/>
              <a:t> </a:t>
            </a:r>
            <a:r>
              <a:rPr lang="en-GB" sz="2000" b="1" u="sng" dirty="0" err="1"/>
              <a:t>Rhynie</a:t>
            </a:r>
            <a:r>
              <a:rPr lang="en-GB" sz="2000" b="1" u="sng" dirty="0"/>
              <a:t> </a:t>
            </a:r>
            <a:r>
              <a:rPr lang="tr-TR" sz="2000" b="1" u="sng" dirty="0" err="1" smtClean="0"/>
              <a:t>Çört</a:t>
            </a:r>
            <a:r>
              <a:rPr lang="en-GB" sz="2000" b="1" u="sng" dirty="0" smtClean="0"/>
              <a:t> </a:t>
            </a:r>
            <a:r>
              <a:rPr lang="en-GB" sz="2000" b="1" u="sng" dirty="0"/>
              <a:t>- </a:t>
            </a:r>
            <a:r>
              <a:rPr lang="en-GB" sz="2000" b="1" u="sng" dirty="0" err="1"/>
              <a:t>Rhynie</a:t>
            </a:r>
            <a:r>
              <a:rPr lang="en-GB" sz="2000" b="1" u="sng" dirty="0"/>
              <a:t>, Aberdeenshire, </a:t>
            </a:r>
            <a:r>
              <a:rPr lang="en-GB" sz="2000" b="1" u="sng" dirty="0" err="1" smtClean="0"/>
              <a:t>İskoçya</a:t>
            </a:r>
            <a:endParaRPr lang="tr-TR" sz="2000" b="1" u="sng" dirty="0" smtClean="0"/>
          </a:p>
          <a:p>
            <a:endParaRPr lang="en-GB" sz="2000" b="1" dirty="0" smtClean="0"/>
          </a:p>
          <a:p>
            <a:pPr marL="342900" indent="-342900" algn="just">
              <a:buFont typeface="Wingdings"/>
              <a:buChar char="à"/>
            </a:pPr>
            <a:r>
              <a:rPr lang="tr-TR" sz="2000" dirty="0" err="1" smtClean="0">
                <a:latin typeface="Arial" panose="020B0604020202020204" pitchFamily="34" charset="0"/>
                <a:cs typeface="Arial" panose="020B0604020202020204" pitchFamily="34" charset="0"/>
                <a:sym typeface="Wingdings" pitchFamily="2" charset="2"/>
              </a:rPr>
              <a:t>Rhynie</a:t>
            </a:r>
            <a:r>
              <a:rPr lang="tr-TR" sz="2000" dirty="0" smtClean="0">
                <a:latin typeface="Arial" panose="020B0604020202020204" pitchFamily="34" charset="0"/>
                <a:cs typeface="Arial" panose="020B0604020202020204" pitchFamily="34" charset="0"/>
                <a:sym typeface="Wingdings" pitchFamily="2" charset="2"/>
              </a:rPr>
              <a:t> çörtü, olağanüstü fosil ayrıntılarını veya bütünlüğünü (</a:t>
            </a:r>
            <a:r>
              <a:rPr lang="tr-TR" sz="2000" dirty="0" err="1" smtClean="0">
                <a:latin typeface="Arial" panose="020B0604020202020204" pitchFamily="34" charset="0"/>
                <a:cs typeface="Arial" panose="020B0604020202020204" pitchFamily="34" charset="0"/>
                <a:sym typeface="Wingdings" pitchFamily="2" charset="2"/>
              </a:rPr>
              <a:t>Lagerstätte</a:t>
            </a:r>
            <a:r>
              <a:rPr lang="tr-TR" sz="2000" dirty="0" smtClean="0">
                <a:latin typeface="Arial" panose="020B0604020202020204" pitchFamily="34" charset="0"/>
                <a:cs typeface="Arial" panose="020B0604020202020204" pitchFamily="34" charset="0"/>
                <a:sym typeface="Wingdings" pitchFamily="2" charset="2"/>
              </a:rPr>
              <a:t>) sergileyen bir Erken Devoniyen tortul istifidir.</a:t>
            </a:r>
          </a:p>
          <a:p>
            <a:pPr marL="342900" indent="-342900" algn="just">
              <a:buFont typeface="Wingdings"/>
              <a:buChar char="à"/>
            </a:pPr>
            <a:endParaRPr lang="tr-TR" sz="2000" dirty="0" smtClean="0">
              <a:latin typeface="Arial" panose="020B0604020202020204" pitchFamily="34" charset="0"/>
              <a:cs typeface="Arial" panose="020B0604020202020204" pitchFamily="34" charset="0"/>
              <a:sym typeface="Wingdings" pitchFamily="2" charset="2"/>
            </a:endParaRPr>
          </a:p>
          <a:p>
            <a:pPr marL="342900" indent="-342900" algn="just">
              <a:buFont typeface="Wingdings"/>
              <a:buChar char="à"/>
            </a:pPr>
            <a:r>
              <a:rPr lang="tr-TR" sz="2000" dirty="0" err="1" smtClean="0">
                <a:latin typeface="Arial" panose="020B0604020202020204" pitchFamily="34" charset="0"/>
                <a:cs typeface="Arial" panose="020B0604020202020204" pitchFamily="34" charset="0"/>
              </a:rPr>
              <a:t>Lagerstätte</a:t>
            </a:r>
            <a:r>
              <a:rPr lang="tr-TR" sz="2000" dirty="0" smtClean="0">
                <a:latin typeface="Arial" panose="020B0604020202020204" pitchFamily="34" charset="0"/>
                <a:cs typeface="Arial" panose="020B0604020202020204" pitchFamily="34" charset="0"/>
              </a:rPr>
              <a:t>, bazen yumuşak dokular da dahil olmak </a:t>
            </a:r>
            <a:r>
              <a:rPr lang="tr-TR" sz="2000" dirty="0">
                <a:latin typeface="Arial" panose="020B0604020202020204" pitchFamily="34" charset="0"/>
                <a:cs typeface="Arial" panose="020B0604020202020204" pitchFamily="34" charset="0"/>
              </a:rPr>
              <a:t>üzere korunmuş </a:t>
            </a:r>
            <a:r>
              <a:rPr lang="tr-TR" sz="2000" dirty="0" smtClean="0">
                <a:latin typeface="Arial" panose="020B0604020202020204" pitchFamily="34" charset="0"/>
                <a:cs typeface="Arial" panose="020B0604020202020204" pitchFamily="34" charset="0"/>
              </a:rPr>
              <a:t> olan olağanüstü korumaya sahip fosiller sergileyen tortul bir çökeltidir.</a:t>
            </a:r>
          </a:p>
          <a:p>
            <a:pPr marL="342900" indent="-342900" algn="just">
              <a:buFont typeface="Wingdings"/>
              <a:buChar char="à"/>
            </a:pPr>
            <a:endParaRPr lang="tr-TR" sz="2000" dirty="0" smtClean="0">
              <a:latin typeface="Arial" panose="020B0604020202020204" pitchFamily="34" charset="0"/>
              <a:cs typeface="Arial" panose="020B0604020202020204" pitchFamily="34" charset="0"/>
            </a:endParaRPr>
          </a:p>
          <a:p>
            <a:pPr marL="342900" indent="-342900" algn="just">
              <a:buFont typeface="Wingdings"/>
              <a:buChar char="à"/>
            </a:pPr>
            <a:r>
              <a:rPr lang="tr-TR" sz="2000" dirty="0" err="1">
                <a:latin typeface="Arial" panose="020B0604020202020204" pitchFamily="34" charset="0"/>
                <a:cs typeface="Arial" panose="020B0604020202020204" pitchFamily="34" charset="0"/>
              </a:rPr>
              <a:t>Çört</a:t>
            </a:r>
            <a:r>
              <a:rPr lang="tr-TR" sz="2000" dirty="0">
                <a:latin typeface="Arial" panose="020B0604020202020204" pitchFamily="34" charset="0"/>
                <a:cs typeface="Arial" panose="020B0604020202020204" pitchFamily="34" charset="0"/>
              </a:rPr>
              <a:t>, volkanik kaynaklardan ortaya çıkan silika bakımından zengin </a:t>
            </a:r>
            <a:r>
              <a:rPr lang="tr-TR" sz="2000" dirty="0" smtClean="0">
                <a:latin typeface="Arial" panose="020B0604020202020204" pitchFamily="34" charset="0"/>
                <a:cs typeface="Arial" panose="020B0604020202020204" pitchFamily="34" charset="0"/>
              </a:rPr>
              <a:t>suyun </a:t>
            </a:r>
            <a:r>
              <a:rPr lang="tr-TR" sz="2000" dirty="0">
                <a:latin typeface="Arial" panose="020B0604020202020204" pitchFamily="34" charset="0"/>
                <a:cs typeface="Arial" panose="020B0604020202020204" pitchFamily="34" charset="0"/>
              </a:rPr>
              <a:t>hızla yükselmesiyle ve ilk karasal ekosistemi yerinde ve hemen hemen anında taşlaştırmasıyla oluşmuştur</a:t>
            </a:r>
            <a:r>
              <a:rPr lang="tr-TR" sz="2000" dirty="0" smtClean="0">
                <a:latin typeface="Arial" panose="020B0604020202020204" pitchFamily="34" charset="0"/>
                <a:cs typeface="Arial" panose="020B0604020202020204" pitchFamily="34" charset="0"/>
              </a:rPr>
              <a:t>.</a:t>
            </a:r>
            <a:endParaRPr lang="tr-TR" sz="2000" dirty="0">
              <a:latin typeface="Arial" panose="020B0604020202020204" pitchFamily="34" charset="0"/>
              <a:cs typeface="Arial" panose="020B0604020202020204" pitchFamily="34" charset="0"/>
            </a:endParaRPr>
          </a:p>
        </p:txBody>
      </p:sp>
      <p:sp>
        <p:nvSpPr>
          <p:cNvPr id="8" name="TextBox 7"/>
          <p:cNvSpPr txBox="1"/>
          <p:nvPr/>
        </p:nvSpPr>
        <p:spPr>
          <a:xfrm>
            <a:off x="251519" y="-27384"/>
            <a:ext cx="5778377" cy="584775"/>
          </a:xfrm>
          <a:prstGeom prst="rect">
            <a:avLst/>
          </a:prstGeom>
          <a:noFill/>
        </p:spPr>
        <p:txBody>
          <a:bodyPr wrap="none" rtlCol="0">
            <a:spAutoFit/>
          </a:bodyPr>
          <a:lstStyle/>
          <a:p>
            <a:r>
              <a:rPr lang="en-GB" sz="3200" dirty="0">
                <a:solidFill>
                  <a:srgbClr val="FF0000"/>
                </a:solidFill>
              </a:rPr>
              <a:t>2. </a:t>
            </a:r>
            <a:r>
              <a:rPr lang="en-GB" sz="3200" dirty="0" err="1">
                <a:solidFill>
                  <a:srgbClr val="FF0000"/>
                </a:solidFill>
              </a:rPr>
              <a:t>Bitkilerin</a:t>
            </a:r>
            <a:r>
              <a:rPr lang="en-GB" sz="3200" dirty="0">
                <a:solidFill>
                  <a:srgbClr val="FF0000"/>
                </a:solidFill>
              </a:rPr>
              <a:t> zaman </a:t>
            </a:r>
            <a:r>
              <a:rPr lang="en-GB" sz="3200" dirty="0" err="1">
                <a:solidFill>
                  <a:srgbClr val="FF0000"/>
                </a:solidFill>
              </a:rPr>
              <a:t>içindeki</a:t>
            </a:r>
            <a:r>
              <a:rPr lang="en-GB" sz="3200" dirty="0">
                <a:solidFill>
                  <a:srgbClr val="FF0000"/>
                </a:solidFill>
              </a:rPr>
              <a:t> </a:t>
            </a:r>
            <a:r>
              <a:rPr lang="en-GB" sz="3200" dirty="0" err="1">
                <a:solidFill>
                  <a:srgbClr val="FF0000"/>
                </a:solidFill>
              </a:rPr>
              <a:t>evrimi</a:t>
            </a:r>
            <a:endParaRPr lang="en-GB" sz="3200" dirty="0"/>
          </a:p>
        </p:txBody>
      </p:sp>
      <p:pic>
        <p:nvPicPr>
          <p:cNvPr id="7170" name="Picture 2" descr="File:Rhynie chert with Rhynia 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4005064"/>
            <a:ext cx="2746151" cy="26874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File:Rhynia stem.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1020" y="4291766"/>
            <a:ext cx="2394865" cy="2566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4292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607594" y="276350"/>
            <a:ext cx="7845417" cy="535531"/>
          </a:xfrm>
          <a:prstGeom prst="rect">
            <a:avLst/>
          </a:prstGeom>
          <a:noFill/>
        </p:spPr>
        <p:txBody>
          <a:bodyPr wrap="none" rtlCol="0">
            <a:spAutoFit/>
          </a:bodyPr>
          <a:lstStyle/>
          <a:p>
            <a:r>
              <a:rPr lang="en-GB" sz="3200" dirty="0" smtClean="0">
                <a:solidFill>
                  <a:srgbClr val="FF0000"/>
                </a:solidFill>
                <a:latin typeface="Arial" panose="020B0604020202020204" pitchFamily="34" charset="0"/>
                <a:cs typeface="Arial" panose="020B0604020202020204" pitchFamily="34" charset="0"/>
              </a:rPr>
              <a:t>2. </a:t>
            </a:r>
            <a:r>
              <a:rPr lang="en-GB" sz="3200" dirty="0" err="1">
                <a:solidFill>
                  <a:srgbClr val="FF0000"/>
                </a:solidFill>
                <a:latin typeface="Arial" panose="020B0604020202020204" pitchFamily="34" charset="0"/>
                <a:cs typeface="Arial" panose="020B0604020202020204" pitchFamily="34" charset="0"/>
              </a:rPr>
              <a:t>Bitkilerin</a:t>
            </a:r>
            <a:r>
              <a:rPr lang="en-GB" sz="3200" dirty="0">
                <a:solidFill>
                  <a:srgbClr val="FF0000"/>
                </a:solidFill>
                <a:latin typeface="Arial" panose="020B0604020202020204" pitchFamily="34" charset="0"/>
                <a:cs typeface="Arial" panose="020B0604020202020204" pitchFamily="34" charset="0"/>
              </a:rPr>
              <a:t> zaman </a:t>
            </a:r>
            <a:r>
              <a:rPr lang="en-GB" sz="3200" dirty="0" err="1">
                <a:solidFill>
                  <a:srgbClr val="FF0000"/>
                </a:solidFill>
                <a:latin typeface="Arial" panose="020B0604020202020204" pitchFamily="34" charset="0"/>
                <a:cs typeface="Arial" panose="020B0604020202020204" pitchFamily="34" charset="0"/>
              </a:rPr>
              <a:t>içindeki</a:t>
            </a:r>
            <a:r>
              <a:rPr lang="en-GB" sz="3200" dirty="0">
                <a:solidFill>
                  <a:srgbClr val="FF0000"/>
                </a:solidFill>
                <a:latin typeface="Arial" panose="020B0604020202020204" pitchFamily="34" charset="0"/>
                <a:cs typeface="Arial" panose="020B0604020202020204" pitchFamily="34" charset="0"/>
              </a:rPr>
              <a:t> </a:t>
            </a:r>
            <a:r>
              <a:rPr lang="en-GB" sz="3200" dirty="0" err="1">
                <a:solidFill>
                  <a:srgbClr val="FF0000"/>
                </a:solidFill>
                <a:latin typeface="Arial" panose="020B0604020202020204" pitchFamily="34" charset="0"/>
                <a:cs typeface="Arial" panose="020B0604020202020204" pitchFamily="34" charset="0"/>
              </a:rPr>
              <a:t>evrimi</a:t>
            </a:r>
            <a:endParaRPr lang="en-GB" sz="3200"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633210" y="1355576"/>
            <a:ext cx="5044201" cy="830997"/>
          </a:xfrm>
          <a:prstGeom prst="rect">
            <a:avLst/>
          </a:prstGeom>
        </p:spPr>
        <p:txBody>
          <a:bodyPr wrap="none">
            <a:spAutoFit/>
          </a:bodyPr>
          <a:lstStyle/>
          <a:p>
            <a:pPr algn="just"/>
            <a:r>
              <a:rPr lang="en-GB" sz="2400" b="1" dirty="0"/>
              <a:t>Algal mat, </a:t>
            </a:r>
            <a:r>
              <a:rPr lang="en-GB" sz="2400" dirty="0" err="1"/>
              <a:t>genellikle</a:t>
            </a:r>
            <a:r>
              <a:rPr lang="en-GB" sz="2400" dirty="0"/>
              <a:t> </a:t>
            </a:r>
            <a:r>
              <a:rPr lang="en-GB" sz="2400" dirty="0" err="1"/>
              <a:t>filamentli</a:t>
            </a:r>
            <a:r>
              <a:rPr lang="en-GB" sz="2400" dirty="0"/>
              <a:t> </a:t>
            </a:r>
            <a:r>
              <a:rPr lang="en-GB" sz="2400" dirty="0" err="1"/>
              <a:t>alglerin</a:t>
            </a:r>
            <a:r>
              <a:rPr lang="en-GB" sz="2400" dirty="0"/>
              <a:t> </a:t>
            </a:r>
            <a:endParaRPr lang="tr-TR" sz="2400" dirty="0" smtClean="0"/>
          </a:p>
          <a:p>
            <a:r>
              <a:rPr lang="tr-TR" sz="2400" dirty="0" err="1"/>
              <a:t>t</a:t>
            </a:r>
            <a:r>
              <a:rPr lang="en-GB" sz="2400" dirty="0" err="1" smtClean="0"/>
              <a:t>abaka</a:t>
            </a:r>
            <a:r>
              <a:rPr lang="tr-TR" sz="2400" dirty="0" err="1" smtClean="0"/>
              <a:t>lı</a:t>
            </a:r>
            <a:r>
              <a:rPr lang="tr-TR" sz="2400" dirty="0" smtClean="0"/>
              <a:t> oluşumlardır</a:t>
            </a:r>
            <a:r>
              <a:rPr lang="en-GB" sz="2400" dirty="0" smtClean="0"/>
              <a:t>.</a:t>
            </a:r>
            <a:endParaRPr lang="en-GB" sz="2400" dirty="0"/>
          </a:p>
        </p:txBody>
      </p:sp>
      <p:sp>
        <p:nvSpPr>
          <p:cNvPr id="7" name="Rectangle 6"/>
          <p:cNvSpPr/>
          <p:nvPr/>
        </p:nvSpPr>
        <p:spPr>
          <a:xfrm>
            <a:off x="67981" y="3263505"/>
            <a:ext cx="6648918" cy="1569660"/>
          </a:xfrm>
          <a:prstGeom prst="rect">
            <a:avLst/>
          </a:prstGeom>
        </p:spPr>
        <p:txBody>
          <a:bodyPr wrap="square">
            <a:spAutoFit/>
          </a:bodyPr>
          <a:lstStyle/>
          <a:p>
            <a:pPr algn="just"/>
            <a:r>
              <a:rPr lang="en-GB" sz="2400" b="1" dirty="0"/>
              <a:t>Bryophyte - </a:t>
            </a:r>
            <a:r>
              <a:rPr lang="tr-TR" sz="2400" dirty="0" smtClean="0"/>
              <a:t>gerçek </a:t>
            </a:r>
            <a:r>
              <a:rPr lang="tr-TR" sz="2400" dirty="0" err="1" smtClean="0"/>
              <a:t>vasküler</a:t>
            </a:r>
            <a:r>
              <a:rPr lang="tr-TR" sz="2400" dirty="0" smtClean="0"/>
              <a:t> dokuya sahip olmayan ve dolayısıyla "</a:t>
            </a:r>
            <a:r>
              <a:rPr lang="tr-TR" sz="2400" dirty="0" err="1" smtClean="0"/>
              <a:t>vasküler</a:t>
            </a:r>
            <a:r>
              <a:rPr lang="tr-TR" sz="2400" dirty="0" smtClean="0"/>
              <a:t> olmayan bitkiler" olarak adlandırılan tüm </a:t>
            </a:r>
            <a:r>
              <a:rPr lang="tr-TR" sz="2400" dirty="0" err="1" smtClean="0"/>
              <a:t>embriyofitleri</a:t>
            </a:r>
            <a:r>
              <a:rPr lang="tr-TR" sz="2400" dirty="0" smtClean="0"/>
              <a:t> (kara bitkileri).</a:t>
            </a:r>
            <a:endParaRPr lang="tr-TR" sz="2400" dirty="0"/>
          </a:p>
        </p:txBody>
      </p:sp>
      <p:pic>
        <p:nvPicPr>
          <p:cNvPr id="4100" name="Picture 4" descr="File:MarchantiophytaSp.NonDéterminéeFL3.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6700" y="3412606"/>
            <a:ext cx="1955008" cy="14706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4973" y="5309933"/>
            <a:ext cx="8716735" cy="461665"/>
          </a:xfrm>
          <a:prstGeom prst="rect">
            <a:avLst/>
          </a:prstGeom>
        </p:spPr>
        <p:txBody>
          <a:bodyPr wrap="square">
            <a:spAutoFit/>
          </a:bodyPr>
          <a:lstStyle/>
          <a:p>
            <a:r>
              <a:rPr lang="en-GB" sz="2400" dirty="0"/>
              <a:t> </a:t>
            </a:r>
            <a:r>
              <a:rPr lang="en-GB" sz="2400" b="1" dirty="0" err="1"/>
              <a:t>Likopodlar</a:t>
            </a:r>
            <a:r>
              <a:rPr lang="en-GB" sz="2400" b="1" dirty="0"/>
              <a:t> </a:t>
            </a:r>
            <a:r>
              <a:rPr lang="en-GB" sz="2400" dirty="0"/>
              <a:t>- </a:t>
            </a:r>
            <a:r>
              <a:rPr lang="en-GB" sz="2400" dirty="0" err="1"/>
              <a:t>en</a:t>
            </a:r>
            <a:r>
              <a:rPr lang="en-GB" sz="2400" dirty="0"/>
              <a:t> </a:t>
            </a:r>
            <a:r>
              <a:rPr lang="en-GB" sz="2400" dirty="0" err="1"/>
              <a:t>eski</a:t>
            </a:r>
            <a:r>
              <a:rPr lang="en-GB" sz="2400" dirty="0"/>
              <a:t> </a:t>
            </a:r>
            <a:r>
              <a:rPr lang="en-GB" sz="2400" dirty="0" err="1"/>
              <a:t>mevcut</a:t>
            </a:r>
            <a:r>
              <a:rPr lang="en-GB" sz="2400" dirty="0"/>
              <a:t> (</a:t>
            </a:r>
            <a:r>
              <a:rPr lang="en-GB" sz="2400" dirty="0" err="1"/>
              <a:t>yaşayan</a:t>
            </a:r>
            <a:r>
              <a:rPr lang="en-GB" sz="2400" dirty="0"/>
              <a:t>) </a:t>
            </a:r>
            <a:r>
              <a:rPr lang="en-GB" sz="2400" dirty="0" err="1"/>
              <a:t>vasküler</a:t>
            </a:r>
            <a:r>
              <a:rPr lang="en-GB" sz="2400" dirty="0"/>
              <a:t> </a:t>
            </a:r>
            <a:r>
              <a:rPr lang="en-GB" sz="2400" dirty="0" err="1"/>
              <a:t>bitkidir</a:t>
            </a:r>
            <a:r>
              <a:rPr lang="en-GB" sz="2400" dirty="0"/>
              <a:t>.</a:t>
            </a:r>
          </a:p>
        </p:txBody>
      </p:sp>
      <p:cxnSp>
        <p:nvCxnSpPr>
          <p:cNvPr id="17" name="Straight Connector 16"/>
          <p:cNvCxnSpPr/>
          <p:nvPr/>
        </p:nvCxnSpPr>
        <p:spPr>
          <a:xfrm>
            <a:off x="0" y="90872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098" name="Picture 2" descr="File:Floating Algal Mats (7634604112).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3035" y="1245730"/>
            <a:ext cx="2402337" cy="1801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0403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File:Lycopodiella inundata 00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3177" y="1005718"/>
            <a:ext cx="2081961" cy="155918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8"/>
          <p:cNvSpPr/>
          <p:nvPr/>
        </p:nvSpPr>
        <p:spPr>
          <a:xfrm>
            <a:off x="165796" y="980728"/>
            <a:ext cx="6648918" cy="1323439"/>
          </a:xfrm>
          <a:prstGeom prst="rect">
            <a:avLst/>
          </a:prstGeom>
        </p:spPr>
        <p:txBody>
          <a:bodyPr wrap="square">
            <a:spAutoFit/>
          </a:bodyPr>
          <a:lstStyle/>
          <a:p>
            <a:pPr algn="just"/>
            <a:r>
              <a:rPr lang="tr-TR" sz="2000" b="1" dirty="0" smtClean="0">
                <a:latin typeface="Arial" panose="020B0604020202020204" pitchFamily="34" charset="0"/>
                <a:cs typeface="Arial" panose="020B0604020202020204" pitchFamily="34" charset="0"/>
              </a:rPr>
              <a:t>Eğreltiotu (</a:t>
            </a:r>
            <a:r>
              <a:rPr lang="tr-TR" sz="2000" b="1" dirty="0" err="1" smtClean="0">
                <a:latin typeface="Arial" panose="020B0604020202020204" pitchFamily="34" charset="0"/>
                <a:cs typeface="Arial" panose="020B0604020202020204" pitchFamily="34" charset="0"/>
              </a:rPr>
              <a:t>fern</a:t>
            </a:r>
            <a:r>
              <a:rPr lang="tr-TR" sz="2000" b="1" dirty="0" smtClean="0">
                <a:latin typeface="Arial" panose="020B0604020202020204" pitchFamily="34" charset="0"/>
                <a:cs typeface="Arial" panose="020B0604020202020204" pitchFamily="34" charset="0"/>
              </a:rPr>
              <a:t>)</a:t>
            </a:r>
            <a:r>
              <a:rPr lang="tr-TR" sz="2000" dirty="0" smtClean="0">
                <a:latin typeface="Arial" panose="020B0604020202020204" pitchFamily="34" charset="0"/>
                <a:cs typeface="Arial" panose="020B0604020202020204" pitchFamily="34" charset="0"/>
              </a:rPr>
              <a:t>- </a:t>
            </a:r>
            <a:r>
              <a:rPr lang="tr-TR" sz="2000" dirty="0" err="1" smtClean="0">
                <a:latin typeface="Arial" panose="020B0604020202020204" pitchFamily="34" charset="0"/>
                <a:cs typeface="Arial" panose="020B0604020202020204" pitchFamily="34" charset="0"/>
              </a:rPr>
              <a:t>Pteridophyta</a:t>
            </a:r>
            <a:r>
              <a:rPr lang="tr-TR" sz="2000" dirty="0" smtClean="0">
                <a:latin typeface="Arial" panose="020B0604020202020204" pitchFamily="34" charset="0"/>
                <a:cs typeface="Arial" panose="020B0604020202020204" pitchFamily="34" charset="0"/>
              </a:rPr>
              <a:t> olarak bilinen botanik gruba ait kabaca 12.000 bitki türünden herhangi biri veya daha fazlası. Yosunlardan farklı olarak, </a:t>
            </a:r>
            <a:r>
              <a:rPr lang="tr-TR" sz="2000" dirty="0" err="1" smtClean="0">
                <a:latin typeface="Arial" panose="020B0604020202020204" pitchFamily="34" charset="0"/>
                <a:cs typeface="Arial" panose="020B0604020202020204" pitchFamily="34" charset="0"/>
              </a:rPr>
              <a:t>ksilem</a:t>
            </a:r>
            <a:r>
              <a:rPr lang="tr-TR" sz="2000" dirty="0" smtClean="0">
                <a:latin typeface="Arial" panose="020B0604020202020204" pitchFamily="34" charset="0"/>
                <a:cs typeface="Arial" panose="020B0604020202020204" pitchFamily="34" charset="0"/>
              </a:rPr>
              <a:t> ve </a:t>
            </a:r>
            <a:r>
              <a:rPr lang="tr-TR" sz="2000" dirty="0" err="1" smtClean="0">
                <a:latin typeface="Arial" panose="020B0604020202020204" pitchFamily="34" charset="0"/>
                <a:cs typeface="Arial" panose="020B0604020202020204" pitchFamily="34" charset="0"/>
              </a:rPr>
              <a:t>floemleri</a:t>
            </a:r>
            <a:r>
              <a:rPr lang="tr-TR" sz="2000" dirty="0" smtClean="0">
                <a:latin typeface="Arial" panose="020B0604020202020204" pitchFamily="34" charset="0"/>
                <a:cs typeface="Arial" panose="020B0604020202020204" pitchFamily="34" charset="0"/>
              </a:rPr>
              <a:t> vardır (</a:t>
            </a:r>
            <a:r>
              <a:rPr lang="tr-TR" sz="2000" dirty="0" err="1" smtClean="0">
                <a:latin typeface="Arial" panose="020B0604020202020204" pitchFamily="34" charset="0"/>
                <a:cs typeface="Arial" panose="020B0604020202020204" pitchFamily="34" charset="0"/>
              </a:rPr>
              <a:t>vasküler</a:t>
            </a:r>
            <a:r>
              <a:rPr lang="tr-TR" sz="2000" dirty="0" smtClean="0">
                <a:latin typeface="Arial" panose="020B0604020202020204" pitchFamily="34" charset="0"/>
                <a:cs typeface="Arial" panose="020B0604020202020204" pitchFamily="34" charset="0"/>
              </a:rPr>
              <a:t> bitkiler yaparlar).</a:t>
            </a:r>
            <a:endParaRPr lang="tr-TR" sz="2000" dirty="0">
              <a:latin typeface="Arial" panose="020B0604020202020204" pitchFamily="34" charset="0"/>
              <a:cs typeface="Arial" panose="020B0604020202020204" pitchFamily="34" charset="0"/>
            </a:endParaRPr>
          </a:p>
        </p:txBody>
      </p:sp>
      <p:pic>
        <p:nvPicPr>
          <p:cNvPr id="4" name="Picture 8" descr="File:Athyrium filix-femina.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4544" y="3480086"/>
            <a:ext cx="2039434" cy="15330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0"/>
          <p:cNvSpPr/>
          <p:nvPr/>
        </p:nvSpPr>
        <p:spPr>
          <a:xfrm>
            <a:off x="165796" y="3892688"/>
            <a:ext cx="6648918" cy="707886"/>
          </a:xfrm>
          <a:prstGeom prst="rect">
            <a:avLst/>
          </a:prstGeom>
        </p:spPr>
        <p:txBody>
          <a:bodyPr wrap="square">
            <a:spAutoFit/>
          </a:bodyPr>
          <a:lstStyle/>
          <a:p>
            <a:pPr algn="just"/>
            <a:r>
              <a:rPr lang="en-GB" sz="2000" b="1" dirty="0" err="1">
                <a:latin typeface="Arial" panose="020B0604020202020204" pitchFamily="34" charset="0"/>
                <a:cs typeface="Arial" panose="020B0604020202020204" pitchFamily="34" charset="0"/>
              </a:rPr>
              <a:t>Gymnospermler</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kozalaklı</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sikad</a:t>
            </a:r>
            <a:r>
              <a:rPr lang="en-GB" sz="2000" dirty="0">
                <a:latin typeface="Arial" panose="020B0604020202020204" pitchFamily="34" charset="0"/>
                <a:cs typeface="Arial" panose="020B0604020202020204" pitchFamily="34" charset="0"/>
              </a:rPr>
              <a:t>, Ginkgo </a:t>
            </a:r>
            <a:r>
              <a:rPr lang="en-GB" sz="2000" dirty="0" err="1">
                <a:latin typeface="Arial" panose="020B0604020202020204" pitchFamily="34" charset="0"/>
                <a:cs typeface="Arial" panose="020B0604020202020204" pitchFamily="34" charset="0"/>
              </a:rPr>
              <a:t>ve</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Gnetales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içeren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bir</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grup</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tohum</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üreten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bitkidir</a:t>
            </a:r>
            <a:r>
              <a:rPr lang="en-GB" sz="2000" dirty="0">
                <a:latin typeface="Arial" panose="020B0604020202020204" pitchFamily="34" charset="0"/>
                <a:cs typeface="Arial" panose="020B0604020202020204" pitchFamily="34" charset="0"/>
              </a:rPr>
              <a:t>.</a:t>
            </a:r>
          </a:p>
        </p:txBody>
      </p:sp>
      <p:pic>
        <p:nvPicPr>
          <p:cNvPr id="6" name="Picture 10" descr="File:Forest in Yatsugatake 11.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74580" y="5290301"/>
            <a:ext cx="2005758" cy="155893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1"/>
          <p:cNvSpPr/>
          <p:nvPr/>
        </p:nvSpPr>
        <p:spPr>
          <a:xfrm>
            <a:off x="165796" y="5654269"/>
            <a:ext cx="6648918" cy="707886"/>
          </a:xfrm>
          <a:prstGeom prst="rect">
            <a:avLst/>
          </a:prstGeom>
        </p:spPr>
        <p:txBody>
          <a:bodyPr wrap="square">
            <a:spAutoFit/>
          </a:bodyPr>
          <a:lstStyle/>
          <a:p>
            <a:pPr algn="just"/>
            <a:r>
              <a:rPr lang="en-GB" sz="2000" dirty="0" err="1">
                <a:latin typeface="Arial" panose="020B0604020202020204" pitchFamily="34" charset="0"/>
                <a:cs typeface="Arial" panose="020B0604020202020204" pitchFamily="34" charset="0"/>
              </a:rPr>
              <a:t>Çiçekli</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bitkiler</a:t>
            </a:r>
            <a:r>
              <a:rPr lang="en-GB" sz="2000" dirty="0">
                <a:latin typeface="Arial" panose="020B0604020202020204" pitchFamily="34" charset="0"/>
                <a:cs typeface="Arial" panose="020B0604020202020204" pitchFamily="34" charset="0"/>
              </a:rPr>
              <a:t> </a:t>
            </a:r>
            <a:r>
              <a:rPr lang="en-GB" sz="2000" b="1" dirty="0">
                <a:latin typeface="Arial" panose="020B0604020202020204" pitchFamily="34" charset="0"/>
                <a:cs typeface="Arial" panose="020B0604020202020204" pitchFamily="34" charset="0"/>
              </a:rPr>
              <a:t>(</a:t>
            </a:r>
            <a:r>
              <a:rPr lang="en-GB" sz="2000" b="1" dirty="0" err="1">
                <a:latin typeface="Arial" panose="020B0604020202020204" pitchFamily="34" charset="0"/>
                <a:cs typeface="Arial" panose="020B0604020202020204" pitchFamily="34" charset="0"/>
              </a:rPr>
              <a:t>anjiyospermler</a:t>
            </a:r>
            <a:r>
              <a:rPr lang="en-GB" sz="2000" b="1"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en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çeşitli</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kara</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bitkileri</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grubudur</a:t>
            </a:r>
            <a:r>
              <a:rPr lang="en-GB"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98292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1689</TotalTime>
  <Words>1176</Words>
  <Application>Microsoft Office PowerPoint</Application>
  <PresentationFormat>Ekran Gösterisi (4:3)</PresentationFormat>
  <Paragraphs>157</Paragraphs>
  <Slides>48</Slides>
  <Notes>3</Notes>
  <HiddenSlides>0</HiddenSlides>
  <MMClips>0</MMClips>
  <ScaleCrop>false</ScaleCrop>
  <HeadingPairs>
    <vt:vector size="8" baseType="variant">
      <vt:variant>
        <vt:lpstr>Kullanılan Yazı Tipleri</vt:lpstr>
      </vt:variant>
      <vt:variant>
        <vt:i4>6</vt:i4>
      </vt:variant>
      <vt:variant>
        <vt:lpstr>Tema</vt:lpstr>
      </vt:variant>
      <vt:variant>
        <vt:i4>1</vt:i4>
      </vt:variant>
      <vt:variant>
        <vt:lpstr>Eklenmiş OLE Hizmet Programları</vt:lpstr>
      </vt:variant>
      <vt:variant>
        <vt:i4>2</vt:i4>
      </vt:variant>
      <vt:variant>
        <vt:lpstr>Slayt Başlıkları</vt:lpstr>
      </vt:variant>
      <vt:variant>
        <vt:i4>48</vt:i4>
      </vt:variant>
    </vt:vector>
  </HeadingPairs>
  <TitlesOfParts>
    <vt:vector size="57" baseType="lpstr">
      <vt:lpstr>Arial</vt:lpstr>
      <vt:lpstr>Calibri</vt:lpstr>
      <vt:lpstr>Calibri Light</vt:lpstr>
      <vt:lpstr>Comic Sans MS</vt:lpstr>
      <vt:lpstr>Times New Roman</vt:lpstr>
      <vt:lpstr>Wingdings</vt:lpstr>
      <vt:lpstr>Office Teması</vt:lpstr>
      <vt:lpstr>Photo Editor Photo</vt:lpstr>
      <vt:lpstr>Bit Eşlem Resmi</vt:lpstr>
      <vt:lpstr>PowerPoint Sunusu</vt:lpstr>
      <vt:lpstr>Ders Hedefi</vt:lpstr>
      <vt:lpstr>PowerPoint Sunusu</vt:lpstr>
      <vt:lpstr>PowerPoint Sunusu</vt:lpstr>
      <vt:lpstr>PowerPoint Sunusu</vt:lpstr>
      <vt:lpstr>PowerPoint Sunusu</vt:lpstr>
      <vt:lpstr>PowerPoint Sunusu</vt:lpstr>
      <vt:lpstr>2. Bitkilerin zaman içindeki evrimi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KARBONİFER PALEOCOĞRAFYASI</vt:lpstr>
      <vt:lpstr>KARBONİFERDE İKLİM</vt:lpstr>
      <vt:lpstr>PowerPoint Sunusu</vt:lpstr>
      <vt:lpstr>KARBONİFERDE BİTKİLER</vt:lpstr>
      <vt:lpstr>PowerPoint Sunusu</vt:lpstr>
      <vt:lpstr>PowerPoint Sunusu</vt:lpstr>
      <vt:lpstr>PowerPoint Sunusu</vt:lpstr>
      <vt:lpstr>PowerPoint Sunusu</vt:lpstr>
      <vt:lpstr>Kömür Çökellerin Yaşı</vt:lpstr>
      <vt:lpstr>PowerPoint Sunusu</vt:lpstr>
      <vt:lpstr>PowerPoint Sunusu</vt:lpstr>
      <vt:lpstr>PowerPoint Sunusu</vt:lpstr>
      <vt:lpstr>Geç Karbonifer’ de Türkiyenin konumu</vt:lpstr>
      <vt:lpstr>PowerPoint Sunusu</vt:lpstr>
      <vt:lpstr>GEÇ KARBONİFER</vt:lpstr>
      <vt:lpstr>PowerPoint Sunusu</vt:lpstr>
      <vt:lpstr>KÖMÜR ORTAMI</vt:lpstr>
      <vt:lpstr>PERMİYEN – TRİYAS GEÇİŞİ</vt:lpstr>
      <vt:lpstr>PowerPoint Sunusu</vt:lpstr>
      <vt:lpstr>TRİYAS-JURA-KRATASE</vt:lpstr>
      <vt:lpstr>TERSİYER</vt:lpstr>
    </vt:vector>
  </TitlesOfParts>
  <Company>Northumbria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MP</dc:creator>
  <cp:lastModifiedBy>A</cp:lastModifiedBy>
  <cp:revision>99</cp:revision>
  <cp:lastPrinted>2014-03-05T12:12:45Z</cp:lastPrinted>
  <dcterms:created xsi:type="dcterms:W3CDTF">2014-02-27T14:49:54Z</dcterms:created>
  <dcterms:modified xsi:type="dcterms:W3CDTF">2020-03-16T22:15:27Z</dcterms:modified>
</cp:coreProperties>
</file>