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B8FA43-DCD2-4AF3-ACDE-540A99847392}" type="datetimeFigureOut">
              <a:rPr lang="tr-TR" smtClean="0"/>
              <a:t>20.10.2017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866F93-9263-499F-A674-D25ED75DB434}" type="slidenum">
              <a:rPr lang="tr-TR" smtClean="0"/>
              <a:t>‹#›</a:t>
            </a:fld>
            <a:endParaRPr lang="tr-TR"/>
          </a:p>
        </p:txBody>
      </p:sp>
    </p:spTree>
    <p:extLst>
      <p:ext uri="{BB962C8B-B14F-4D97-AF65-F5344CB8AC3E}">
        <p14:creationId xmlns:p14="http://schemas.microsoft.com/office/powerpoint/2010/main" val="348212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tr-TR"/>
              <a:t>Türk Psikologlar Derneği İstanbul Şubesi</a:t>
            </a:r>
          </a:p>
        </p:txBody>
      </p:sp>
      <p:sp>
        <p:nvSpPr>
          <p:cNvPr id="5" name="Rectangle 6"/>
          <p:cNvSpPr>
            <a:spLocks noGrp="1" noChangeArrowheads="1"/>
          </p:cNvSpPr>
          <p:nvPr>
            <p:ph type="ftr" sz="quarter" idx="4"/>
          </p:nvPr>
        </p:nvSpPr>
        <p:spPr>
          <a:ln/>
        </p:spPr>
        <p:txBody>
          <a:bodyPr/>
          <a:lstStyle/>
          <a:p>
            <a:r>
              <a:rPr lang="en-US" altLang="tr-TR"/>
              <a:t>Travma ve İnsan Hakları Komisyonu</a:t>
            </a:r>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pPr lvl="2"/>
            <a:r>
              <a:rPr lang="tr-TR" altLang="tr-TR" b="1"/>
              <a:t>Hayatımızdaki gelişimsel krizler: </a:t>
            </a:r>
            <a:r>
              <a:rPr lang="tr-TR" altLang="tr-TR"/>
              <a:t>Mezun olmak, Kariyer veya iş değişikliği, Evlilik, Çocuk sahibi olmak</a:t>
            </a:r>
          </a:p>
          <a:p>
            <a:pPr lvl="2"/>
            <a:r>
              <a:rPr lang="tr-TR" altLang="tr-TR"/>
              <a:t>Emeklilik</a:t>
            </a:r>
          </a:p>
          <a:p>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DC54DC-595E-4DE4-B687-76FB93FC87F5}"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343905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DC54DC-595E-4DE4-B687-76FB93FC87F5}"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297200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DC54DC-595E-4DE4-B687-76FB93FC87F5}"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1386604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DC54DC-595E-4DE4-B687-76FB93FC87F5}"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81960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DC54DC-595E-4DE4-B687-76FB93FC87F5}"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1752322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DC54DC-595E-4DE4-B687-76FB93FC87F5}" type="datetimeFigureOut">
              <a:rPr lang="tr-TR" smtClean="0"/>
              <a:t>20.10.2017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980709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DC54DC-595E-4DE4-B687-76FB93FC87F5}" type="datetimeFigureOut">
              <a:rPr lang="tr-TR" smtClean="0"/>
              <a:t>20.10.2017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2674915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DC54DC-595E-4DE4-B687-76FB93FC87F5}" type="datetimeFigureOut">
              <a:rPr lang="tr-TR" smtClean="0"/>
              <a:t>20.10.2017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2865469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DC54DC-595E-4DE4-B687-76FB93FC87F5}" type="datetimeFigureOut">
              <a:rPr lang="tr-TR" smtClean="0"/>
              <a:t>20.10.2017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3161810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DC54DC-595E-4DE4-B687-76FB93FC87F5}" type="datetimeFigureOut">
              <a:rPr lang="tr-TR" smtClean="0"/>
              <a:t>20.10.2017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34955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DC54DC-595E-4DE4-B687-76FB93FC87F5}" type="datetimeFigureOut">
              <a:rPr lang="tr-TR" smtClean="0"/>
              <a:t>20.10.2017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64544A-8EE5-4ECF-A819-8DFC81C89532}" type="slidenum">
              <a:rPr lang="tr-TR" smtClean="0"/>
              <a:t>‹#›</a:t>
            </a:fld>
            <a:endParaRPr lang="tr-TR"/>
          </a:p>
        </p:txBody>
      </p:sp>
    </p:spTree>
    <p:extLst>
      <p:ext uri="{BB962C8B-B14F-4D97-AF65-F5344CB8AC3E}">
        <p14:creationId xmlns:p14="http://schemas.microsoft.com/office/powerpoint/2010/main" val="84132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DC54DC-595E-4DE4-B687-76FB93FC87F5}" type="datetimeFigureOut">
              <a:rPr lang="tr-TR" smtClean="0"/>
              <a:t>20.10.2017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64544A-8EE5-4ECF-A819-8DFC81C89532}" type="slidenum">
              <a:rPr lang="tr-TR" smtClean="0"/>
              <a:t>‹#›</a:t>
            </a:fld>
            <a:endParaRPr lang="tr-TR"/>
          </a:p>
        </p:txBody>
      </p:sp>
    </p:spTree>
    <p:extLst>
      <p:ext uri="{BB962C8B-B14F-4D97-AF65-F5344CB8AC3E}">
        <p14:creationId xmlns:p14="http://schemas.microsoft.com/office/powerpoint/2010/main" val="160692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755650" y="476250"/>
            <a:ext cx="7772400" cy="873125"/>
          </a:xfrm>
        </p:spPr>
        <p:txBody>
          <a:bodyPr>
            <a:normAutofit fontScale="90000"/>
          </a:bodyPr>
          <a:lstStyle/>
          <a:p>
            <a:r>
              <a:rPr lang="tr-TR" altLang="tr-TR" sz="3300" b="1" u="sng" dirty="0">
                <a:latin typeface="Comic Sans MS" pitchFamily="66" charset="0"/>
              </a:rPr>
              <a:t/>
            </a:r>
            <a:br>
              <a:rPr lang="tr-TR" altLang="tr-TR" sz="3300" b="1" u="sng" dirty="0">
                <a:latin typeface="Comic Sans MS" pitchFamily="66" charset="0"/>
              </a:rPr>
            </a:br>
            <a:r>
              <a:rPr lang="tr-TR" altLang="tr-TR" sz="4300" b="1" dirty="0">
                <a:latin typeface="+mn-lt"/>
              </a:rPr>
              <a:t>Travma Nedir?</a:t>
            </a:r>
            <a:endParaRPr lang="en-US" altLang="tr-TR" sz="4300" b="1" dirty="0">
              <a:latin typeface="+mn-lt"/>
            </a:endParaRPr>
          </a:p>
        </p:txBody>
      </p:sp>
      <p:sp>
        <p:nvSpPr>
          <p:cNvPr id="200707" name="Rectangle 3"/>
          <p:cNvSpPr>
            <a:spLocks noGrp="1" noChangeArrowheads="1"/>
          </p:cNvSpPr>
          <p:nvPr>
            <p:ph type="body" idx="1"/>
          </p:nvPr>
        </p:nvSpPr>
        <p:spPr>
          <a:xfrm>
            <a:off x="685800" y="1341438"/>
            <a:ext cx="7772400" cy="4754562"/>
          </a:xfrm>
        </p:spPr>
        <p:txBody>
          <a:bodyPr/>
          <a:lstStyle/>
          <a:p>
            <a:pPr>
              <a:buFontTx/>
              <a:buNone/>
            </a:pPr>
            <a:endParaRPr lang="en-US" altLang="tr-TR" sz="3600" dirty="0">
              <a:latin typeface="Comic Sans MS" pitchFamily="66" charset="0"/>
            </a:endParaRPr>
          </a:p>
          <a:p>
            <a:pPr algn="ctr"/>
            <a:r>
              <a:rPr lang="en-US" altLang="tr-TR" sz="2800" b="1" dirty="0"/>
              <a:t>YAŞAMA TEHDİT!</a:t>
            </a:r>
            <a:endParaRPr lang="tr-TR" altLang="tr-TR" sz="2800" b="1" dirty="0"/>
          </a:p>
          <a:p>
            <a:pPr algn="ctr">
              <a:buFontTx/>
              <a:buNone/>
            </a:pPr>
            <a:endParaRPr lang="en-US" altLang="tr-TR" sz="2800" b="1" dirty="0"/>
          </a:p>
          <a:p>
            <a:pPr algn="ctr"/>
            <a:r>
              <a:rPr lang="en-US" altLang="tr-TR" sz="2800" b="1" dirty="0"/>
              <a:t>VÜCUDUN BÜTÜNLÜĞÜNE TEHDİT!</a:t>
            </a:r>
            <a:endParaRPr lang="tr-TR" altLang="tr-TR" sz="2800" b="1" dirty="0"/>
          </a:p>
          <a:p>
            <a:pPr algn="ctr"/>
            <a:endParaRPr lang="en-US" altLang="tr-TR" sz="2800" b="1" dirty="0"/>
          </a:p>
          <a:p>
            <a:pPr algn="ctr"/>
            <a:r>
              <a:rPr lang="en-US" altLang="tr-TR" sz="2800" b="1" dirty="0"/>
              <a:t>EN SEVDİKLERİMİZE TEHDİT!</a:t>
            </a:r>
            <a:endParaRPr lang="tr-TR" altLang="tr-TR" sz="2800" b="1" dirty="0"/>
          </a:p>
          <a:p>
            <a:pPr algn="ctr"/>
            <a:endParaRPr lang="en-US" altLang="tr-TR" sz="2800" b="1" dirty="0"/>
          </a:p>
          <a:p>
            <a:pPr algn="ctr"/>
            <a:r>
              <a:rPr lang="en-US" altLang="tr-TR" sz="2800" b="1" dirty="0"/>
              <a:t>İNANÇ SİSTEMLERİMİZE TEHDİT!</a:t>
            </a:r>
            <a:r>
              <a:rPr lang="tr-TR" altLang="tr-TR" sz="2800" b="1" dirty="0"/>
              <a:t> </a:t>
            </a:r>
          </a:p>
          <a:p>
            <a:pPr algn="ctr">
              <a:buFontTx/>
              <a:buNone/>
            </a:pPr>
            <a:endParaRPr lang="tr-TR" altLang="tr-TR" sz="2800" b="1" dirty="0"/>
          </a:p>
        </p:txBody>
      </p:sp>
    </p:spTree>
    <p:extLst>
      <p:ext uri="{BB962C8B-B14F-4D97-AF65-F5344CB8AC3E}">
        <p14:creationId xmlns:p14="http://schemas.microsoft.com/office/powerpoint/2010/main" val="1329871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AutoShape 2"/>
          <p:cNvSpPr>
            <a:spLocks noChangeArrowheads="1"/>
          </p:cNvSpPr>
          <p:nvPr/>
        </p:nvSpPr>
        <p:spPr bwMode="auto">
          <a:xfrm>
            <a:off x="2209800" y="457200"/>
            <a:ext cx="4648200" cy="87630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rgbClr val="FF99CC"/>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31" name="Arc 3"/>
          <p:cNvSpPr>
            <a:spLocks/>
          </p:cNvSpPr>
          <p:nvPr/>
        </p:nvSpPr>
        <p:spPr bwMode="auto">
          <a:xfrm flipH="1">
            <a:off x="2743200" y="1524000"/>
            <a:ext cx="1752600" cy="3352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32" name="Arc 4"/>
          <p:cNvSpPr>
            <a:spLocks/>
          </p:cNvSpPr>
          <p:nvPr/>
        </p:nvSpPr>
        <p:spPr bwMode="auto">
          <a:xfrm>
            <a:off x="4495800" y="1524000"/>
            <a:ext cx="1828800" cy="3276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33" name="Line 5"/>
          <p:cNvSpPr>
            <a:spLocks noChangeShapeType="1"/>
          </p:cNvSpPr>
          <p:nvPr/>
        </p:nvSpPr>
        <p:spPr bwMode="auto">
          <a:xfrm flipH="1">
            <a:off x="0" y="4800600"/>
            <a:ext cx="3886200" cy="0"/>
          </a:xfrm>
          <a:prstGeom prst="line">
            <a:avLst/>
          </a:prstGeom>
          <a:noFill/>
          <a:ln w="76200">
            <a:solidFill>
              <a:srgbClr val="CC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34" name="Line 6"/>
          <p:cNvSpPr>
            <a:spLocks noChangeShapeType="1"/>
          </p:cNvSpPr>
          <p:nvPr/>
        </p:nvSpPr>
        <p:spPr bwMode="auto">
          <a:xfrm>
            <a:off x="4648200" y="4800600"/>
            <a:ext cx="4495800" cy="0"/>
          </a:xfrm>
          <a:prstGeom prst="line">
            <a:avLst/>
          </a:prstGeom>
          <a:noFill/>
          <a:ln w="76200">
            <a:solidFill>
              <a:srgbClr val="CC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35" name="AutoShape 7"/>
          <p:cNvSpPr>
            <a:spLocks noChangeArrowheads="1"/>
          </p:cNvSpPr>
          <p:nvPr/>
        </p:nvSpPr>
        <p:spPr bwMode="auto">
          <a:xfrm>
            <a:off x="3505200" y="3733800"/>
            <a:ext cx="2057400" cy="2514600"/>
          </a:xfrm>
          <a:prstGeom prst="upArrow">
            <a:avLst>
              <a:gd name="adj1" fmla="val 50000"/>
              <a:gd name="adj2" fmla="val 30556"/>
            </a:avLst>
          </a:prstGeom>
          <a:solidFill>
            <a:srgbClr val="666699"/>
          </a:solidFill>
          <a:ln w="762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36" name="Text Box 8"/>
          <p:cNvSpPr txBox="1">
            <a:spLocks noChangeArrowheads="1"/>
          </p:cNvSpPr>
          <p:nvPr/>
        </p:nvSpPr>
        <p:spPr bwMode="auto">
          <a:xfrm>
            <a:off x="3733800" y="2286000"/>
            <a:ext cx="1524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sz="2000" b="1" dirty="0"/>
              <a:t>Aile desteği</a:t>
            </a:r>
          </a:p>
        </p:txBody>
      </p:sp>
      <p:sp>
        <p:nvSpPr>
          <p:cNvPr id="201737" name="Text Box 9"/>
          <p:cNvSpPr txBox="1">
            <a:spLocks noChangeArrowheads="1"/>
          </p:cNvSpPr>
          <p:nvPr/>
        </p:nvSpPr>
        <p:spPr bwMode="auto">
          <a:xfrm>
            <a:off x="3581400" y="685800"/>
            <a:ext cx="21336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sz="2000" b="1" dirty="0"/>
              <a:t>Toplumsal destek</a:t>
            </a:r>
          </a:p>
          <a:p>
            <a:pPr eaLnBrk="0" hangingPunct="0">
              <a:spcBef>
                <a:spcPct val="50000"/>
              </a:spcBef>
            </a:pPr>
            <a:r>
              <a:rPr lang="tr-TR" altLang="tr-TR" sz="2000" b="1" dirty="0"/>
              <a:t>ve sosyal yaşam</a:t>
            </a:r>
          </a:p>
        </p:txBody>
      </p:sp>
      <p:sp>
        <p:nvSpPr>
          <p:cNvPr id="201738" name="Text Box 10"/>
          <p:cNvSpPr txBox="1">
            <a:spLocks noChangeArrowheads="1"/>
          </p:cNvSpPr>
          <p:nvPr/>
        </p:nvSpPr>
        <p:spPr bwMode="auto">
          <a:xfrm>
            <a:off x="3733800" y="5105400"/>
            <a:ext cx="1752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b="1" dirty="0"/>
              <a:t>TRAVMA</a:t>
            </a:r>
          </a:p>
        </p:txBody>
      </p:sp>
      <p:sp>
        <p:nvSpPr>
          <p:cNvPr id="201739" name="Text Box 11"/>
          <p:cNvSpPr txBox="1">
            <a:spLocks noChangeArrowheads="1"/>
          </p:cNvSpPr>
          <p:nvPr/>
        </p:nvSpPr>
        <p:spPr bwMode="auto">
          <a:xfrm>
            <a:off x="914400" y="5105400"/>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sz="2000" b="1" dirty="0"/>
              <a:t>GEÇMİŞ</a:t>
            </a:r>
          </a:p>
        </p:txBody>
      </p:sp>
      <p:sp>
        <p:nvSpPr>
          <p:cNvPr id="201740" name="Text Box 12"/>
          <p:cNvSpPr txBox="1">
            <a:spLocks noChangeArrowheads="1"/>
          </p:cNvSpPr>
          <p:nvPr/>
        </p:nvSpPr>
        <p:spPr bwMode="auto">
          <a:xfrm>
            <a:off x="5715000" y="5181600"/>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sz="2000" b="1" dirty="0"/>
              <a:t>GELECEK</a:t>
            </a:r>
          </a:p>
        </p:txBody>
      </p:sp>
      <p:sp>
        <p:nvSpPr>
          <p:cNvPr id="201741" name="AutoShape 13"/>
          <p:cNvSpPr>
            <a:spLocks noChangeArrowheads="1"/>
          </p:cNvSpPr>
          <p:nvPr/>
        </p:nvSpPr>
        <p:spPr bwMode="auto">
          <a:xfrm>
            <a:off x="1066800" y="4572000"/>
            <a:ext cx="304800" cy="304800"/>
          </a:xfrm>
          <a:prstGeom prst="irregularSeal2">
            <a:avLst/>
          </a:prstGeom>
          <a:solidFill>
            <a:srgbClr val="3333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42" name="AutoShape 14"/>
          <p:cNvSpPr>
            <a:spLocks noChangeArrowheads="1"/>
          </p:cNvSpPr>
          <p:nvPr/>
        </p:nvSpPr>
        <p:spPr bwMode="auto">
          <a:xfrm>
            <a:off x="2743200" y="4648200"/>
            <a:ext cx="304800" cy="304800"/>
          </a:xfrm>
          <a:prstGeom prst="irregularSeal2">
            <a:avLst/>
          </a:prstGeom>
          <a:solidFill>
            <a:srgbClr val="3333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43" name="AutoShape 15"/>
          <p:cNvSpPr>
            <a:spLocks noChangeArrowheads="1"/>
          </p:cNvSpPr>
          <p:nvPr/>
        </p:nvSpPr>
        <p:spPr bwMode="auto">
          <a:xfrm>
            <a:off x="1905000" y="4648200"/>
            <a:ext cx="304800" cy="304800"/>
          </a:xfrm>
          <a:prstGeom prst="irregularSeal2">
            <a:avLst/>
          </a:prstGeom>
          <a:solidFill>
            <a:srgbClr val="3333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44" name="AutoShape 16"/>
          <p:cNvSpPr>
            <a:spLocks noChangeArrowheads="1"/>
          </p:cNvSpPr>
          <p:nvPr/>
        </p:nvSpPr>
        <p:spPr bwMode="auto">
          <a:xfrm>
            <a:off x="6172200" y="4572000"/>
            <a:ext cx="457200" cy="457200"/>
          </a:xfrm>
          <a:prstGeom prst="sun">
            <a:avLst>
              <a:gd name="adj" fmla="val 25000"/>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45" name="AutoShape 17"/>
          <p:cNvSpPr>
            <a:spLocks noChangeArrowheads="1"/>
          </p:cNvSpPr>
          <p:nvPr/>
        </p:nvSpPr>
        <p:spPr bwMode="auto">
          <a:xfrm>
            <a:off x="7086600" y="4648200"/>
            <a:ext cx="457200" cy="457200"/>
          </a:xfrm>
          <a:prstGeom prst="sun">
            <a:avLst>
              <a:gd name="adj" fmla="val 25000"/>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46" name="AutoShape 18"/>
          <p:cNvSpPr>
            <a:spLocks noChangeArrowheads="1"/>
          </p:cNvSpPr>
          <p:nvPr/>
        </p:nvSpPr>
        <p:spPr bwMode="auto">
          <a:xfrm>
            <a:off x="7772400" y="4648200"/>
            <a:ext cx="457200" cy="457200"/>
          </a:xfrm>
          <a:prstGeom prst="sun">
            <a:avLst>
              <a:gd name="adj" fmla="val 25000"/>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1747" name="Text Box 19"/>
          <p:cNvSpPr txBox="1">
            <a:spLocks noChangeArrowheads="1"/>
          </p:cNvSpPr>
          <p:nvPr/>
        </p:nvSpPr>
        <p:spPr bwMode="auto">
          <a:xfrm>
            <a:off x="7239000" y="4191000"/>
            <a:ext cx="12938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sz="2000" b="1" dirty="0"/>
              <a:t>hedefler</a:t>
            </a:r>
          </a:p>
        </p:txBody>
      </p:sp>
      <p:sp>
        <p:nvSpPr>
          <p:cNvPr id="201748" name="Text Box 20"/>
          <p:cNvSpPr txBox="1">
            <a:spLocks noChangeArrowheads="1"/>
          </p:cNvSpPr>
          <p:nvPr/>
        </p:nvSpPr>
        <p:spPr bwMode="auto">
          <a:xfrm>
            <a:off x="609600" y="4114800"/>
            <a:ext cx="1524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tr-TR" altLang="tr-TR" sz="2000" b="1" dirty="0"/>
              <a:t>deneyimler</a:t>
            </a:r>
          </a:p>
        </p:txBody>
      </p:sp>
      <p:sp>
        <p:nvSpPr>
          <p:cNvPr id="201749" name="Line 21"/>
          <p:cNvSpPr>
            <a:spLocks noChangeShapeType="1"/>
          </p:cNvSpPr>
          <p:nvPr/>
        </p:nvSpPr>
        <p:spPr bwMode="auto">
          <a:xfrm>
            <a:off x="3886200" y="4800600"/>
            <a:ext cx="1295400" cy="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4282988412"/>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1735"/>
                                        </p:tgtEl>
                                        <p:attrNameLst>
                                          <p:attrName>style.visibility</p:attrName>
                                        </p:attrNameLst>
                                      </p:cBhvr>
                                      <p:to>
                                        <p:strVal val="visible"/>
                                      </p:to>
                                    </p:set>
                                    <p:anim calcmode="lin" valueType="num">
                                      <p:cBhvr additive="base">
                                        <p:cTn id="7" dur="500" fill="hold"/>
                                        <p:tgtEl>
                                          <p:spTgt spid="201735"/>
                                        </p:tgtEl>
                                        <p:attrNameLst>
                                          <p:attrName>ppt_x</p:attrName>
                                        </p:attrNameLst>
                                      </p:cBhvr>
                                      <p:tavLst>
                                        <p:tav tm="0">
                                          <p:val>
                                            <p:strVal val="#ppt_x"/>
                                          </p:val>
                                        </p:tav>
                                        <p:tav tm="100000">
                                          <p:val>
                                            <p:strVal val="#ppt_x"/>
                                          </p:val>
                                        </p:tav>
                                      </p:tavLst>
                                    </p:anim>
                                    <p:anim calcmode="lin" valueType="num">
                                      <p:cBhvr additive="base">
                                        <p:cTn id="8" dur="500" fill="hold"/>
                                        <p:tgtEl>
                                          <p:spTgt spid="20173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1738"/>
                                        </p:tgtEl>
                                        <p:attrNameLst>
                                          <p:attrName>style.visibility</p:attrName>
                                        </p:attrNameLst>
                                      </p:cBhvr>
                                      <p:to>
                                        <p:strVal val="visible"/>
                                      </p:to>
                                    </p:set>
                                    <p:anim calcmode="lin" valueType="num">
                                      <p:cBhvr additive="base">
                                        <p:cTn id="13" dur="500" fill="hold"/>
                                        <p:tgtEl>
                                          <p:spTgt spid="201738"/>
                                        </p:tgtEl>
                                        <p:attrNameLst>
                                          <p:attrName>ppt_x</p:attrName>
                                        </p:attrNameLst>
                                      </p:cBhvr>
                                      <p:tavLst>
                                        <p:tav tm="0">
                                          <p:val>
                                            <p:strVal val="#ppt_x"/>
                                          </p:val>
                                        </p:tav>
                                        <p:tav tm="100000">
                                          <p:val>
                                            <p:strVal val="#ppt_x"/>
                                          </p:val>
                                        </p:tav>
                                      </p:tavLst>
                                    </p:anim>
                                    <p:anim calcmode="lin" valueType="num">
                                      <p:cBhvr additive="base">
                                        <p:cTn id="14" dur="500" fill="hold"/>
                                        <p:tgtEl>
                                          <p:spTgt spid="20173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201730"/>
                                        </p:tgtEl>
                                        <p:attrNameLst>
                                          <p:attrName>style.visibility</p:attrName>
                                        </p:attrNameLst>
                                      </p:cBhvr>
                                      <p:to>
                                        <p:strVal val="visible"/>
                                      </p:to>
                                    </p:set>
                                    <p:anim calcmode="lin" valueType="num">
                                      <p:cBhvr additive="base">
                                        <p:cTn id="19" dur="500" fill="hold"/>
                                        <p:tgtEl>
                                          <p:spTgt spid="201730"/>
                                        </p:tgtEl>
                                        <p:attrNameLst>
                                          <p:attrName>ppt_x</p:attrName>
                                        </p:attrNameLst>
                                      </p:cBhvr>
                                      <p:tavLst>
                                        <p:tav tm="0">
                                          <p:val>
                                            <p:strVal val="#ppt_x"/>
                                          </p:val>
                                        </p:tav>
                                        <p:tav tm="100000">
                                          <p:val>
                                            <p:strVal val="#ppt_x"/>
                                          </p:val>
                                        </p:tav>
                                      </p:tavLst>
                                    </p:anim>
                                    <p:anim calcmode="lin" valueType="num">
                                      <p:cBhvr additive="base">
                                        <p:cTn id="20" dur="500" fill="hold"/>
                                        <p:tgtEl>
                                          <p:spTgt spid="201730"/>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01732"/>
                                        </p:tgtEl>
                                        <p:attrNameLst>
                                          <p:attrName>style.visibility</p:attrName>
                                        </p:attrNameLst>
                                      </p:cBhvr>
                                      <p:to>
                                        <p:strVal val="visible"/>
                                      </p:to>
                                    </p:set>
                                    <p:anim calcmode="lin" valueType="num">
                                      <p:cBhvr additive="base">
                                        <p:cTn id="25" dur="500" fill="hold"/>
                                        <p:tgtEl>
                                          <p:spTgt spid="201732"/>
                                        </p:tgtEl>
                                        <p:attrNameLst>
                                          <p:attrName>ppt_x</p:attrName>
                                        </p:attrNameLst>
                                      </p:cBhvr>
                                      <p:tavLst>
                                        <p:tav tm="0">
                                          <p:val>
                                            <p:strVal val="1+#ppt_w/2"/>
                                          </p:val>
                                        </p:tav>
                                        <p:tav tm="100000">
                                          <p:val>
                                            <p:strVal val="#ppt_x"/>
                                          </p:val>
                                        </p:tav>
                                      </p:tavLst>
                                    </p:anim>
                                    <p:anim calcmode="lin" valueType="num">
                                      <p:cBhvr additive="base">
                                        <p:cTn id="26" dur="500" fill="hold"/>
                                        <p:tgtEl>
                                          <p:spTgt spid="201732"/>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1731"/>
                                        </p:tgtEl>
                                        <p:attrNameLst>
                                          <p:attrName>style.visibility</p:attrName>
                                        </p:attrNameLst>
                                      </p:cBhvr>
                                      <p:to>
                                        <p:strVal val="visible"/>
                                      </p:to>
                                    </p:set>
                                    <p:anim calcmode="lin" valueType="num">
                                      <p:cBhvr additive="base">
                                        <p:cTn id="31" dur="500" fill="hold"/>
                                        <p:tgtEl>
                                          <p:spTgt spid="201731"/>
                                        </p:tgtEl>
                                        <p:attrNameLst>
                                          <p:attrName>ppt_x</p:attrName>
                                        </p:attrNameLst>
                                      </p:cBhvr>
                                      <p:tavLst>
                                        <p:tav tm="0">
                                          <p:val>
                                            <p:strVal val="0-#ppt_w/2"/>
                                          </p:val>
                                        </p:tav>
                                        <p:tav tm="100000">
                                          <p:val>
                                            <p:strVal val="#ppt_x"/>
                                          </p:val>
                                        </p:tav>
                                      </p:tavLst>
                                    </p:anim>
                                    <p:anim calcmode="lin" valueType="num">
                                      <p:cBhvr additive="base">
                                        <p:cTn id="32" dur="500" fill="hold"/>
                                        <p:tgtEl>
                                          <p:spTgt spid="20173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grpId="0" nodeType="clickEffect">
                                  <p:stCondLst>
                                    <p:cond delay="0"/>
                                  </p:stCondLst>
                                  <p:iterate type="wd">
                                    <p:tmPct val="100000"/>
                                  </p:iterate>
                                  <p:childTnLst>
                                    <p:set>
                                      <p:cBhvr>
                                        <p:cTn id="36" dur="1" fill="hold">
                                          <p:stCondLst>
                                            <p:cond delay="0"/>
                                          </p:stCondLst>
                                        </p:cTn>
                                        <p:tgtEl>
                                          <p:spTgt spid="201736">
                                            <p:txEl>
                                              <p:pRg st="0" end="0"/>
                                            </p:txEl>
                                          </p:spTgt>
                                        </p:tgtEl>
                                        <p:attrNameLst>
                                          <p:attrName>style.visibility</p:attrName>
                                        </p:attrNameLst>
                                      </p:cBhvr>
                                      <p:to>
                                        <p:strVal val="visible"/>
                                      </p:to>
                                    </p:set>
                                    <p:anim calcmode="lin" valueType="num">
                                      <p:cBhvr additive="base">
                                        <p:cTn id="37" dur="300" fill="hold"/>
                                        <p:tgtEl>
                                          <p:spTgt spid="201736">
                                            <p:txEl>
                                              <p:pRg st="0" end="0"/>
                                            </p:txEl>
                                          </p:spTgt>
                                        </p:tgtEl>
                                        <p:attrNameLst>
                                          <p:attrName>ppt_x</p:attrName>
                                        </p:attrNameLst>
                                      </p:cBhvr>
                                      <p:tavLst>
                                        <p:tav tm="0">
                                          <p:val>
                                            <p:strVal val="#ppt_x"/>
                                          </p:val>
                                        </p:tav>
                                        <p:tav tm="100000">
                                          <p:val>
                                            <p:strVal val="#ppt_x"/>
                                          </p:val>
                                        </p:tav>
                                      </p:tavLst>
                                    </p:anim>
                                    <p:anim calcmode="lin" valueType="num">
                                      <p:cBhvr additive="base">
                                        <p:cTn id="38" dur="300" fill="hold"/>
                                        <p:tgtEl>
                                          <p:spTgt spid="20173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12" fill="hold" grpId="0" nodeType="clickEffect">
                                  <p:stCondLst>
                                    <p:cond delay="0"/>
                                  </p:stCondLst>
                                  <p:childTnLst>
                                    <p:set>
                                      <p:cBhvr>
                                        <p:cTn id="42" dur="1" fill="hold">
                                          <p:stCondLst>
                                            <p:cond delay="0"/>
                                          </p:stCondLst>
                                        </p:cTn>
                                        <p:tgtEl>
                                          <p:spTgt spid="201737"/>
                                        </p:tgtEl>
                                        <p:attrNameLst>
                                          <p:attrName>style.visibility</p:attrName>
                                        </p:attrNameLst>
                                      </p:cBhvr>
                                      <p:to>
                                        <p:strVal val="visible"/>
                                      </p:to>
                                    </p:set>
                                    <p:anim calcmode="lin" valueType="num">
                                      <p:cBhvr additive="base">
                                        <p:cTn id="43" dur="500" fill="hold"/>
                                        <p:tgtEl>
                                          <p:spTgt spid="201737"/>
                                        </p:tgtEl>
                                        <p:attrNameLst>
                                          <p:attrName>ppt_x</p:attrName>
                                        </p:attrNameLst>
                                      </p:cBhvr>
                                      <p:tavLst>
                                        <p:tav tm="0">
                                          <p:val>
                                            <p:strVal val="0-#ppt_w/2"/>
                                          </p:val>
                                        </p:tav>
                                        <p:tav tm="100000">
                                          <p:val>
                                            <p:strVal val="#ppt_x"/>
                                          </p:val>
                                        </p:tav>
                                      </p:tavLst>
                                    </p:anim>
                                    <p:anim calcmode="lin" valueType="num">
                                      <p:cBhvr additive="base">
                                        <p:cTn id="44" dur="500" fill="hold"/>
                                        <p:tgtEl>
                                          <p:spTgt spid="2017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0" grpId="0" animBg="1"/>
      <p:bldP spid="201731" grpId="0" animBg="1"/>
      <p:bldP spid="201732" grpId="0" animBg="1"/>
      <p:bldP spid="201735" grpId="0" animBg="1"/>
      <p:bldP spid="201736" grpId="0" build="p" autoUpdateAnimBg="0"/>
      <p:bldP spid="201737" grpId="0" autoUpdateAnimBg="0"/>
      <p:bldP spid="201738"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755650" y="549275"/>
            <a:ext cx="7269163" cy="765175"/>
          </a:xfrm>
        </p:spPr>
        <p:txBody>
          <a:bodyPr/>
          <a:lstStyle/>
          <a:p>
            <a:r>
              <a:rPr lang="tr-TR" altLang="tr-TR" sz="4000" b="1" dirty="0">
                <a:latin typeface="+mn-lt"/>
              </a:rPr>
              <a:t>Kişisel travmalar</a:t>
            </a:r>
          </a:p>
        </p:txBody>
      </p:sp>
      <p:sp>
        <p:nvSpPr>
          <p:cNvPr id="203779" name="Rectangle 3"/>
          <p:cNvSpPr>
            <a:spLocks noGrp="1" noChangeArrowheads="1"/>
          </p:cNvSpPr>
          <p:nvPr>
            <p:ph type="body" idx="1"/>
          </p:nvPr>
        </p:nvSpPr>
        <p:spPr>
          <a:xfrm>
            <a:off x="684213" y="1700213"/>
            <a:ext cx="7772400" cy="4114800"/>
          </a:xfrm>
        </p:spPr>
        <p:txBody>
          <a:bodyPr>
            <a:normAutofit fontScale="92500" lnSpcReduction="10000"/>
          </a:bodyPr>
          <a:lstStyle/>
          <a:p>
            <a:pPr lvl="2">
              <a:lnSpc>
                <a:spcPct val="90000"/>
              </a:lnSpc>
            </a:pPr>
            <a:r>
              <a:rPr lang="tr-TR" altLang="tr-TR" sz="2700" dirty="0"/>
              <a:t>Ayrılık ve boşanmalar</a:t>
            </a:r>
          </a:p>
          <a:p>
            <a:pPr lvl="2">
              <a:lnSpc>
                <a:spcPct val="90000"/>
              </a:lnSpc>
            </a:pPr>
            <a:r>
              <a:rPr lang="tr-TR" altLang="tr-TR" sz="2700" dirty="0"/>
              <a:t>İş kaybı-uzun süren işsizlik</a:t>
            </a:r>
          </a:p>
          <a:p>
            <a:pPr lvl="2">
              <a:lnSpc>
                <a:spcPct val="90000"/>
              </a:lnSpc>
            </a:pPr>
            <a:r>
              <a:rPr lang="tr-TR" altLang="tr-TR" sz="2700" dirty="0"/>
              <a:t>Aile içi veya dışı şiddet/istismar</a:t>
            </a:r>
          </a:p>
          <a:p>
            <a:pPr lvl="2">
              <a:lnSpc>
                <a:spcPct val="90000"/>
              </a:lnSpc>
            </a:pPr>
            <a:r>
              <a:rPr lang="tr-TR" altLang="tr-TR" sz="2700" dirty="0"/>
              <a:t>Tecavüz/cinsel istismar</a:t>
            </a:r>
          </a:p>
          <a:p>
            <a:pPr lvl="2">
              <a:lnSpc>
                <a:spcPct val="90000"/>
              </a:lnSpc>
            </a:pPr>
            <a:r>
              <a:rPr lang="tr-TR" altLang="tr-TR" sz="2700" dirty="0"/>
              <a:t>İşkence</a:t>
            </a:r>
          </a:p>
          <a:p>
            <a:pPr lvl="2">
              <a:lnSpc>
                <a:spcPct val="90000"/>
              </a:lnSpc>
            </a:pPr>
            <a:r>
              <a:rPr lang="tr-TR" altLang="tr-TR" sz="2700" dirty="0"/>
              <a:t>Kazalar-yangın, patlama gibi olaylar</a:t>
            </a:r>
          </a:p>
          <a:p>
            <a:pPr lvl="2">
              <a:lnSpc>
                <a:spcPct val="90000"/>
              </a:lnSpc>
            </a:pPr>
            <a:r>
              <a:rPr lang="tr-TR" altLang="tr-TR" sz="2700" dirty="0"/>
              <a:t>Trafik kazaları</a:t>
            </a:r>
          </a:p>
          <a:p>
            <a:pPr lvl="2">
              <a:lnSpc>
                <a:spcPct val="90000"/>
              </a:lnSpc>
            </a:pPr>
            <a:r>
              <a:rPr lang="tr-TR" altLang="tr-TR" sz="2700" dirty="0"/>
              <a:t>Ani hastalıklar ve ameliyatlar</a:t>
            </a:r>
          </a:p>
          <a:p>
            <a:pPr lvl="2">
              <a:lnSpc>
                <a:spcPct val="90000"/>
              </a:lnSpc>
            </a:pPr>
            <a:r>
              <a:rPr lang="tr-TR" altLang="tr-TR" sz="2700" dirty="0"/>
              <a:t>Sakat kalma</a:t>
            </a:r>
          </a:p>
          <a:p>
            <a:pPr lvl="2">
              <a:lnSpc>
                <a:spcPct val="90000"/>
              </a:lnSpc>
            </a:pPr>
            <a:r>
              <a:rPr lang="tr-TR" altLang="tr-TR" sz="2700" dirty="0"/>
              <a:t>Ani ölümler</a:t>
            </a:r>
          </a:p>
        </p:txBody>
      </p:sp>
    </p:spTree>
    <p:extLst>
      <p:ext uri="{BB962C8B-B14F-4D97-AF65-F5344CB8AC3E}">
        <p14:creationId xmlns:p14="http://schemas.microsoft.com/office/powerpoint/2010/main" val="2954380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684213" y="404813"/>
            <a:ext cx="7772400" cy="914400"/>
          </a:xfrm>
        </p:spPr>
        <p:txBody>
          <a:bodyPr/>
          <a:lstStyle/>
          <a:p>
            <a:r>
              <a:rPr lang="tr-TR" altLang="tr-TR" sz="4000" b="1" dirty="0">
                <a:effectLst>
                  <a:outerShdw blurRad="38100" dist="38100" dir="2700000" algn="tl">
                    <a:srgbClr val="000000"/>
                  </a:outerShdw>
                </a:effectLst>
                <a:latin typeface="+mn-lt"/>
              </a:rPr>
              <a:t>Toplumsal</a:t>
            </a:r>
            <a:r>
              <a:rPr lang="tr-TR" altLang="tr-TR" sz="4000" dirty="0">
                <a:effectLst>
                  <a:outerShdw blurRad="38100" dist="38100" dir="2700000" algn="tl">
                    <a:srgbClr val="000000"/>
                  </a:outerShdw>
                </a:effectLst>
                <a:latin typeface="+mn-lt"/>
              </a:rPr>
              <a:t> </a:t>
            </a:r>
            <a:r>
              <a:rPr lang="tr-TR" altLang="tr-TR" sz="4000" b="1" dirty="0">
                <a:effectLst>
                  <a:outerShdw blurRad="38100" dist="38100" dir="2700000" algn="tl">
                    <a:srgbClr val="000000"/>
                  </a:outerShdw>
                </a:effectLst>
                <a:latin typeface="+mn-lt"/>
              </a:rPr>
              <a:t>travmalar</a:t>
            </a:r>
            <a:endParaRPr lang="en-US" altLang="tr-TR" sz="4000" b="1" dirty="0">
              <a:effectLst>
                <a:outerShdw blurRad="38100" dist="38100" dir="2700000" algn="tl">
                  <a:srgbClr val="000000"/>
                </a:outerShdw>
              </a:effectLst>
              <a:latin typeface="+mn-lt"/>
            </a:endParaRPr>
          </a:p>
        </p:txBody>
      </p:sp>
      <p:sp>
        <p:nvSpPr>
          <p:cNvPr id="204803" name="Rectangle 3"/>
          <p:cNvSpPr>
            <a:spLocks noGrp="1" noChangeArrowheads="1"/>
          </p:cNvSpPr>
          <p:nvPr>
            <p:ph type="body" idx="1"/>
          </p:nvPr>
        </p:nvSpPr>
        <p:spPr>
          <a:xfrm>
            <a:off x="684213" y="1773238"/>
            <a:ext cx="7772400" cy="4114800"/>
          </a:xfrm>
        </p:spPr>
        <p:txBody>
          <a:bodyPr/>
          <a:lstStyle/>
          <a:p>
            <a:pPr>
              <a:buFontTx/>
              <a:buNone/>
            </a:pPr>
            <a:r>
              <a:rPr lang="tr-TR" altLang="tr-TR" b="1" dirty="0"/>
              <a:t>		</a:t>
            </a:r>
          </a:p>
          <a:p>
            <a:pPr>
              <a:buFontTx/>
              <a:buNone/>
            </a:pPr>
            <a:r>
              <a:rPr lang="tr-TR" altLang="tr-TR" b="1" dirty="0"/>
              <a:t>		</a:t>
            </a:r>
            <a:r>
              <a:rPr lang="tr-TR" altLang="tr-TR" sz="2900" b="1" dirty="0"/>
              <a:t>Savaş</a:t>
            </a:r>
          </a:p>
          <a:p>
            <a:pPr>
              <a:buFontTx/>
              <a:buNone/>
            </a:pPr>
            <a:r>
              <a:rPr lang="tr-TR" altLang="tr-TR" sz="2900" b="1" dirty="0"/>
              <a:t>		Terör	</a:t>
            </a:r>
          </a:p>
          <a:p>
            <a:pPr>
              <a:buFontTx/>
              <a:buNone/>
            </a:pPr>
            <a:r>
              <a:rPr lang="tr-TR" altLang="tr-TR" sz="2900" b="1" dirty="0"/>
              <a:t>		Doğal afetler</a:t>
            </a:r>
          </a:p>
          <a:p>
            <a:pPr>
              <a:buFontTx/>
              <a:buNone/>
            </a:pPr>
            <a:r>
              <a:rPr lang="tr-TR" altLang="tr-TR" sz="2900" b="1" dirty="0"/>
              <a:t>		Bulaşıcı hastalıklar</a:t>
            </a:r>
          </a:p>
          <a:p>
            <a:pPr>
              <a:buFontTx/>
              <a:buNone/>
            </a:pPr>
            <a:r>
              <a:rPr lang="tr-TR" altLang="tr-TR" sz="2900" b="1" dirty="0"/>
              <a:t>		Ekonomik krizler</a:t>
            </a:r>
          </a:p>
        </p:txBody>
      </p:sp>
    </p:spTree>
    <p:extLst>
      <p:ext uri="{BB962C8B-B14F-4D97-AF65-F5344CB8AC3E}">
        <p14:creationId xmlns:p14="http://schemas.microsoft.com/office/powerpoint/2010/main" val="3534591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pPr eaLnBrk="1" hangingPunct="1"/>
            <a:r>
              <a:rPr lang="tr-TR" altLang="tr-TR" sz="4000" b="1" dirty="0" smtClean="0"/>
              <a:t>Dolaylı travma/İkincil </a:t>
            </a:r>
            <a:r>
              <a:rPr lang="tr-TR" altLang="tr-TR" sz="4000" b="1" dirty="0" err="1" smtClean="0"/>
              <a:t>travmatik</a:t>
            </a:r>
            <a:r>
              <a:rPr lang="tr-TR" altLang="tr-TR" sz="4000" b="1" dirty="0" smtClean="0"/>
              <a:t> stres</a:t>
            </a:r>
          </a:p>
        </p:txBody>
      </p:sp>
      <p:sp>
        <p:nvSpPr>
          <p:cNvPr id="3" name="2 İçerik Yer Tutucusu"/>
          <p:cNvSpPr>
            <a:spLocks noGrp="1"/>
          </p:cNvSpPr>
          <p:nvPr>
            <p:ph idx="1"/>
          </p:nvPr>
        </p:nvSpPr>
        <p:spPr>
          <a:xfrm>
            <a:off x="457200" y="1125538"/>
            <a:ext cx="8229600" cy="5000625"/>
          </a:xfrm>
        </p:spPr>
        <p:txBody>
          <a:bodyPr rtlCol="0">
            <a:normAutofit fontScale="62500" lnSpcReduction="20000"/>
          </a:bodyPr>
          <a:lstStyle/>
          <a:p>
            <a:pPr eaLnBrk="1" fontAlgn="auto" hangingPunct="1">
              <a:lnSpc>
                <a:spcPct val="120000"/>
              </a:lnSpc>
              <a:spcAft>
                <a:spcPts val="0"/>
              </a:spcAft>
              <a:buFont typeface="Arial" pitchFamily="34" charset="0"/>
              <a:buChar char="•"/>
              <a:defRPr/>
            </a:pPr>
            <a:r>
              <a:rPr lang="tr-TR" dirty="0" smtClean="0"/>
              <a:t>Ciddi biçimde strese yol açan ya da trajik bir olaya tanık olan, bu olaya ilişkin bilgiye sahip olan ya da olay sonrası yardım çalışmalarında bulunanların tepkisi (</a:t>
            </a:r>
            <a:r>
              <a:rPr lang="tr-TR" dirty="0" err="1" smtClean="0"/>
              <a:t>Lerias</a:t>
            </a:r>
            <a:r>
              <a:rPr lang="tr-TR" dirty="0" smtClean="0"/>
              <a:t> ve </a:t>
            </a:r>
            <a:r>
              <a:rPr lang="tr-TR" dirty="0" err="1" smtClean="0"/>
              <a:t>Byrne</a:t>
            </a:r>
            <a:r>
              <a:rPr lang="tr-TR" dirty="0" smtClean="0"/>
              <a:t>, 2003)</a:t>
            </a:r>
          </a:p>
          <a:p>
            <a:pPr eaLnBrk="1" fontAlgn="auto" hangingPunct="1">
              <a:lnSpc>
                <a:spcPct val="120000"/>
              </a:lnSpc>
              <a:spcAft>
                <a:spcPts val="0"/>
              </a:spcAft>
              <a:buFont typeface="Arial" pitchFamily="34" charset="0"/>
              <a:buChar char="•"/>
              <a:defRPr/>
            </a:pPr>
            <a:r>
              <a:rPr lang="tr-TR" dirty="0" smtClean="0"/>
              <a:t>Doğal afetler, savaşlar, büyük kaza, yangınlar gibi olaylarda görev yapan yardım çalışanları, yaptıkları iş nedeniyle, yaşamsal tehdit içeren görevlerde yer alabilmekte, </a:t>
            </a:r>
            <a:r>
              <a:rPr lang="tr-TR" dirty="0" err="1" smtClean="0"/>
              <a:t>travmatik</a:t>
            </a:r>
            <a:r>
              <a:rPr lang="tr-TR" dirty="0" smtClean="0"/>
              <a:t> sahnelere maruz kalabilmekte ya da iş arkadaşlarının kaybına tanık olabilmektedir. </a:t>
            </a:r>
          </a:p>
          <a:p>
            <a:pPr eaLnBrk="1" fontAlgn="auto" hangingPunct="1">
              <a:lnSpc>
                <a:spcPct val="120000"/>
              </a:lnSpc>
              <a:spcAft>
                <a:spcPts val="0"/>
              </a:spcAft>
              <a:buFont typeface="Arial" pitchFamily="34" charset="0"/>
              <a:buChar char="•"/>
              <a:defRPr/>
            </a:pPr>
            <a:endParaRPr lang="tr-TR" dirty="0" smtClean="0"/>
          </a:p>
          <a:p>
            <a:pPr eaLnBrk="1" fontAlgn="auto" hangingPunct="1">
              <a:lnSpc>
                <a:spcPct val="120000"/>
              </a:lnSpc>
              <a:spcAft>
                <a:spcPts val="0"/>
              </a:spcAft>
              <a:buFont typeface="Arial" pitchFamily="34" charset="0"/>
              <a:buChar char="•"/>
              <a:defRPr/>
            </a:pPr>
            <a:r>
              <a:rPr lang="tr-TR" dirty="0" smtClean="0"/>
              <a:t>Çoğu çalışma doğrudan maruz kalanlara yapılmıştır. </a:t>
            </a:r>
          </a:p>
          <a:p>
            <a:pPr eaLnBrk="1" fontAlgn="auto" hangingPunct="1">
              <a:lnSpc>
                <a:spcPct val="120000"/>
              </a:lnSpc>
              <a:spcAft>
                <a:spcPts val="0"/>
              </a:spcAft>
              <a:buFont typeface="Arial" pitchFamily="34" charset="0"/>
              <a:buChar char="•"/>
              <a:defRPr/>
            </a:pPr>
            <a:endParaRPr lang="tr-TR" dirty="0" smtClean="0"/>
          </a:p>
          <a:p>
            <a:pPr eaLnBrk="1" fontAlgn="auto" hangingPunct="1">
              <a:lnSpc>
                <a:spcPct val="120000"/>
              </a:lnSpc>
              <a:spcAft>
                <a:spcPts val="0"/>
              </a:spcAft>
              <a:buFont typeface="Arial" pitchFamily="34" charset="0"/>
              <a:buChar char="•"/>
              <a:defRPr/>
            </a:pPr>
            <a:r>
              <a:rPr lang="tr-TR" dirty="0" smtClean="0"/>
              <a:t>Türkiye’de ilk kez dolaylı travma çalışması Sivas’ta yapılmıştır. Olaya doğrudan maruz kalanlarla dolaylı olarak maruz kalan hastane çalışanları arasında belirtilerin ortaya çıkması arasında bir fark yok iken kronikleşme olaya doğrudan maruz kalanlarda daha yüksek olarak bulunmuştur. </a:t>
            </a:r>
            <a:endParaRPr lang="tr-TR" dirty="0"/>
          </a:p>
        </p:txBody>
      </p:sp>
    </p:spTree>
    <p:extLst>
      <p:ext uri="{BB962C8B-B14F-4D97-AF65-F5344CB8AC3E}">
        <p14:creationId xmlns:p14="http://schemas.microsoft.com/office/powerpoint/2010/main" val="2531163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İçerik Yer Tutucusu"/>
          <p:cNvSpPr>
            <a:spLocks noGrp="1"/>
          </p:cNvSpPr>
          <p:nvPr>
            <p:ph idx="1"/>
          </p:nvPr>
        </p:nvSpPr>
        <p:spPr>
          <a:xfrm>
            <a:off x="457200" y="620713"/>
            <a:ext cx="8229600" cy="5505450"/>
          </a:xfrm>
        </p:spPr>
        <p:txBody>
          <a:bodyPr/>
          <a:lstStyle/>
          <a:p>
            <a:pPr eaLnBrk="1" hangingPunct="1">
              <a:lnSpc>
                <a:spcPct val="140000"/>
              </a:lnSpc>
            </a:pPr>
            <a:r>
              <a:rPr lang="tr-TR" altLang="tr-TR" sz="2200" smtClean="0"/>
              <a:t>Marmara depremi sonrasında yapılan bir çalışmada hastane çalışanlarında TSSB yaygınlığı %2.7, depresyon yaygınlığı %1</a:t>
            </a:r>
          </a:p>
          <a:p>
            <a:pPr eaLnBrk="1" hangingPunct="1">
              <a:lnSpc>
                <a:spcPct val="140000"/>
              </a:lnSpc>
            </a:pPr>
            <a:r>
              <a:rPr lang="tr-TR" altLang="tr-TR" sz="2200" smtClean="0"/>
              <a:t>Sağlık çalışanları diğer hastane</a:t>
            </a:r>
            <a:r>
              <a:rPr lang="tr-TR" altLang="tr-TR" sz="2200" smtClean="0">
                <a:latin typeface="Arial" charset="0"/>
              </a:rPr>
              <a:t> </a:t>
            </a:r>
            <a:r>
              <a:rPr lang="tr-TR" altLang="tr-TR" sz="2200" smtClean="0"/>
              <a:t>çalışanlarına  oranla daha yüksek oranda TSSB (Acicbe, 2003)</a:t>
            </a:r>
          </a:p>
          <a:p>
            <a:pPr eaLnBrk="1" hangingPunct="1">
              <a:lnSpc>
                <a:spcPct val="140000"/>
              </a:lnSpc>
            </a:pPr>
            <a:r>
              <a:rPr lang="tr-TR" altLang="tr-TR" sz="2200" smtClean="0"/>
              <a:t>Kocaeli 112 ekibinde yapılan bir çalışmada travmatik stres belirtileri %10-29</a:t>
            </a:r>
          </a:p>
          <a:p>
            <a:pPr eaLnBrk="1" hangingPunct="1">
              <a:lnSpc>
                <a:spcPct val="140000"/>
              </a:lnSpc>
            </a:pPr>
            <a:r>
              <a:rPr lang="tr-TR" altLang="tr-TR" sz="2200" smtClean="0"/>
              <a:t>Ruhsal tedaviye gereksinim duyanların oranı %9 (Çakmak ve ark, 2004)</a:t>
            </a:r>
          </a:p>
          <a:p>
            <a:pPr eaLnBrk="1" hangingPunct="1">
              <a:lnSpc>
                <a:spcPct val="140000"/>
              </a:lnSpc>
            </a:pPr>
            <a:r>
              <a:rPr lang="tr-TR" altLang="tr-TR" sz="2200" smtClean="0"/>
              <a:t>Kocaeli itfaiye çalışanlarında TSSB %8.5(Duruduygu ve ark, 2003)</a:t>
            </a:r>
          </a:p>
        </p:txBody>
      </p:sp>
    </p:spTree>
    <p:extLst>
      <p:ext uri="{BB962C8B-B14F-4D97-AF65-F5344CB8AC3E}">
        <p14:creationId xmlns:p14="http://schemas.microsoft.com/office/powerpoint/2010/main" val="1980403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150"/>
            <a:ext cx="8229600" cy="5434013"/>
          </a:xfrm>
        </p:spPr>
        <p:txBody>
          <a:bodyPr rtlCol="0">
            <a:normAutofit fontScale="62500" lnSpcReduction="20000"/>
          </a:bodyPr>
          <a:lstStyle/>
          <a:p>
            <a:pPr eaLnBrk="1" fontAlgn="auto" hangingPunct="1">
              <a:lnSpc>
                <a:spcPct val="170000"/>
              </a:lnSpc>
              <a:spcAft>
                <a:spcPts val="0"/>
              </a:spcAft>
              <a:buFont typeface="Arial" pitchFamily="34" charset="0"/>
              <a:buChar char="•"/>
              <a:defRPr/>
            </a:pPr>
            <a:r>
              <a:rPr lang="tr-TR" dirty="0" smtClean="0"/>
              <a:t>Marmara depremi sonrası sağlık çalışanlarının</a:t>
            </a:r>
          </a:p>
          <a:p>
            <a:pPr eaLnBrk="1" fontAlgn="auto" hangingPunct="1">
              <a:lnSpc>
                <a:spcPct val="170000"/>
              </a:lnSpc>
              <a:spcAft>
                <a:spcPts val="0"/>
              </a:spcAft>
              <a:buFont typeface="Courier New" pitchFamily="49" charset="0"/>
              <a:buChar char="o"/>
              <a:defRPr/>
            </a:pPr>
            <a:r>
              <a:rPr lang="tr-TR" dirty="0" smtClean="0"/>
              <a:t>Hazırlıksız yakalanma</a:t>
            </a:r>
          </a:p>
          <a:p>
            <a:pPr eaLnBrk="1" fontAlgn="auto" hangingPunct="1">
              <a:lnSpc>
                <a:spcPct val="170000"/>
              </a:lnSpc>
              <a:spcAft>
                <a:spcPts val="0"/>
              </a:spcAft>
              <a:buFont typeface="Courier New" pitchFamily="49" charset="0"/>
              <a:buChar char="o"/>
              <a:defRPr/>
            </a:pPr>
            <a:r>
              <a:rPr lang="tr-TR" dirty="0" smtClean="0"/>
              <a:t>Ne zaman, nerede, ne yapacağını bilememe</a:t>
            </a:r>
          </a:p>
          <a:p>
            <a:pPr eaLnBrk="1" fontAlgn="auto" hangingPunct="1">
              <a:lnSpc>
                <a:spcPct val="170000"/>
              </a:lnSpc>
              <a:spcAft>
                <a:spcPts val="0"/>
              </a:spcAft>
              <a:buFont typeface="Courier New" pitchFamily="49" charset="0"/>
              <a:buChar char="o"/>
              <a:defRPr/>
            </a:pPr>
            <a:r>
              <a:rPr lang="tr-TR" dirty="0" smtClean="0"/>
              <a:t>Doğrudan zarar görmüş olma</a:t>
            </a:r>
          </a:p>
          <a:p>
            <a:pPr eaLnBrk="1" fontAlgn="auto" hangingPunct="1">
              <a:lnSpc>
                <a:spcPct val="170000"/>
              </a:lnSpc>
              <a:spcAft>
                <a:spcPts val="0"/>
              </a:spcAft>
              <a:buFont typeface="Courier New" pitchFamily="49" charset="0"/>
              <a:buChar char="o"/>
              <a:defRPr/>
            </a:pPr>
            <a:r>
              <a:rPr lang="tr-TR" dirty="0" smtClean="0"/>
              <a:t>Geçmişteki ruhsal travma yaşantıları</a:t>
            </a:r>
          </a:p>
          <a:p>
            <a:pPr eaLnBrk="1" fontAlgn="auto" hangingPunct="1">
              <a:lnSpc>
                <a:spcPct val="170000"/>
              </a:lnSpc>
              <a:spcAft>
                <a:spcPts val="0"/>
              </a:spcAft>
              <a:buFont typeface="Courier New" pitchFamily="49" charset="0"/>
              <a:buChar char="o"/>
              <a:defRPr/>
            </a:pPr>
            <a:r>
              <a:rPr lang="tr-TR" dirty="0" smtClean="0"/>
              <a:t>Afetle baş edememe</a:t>
            </a:r>
          </a:p>
          <a:p>
            <a:pPr eaLnBrk="1" fontAlgn="auto" hangingPunct="1">
              <a:lnSpc>
                <a:spcPct val="170000"/>
              </a:lnSpc>
              <a:spcAft>
                <a:spcPts val="0"/>
              </a:spcAft>
              <a:buFont typeface="Courier New" pitchFamily="49" charset="0"/>
              <a:buChar char="o"/>
              <a:defRPr/>
            </a:pPr>
            <a:r>
              <a:rPr lang="tr-TR" dirty="0" smtClean="0"/>
              <a:t>Destek sistemlerinin olmaması</a:t>
            </a:r>
          </a:p>
          <a:p>
            <a:pPr eaLnBrk="1" fontAlgn="auto" hangingPunct="1">
              <a:lnSpc>
                <a:spcPct val="170000"/>
              </a:lnSpc>
              <a:spcAft>
                <a:spcPts val="0"/>
              </a:spcAft>
              <a:buFont typeface="Arial" pitchFamily="34" charset="0"/>
              <a:buNone/>
              <a:defRPr/>
            </a:pPr>
            <a:r>
              <a:rPr lang="tr-TR" dirty="0" smtClean="0"/>
              <a:t>  Nedenleriyle daha olumsuz etkilendikleri (</a:t>
            </a:r>
            <a:r>
              <a:rPr lang="tr-TR" dirty="0" err="1" smtClean="0"/>
              <a:t>Aker</a:t>
            </a:r>
            <a:r>
              <a:rPr lang="tr-TR" dirty="0" smtClean="0"/>
              <a:t>, 2006)</a:t>
            </a:r>
          </a:p>
          <a:p>
            <a:pPr eaLnBrk="1" fontAlgn="auto" hangingPunct="1">
              <a:lnSpc>
                <a:spcPct val="170000"/>
              </a:lnSpc>
              <a:spcAft>
                <a:spcPts val="0"/>
              </a:spcAft>
              <a:buFont typeface="Wingdings" pitchFamily="2" charset="2"/>
              <a:buChar char="v"/>
              <a:defRPr/>
            </a:pPr>
            <a:r>
              <a:rPr lang="tr-TR" dirty="0" smtClean="0"/>
              <a:t>Daha önce yaşanmış, yapılan görevden bağımsız </a:t>
            </a:r>
            <a:r>
              <a:rPr lang="tr-TR" dirty="0" err="1" smtClean="0"/>
              <a:t>travmatik</a:t>
            </a:r>
            <a:r>
              <a:rPr lang="tr-TR" dirty="0" smtClean="0"/>
              <a:t> olayların </a:t>
            </a:r>
            <a:r>
              <a:rPr lang="tr-TR" dirty="0" err="1" smtClean="0"/>
              <a:t>TSSB’de</a:t>
            </a:r>
            <a:r>
              <a:rPr lang="tr-TR" dirty="0" smtClean="0"/>
              <a:t> en yüksek belirleyici (Yılmaz ve Şahin, 2007)</a:t>
            </a:r>
          </a:p>
          <a:p>
            <a:pPr eaLnBrk="1" fontAlgn="auto" hangingPunct="1">
              <a:lnSpc>
                <a:spcPct val="170000"/>
              </a:lnSpc>
              <a:spcAft>
                <a:spcPts val="0"/>
              </a:spcAft>
              <a:defRPr/>
            </a:pPr>
            <a:endParaRPr lang="tr-TR" dirty="0"/>
          </a:p>
        </p:txBody>
      </p:sp>
    </p:spTree>
    <p:extLst>
      <p:ext uri="{BB962C8B-B14F-4D97-AF65-F5344CB8AC3E}">
        <p14:creationId xmlns:p14="http://schemas.microsoft.com/office/powerpoint/2010/main" val="3636383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Özel 3">
      <a:majorFont>
        <a:latin typeface="Calibri"/>
        <a:ea typeface=""/>
        <a:cs typeface=""/>
      </a:majorFont>
      <a:minorFont>
        <a:latin typeface="Palatino Linotype"/>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338</Words>
  <Application>Microsoft Office PowerPoint</Application>
  <PresentationFormat>Ekran Gösterisi (4:3)</PresentationFormat>
  <Paragraphs>60</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 Travma Nedir?</vt:lpstr>
      <vt:lpstr>PowerPoint Sunusu</vt:lpstr>
      <vt:lpstr>Kişisel travmalar</vt:lpstr>
      <vt:lpstr>Toplumsal travmalar</vt:lpstr>
      <vt:lpstr>Dolaylı travma/İkincil travmatik stres</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Senol DEMIRHAN</dc:creator>
  <cp:lastModifiedBy>Senol DEMIRHAN</cp:lastModifiedBy>
  <cp:revision>4</cp:revision>
  <dcterms:created xsi:type="dcterms:W3CDTF">2017-10-20T12:36:49Z</dcterms:created>
  <dcterms:modified xsi:type="dcterms:W3CDTF">2017-10-20T13:10:55Z</dcterms:modified>
</cp:coreProperties>
</file>