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50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621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410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197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71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90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415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68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306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4A7B-8F44-4896-AA15-140927A54C5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638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D4A7B-8F44-4896-AA15-140927A54C5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7A903-48D8-47D9-8578-09F9118750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909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237264"/>
            <a:ext cx="6096000" cy="23834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 ÜNİVERSİTESİ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DEVLET KONSERVATUVARI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MÜZİK BÖLÜMÜ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BESTECİLİK (KOMPOZİSYON)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ANASANAT DALI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latin typeface="Calibri" panose="020F0502020204030204" pitchFamily="34" charset="0"/>
                <a:cs typeface="Times New Roman" panose="02020603050405020304" pitchFamily="18" charset="0"/>
              </a:rPr>
              <a:t>TEMEL TEORİ I – KOM 113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58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197381"/>
            <a:ext cx="6096000" cy="24632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Müzik yazmak için şu temel işaretleri porte (dizek) üzerinde kullanırız: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Nota, anahtar, sus, alterasyon (değişim).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 biçimleri ve değerleri, seslerin süresini gösterir: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Birlik, ikilik, dörtlük, sekizlik, on altılık, otuz ikilik. 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016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604655"/>
            <a:ext cx="6096000" cy="36486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Değişim işaretleri: Diyez, bemol, doğal, çift diyez, çift bemol.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Diyez notanın sesini yarım perde inceltir.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Bemol notanın sesini yarım perde kalınlaştırır.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Çift diyez, notayı diyezin iki katı kadar inceltir.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Çift bemol, notayı bemolün iki katı kadar kalınlaştırır.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Naturel / Doğal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ise diğerlerinin etkisini ortadan kaldırır.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393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752836"/>
            <a:ext cx="6096000" cy="3352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Seslerin, sırayla birbiri arkasından ve tonalite kurallarına göre dizilmesine </a:t>
            </a: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DİYATONİK DİZİ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denir.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Diyatonik diziler birbirlerini beşliler zinciriyle takip ederler.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Diyezli majör diziler için yukarı doğru tam beşli çıkılr, bemollü majör diziler içinse aşağı doğru tam beşli inilir.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Aynı değişimleri içeren minör dizileri (ilgili minör) bulmak içinse, söz konusu majör diziden bir küçük üçlü aşağı ineriz.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344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u="sng" smtClean="0"/>
              <a:t>Beşliler zinciri tablosu:</a:t>
            </a:r>
            <a:br>
              <a:rPr lang="tr-TR" sz="3200" b="1" u="sng" smtClean="0"/>
            </a:br>
            <a:endParaRPr lang="tr-TR" sz="3200" b="1" u="sng"/>
          </a:p>
        </p:txBody>
      </p:sp>
      <p:pic>
        <p:nvPicPr>
          <p:cNvPr id="3" name="Resim 2" descr="C:\Users\Mert\Desktop\circle-of-fifths (2)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167" y="1619249"/>
            <a:ext cx="5186149" cy="41401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7519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701540"/>
            <a:ext cx="6096000" cy="34549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899160"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b="1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Tabloda da görüldüğü üzere: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Majör tonalitesinde değişim işareti yoktur.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Diyezli Majör Diziler sırasıyla: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 Majör, Re Majör, La Majör, Mi Majör, Si Majör, Fa diyez Majör ve Do diyez Majör.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Bemollü Majör diziler sırasıyla: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 Majör, Si bemol Majör, Mi bemol Majör, La bemol Majör, Re bemol Majör, Sol bemol Majör veDo bemol Majör.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Tabloyu daha iyi anlamak için nota adları ve diğer temel terminolojinin çeşitli dillerdeki karşılıkları bir sonraki tabloda verilmiştir.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181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033654"/>
              </p:ext>
            </p:extLst>
          </p:nvPr>
        </p:nvGraphicFramePr>
        <p:xfrm>
          <a:off x="2546253" y="1139484"/>
          <a:ext cx="7906042" cy="5060771"/>
        </p:xfrm>
        <a:graphic>
          <a:graphicData uri="http://schemas.openxmlformats.org/drawingml/2006/table">
            <a:tbl>
              <a:tblPr firstRow="1" firstCol="1" bandRow="1"/>
              <a:tblGrid>
                <a:gridCol w="1642100"/>
                <a:gridCol w="1119579"/>
                <a:gridCol w="1342395"/>
                <a:gridCol w="2296725"/>
                <a:gridCol w="1505243"/>
              </a:tblGrid>
              <a:tr h="9690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Türkçe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İngilizce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Fransızca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Almanca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İtalyanca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 / Do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Ré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 (B = Sib)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Majör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Major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Majeur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-Dur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Maggiore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Minör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Mineur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-moll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Minore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Bemol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Flat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Bémol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-es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Bemolle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Diyez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Sharp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Dièse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-is (Kreuz)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Diesis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Naturel / Bekar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Béccare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Auflösungszeichen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Bequadro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190875" y="17922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477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493744"/>
            <a:ext cx="6096000" cy="24139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Birbirine olan uzaklıkları ne olursa olsun, iki sesi ayıran mesafeye, </a:t>
            </a: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ARALIK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(interval)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diyoruz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895350" algn="l"/>
              </a:tabLs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Büyük ya da Küçük olabilen aralıklar: 2’li, 3’lü, 6’lı ve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7’li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895350" algn="l"/>
              </a:tabLs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 olabilen aralıklar: 1’li, 4’lü, 5’li,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oktav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895350" algn="l"/>
              </a:tabLs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aralıkar yarım perde inceltilirse ARTIK, kalınlaştırılırsa EKSİK olarak adlandırılır.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844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080234"/>
            <a:ext cx="6096000" cy="32409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 ses zayıf zamanda başlayıp kuvvetli zamanda sona ererse buna </a:t>
            </a: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SENKOP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denir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895350" algn="l"/>
              </a:tabLs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Zayıf zamanda başlayıp kuvvetli zamanda devam etmeyenler ise </a:t>
            </a: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Karşı Zaman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diye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adlandırılırlar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895350" algn="l"/>
              </a:tabLs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Tempo’nun çabukluğunu ise genelde İtalyanca terimler ile gösteririz. Yavaştan hızlıya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doğru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895350" algn="l"/>
              </a:tabLs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895350" algn="l"/>
              </a:tabLst>
            </a:pPr>
            <a:r>
              <a:rPr lang="tr-TR" b="1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Largo, Larghetto, Lento, Adagio, Andante, Andantino, Moderato, Allegretto, Allegro, Presto, Prestissimo.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895350" algn="l"/>
              </a:tabLst>
            </a:pPr>
            <a:r>
              <a:rPr lang="tr-TR" sz="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899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353</Words>
  <Application>Microsoft Office PowerPoint</Application>
  <PresentationFormat>Geniş ekran</PresentationFormat>
  <Paragraphs>120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Beşliler zinciri tablosu: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</dc:creator>
  <cp:lastModifiedBy>Mert</cp:lastModifiedBy>
  <cp:revision>6</cp:revision>
  <dcterms:created xsi:type="dcterms:W3CDTF">2020-06-06T19:15:16Z</dcterms:created>
  <dcterms:modified xsi:type="dcterms:W3CDTF">2020-06-06T19:59:12Z</dcterms:modified>
</cp:coreProperties>
</file>