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8" r:id="rId6"/>
    <p:sldId id="272" r:id="rId7"/>
    <p:sldId id="269" r:id="rId8"/>
    <p:sldId id="267" r:id="rId9"/>
    <p:sldId id="280" r:id="rId10"/>
    <p:sldId id="273" r:id="rId11"/>
    <p:sldId id="274" r:id="rId12"/>
    <p:sldId id="275" r:id="rId13"/>
    <p:sldId id="278" r:id="rId14"/>
    <p:sldId id="276" r:id="rId15"/>
    <p:sldId id="277" r:id="rId16"/>
    <p:sldId id="279" r:id="rId17"/>
    <p:sldId id="270" r:id="rId18"/>
    <p:sldId id="271" r:id="rId19"/>
    <p:sldId id="281" r:id="rId20"/>
    <p:sldId id="282" r:id="rId2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0" autoAdjust="0"/>
    <p:restoredTop sz="94660"/>
  </p:normalViewPr>
  <p:slideViewPr>
    <p:cSldViewPr snapToGrid="0">
      <p:cViewPr varScale="1">
        <p:scale>
          <a:sx n="91" d="100"/>
          <a:sy n="91" d="100"/>
        </p:scale>
        <p:origin x="29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1A18F-9A50-4AEC-9244-8FECF2CDEC08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3BDFD-C119-4E58-B55F-0FB5AB1B0B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0939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1A18F-9A50-4AEC-9244-8FECF2CDEC08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3BDFD-C119-4E58-B55F-0FB5AB1B0B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2782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1A18F-9A50-4AEC-9244-8FECF2CDEC08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3BDFD-C119-4E58-B55F-0FB5AB1B0B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4386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1A18F-9A50-4AEC-9244-8FECF2CDEC08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3BDFD-C119-4E58-B55F-0FB5AB1B0B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1572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1A18F-9A50-4AEC-9244-8FECF2CDEC08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3BDFD-C119-4E58-B55F-0FB5AB1B0B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633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1A18F-9A50-4AEC-9244-8FECF2CDEC08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3BDFD-C119-4E58-B55F-0FB5AB1B0B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1641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1A18F-9A50-4AEC-9244-8FECF2CDEC08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3BDFD-C119-4E58-B55F-0FB5AB1B0B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9354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1A18F-9A50-4AEC-9244-8FECF2CDEC08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3BDFD-C119-4E58-B55F-0FB5AB1B0B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472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1A18F-9A50-4AEC-9244-8FECF2CDEC08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3BDFD-C119-4E58-B55F-0FB5AB1B0B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6255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1A18F-9A50-4AEC-9244-8FECF2CDEC08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3BDFD-C119-4E58-B55F-0FB5AB1B0B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4826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1A18F-9A50-4AEC-9244-8FECF2CDEC08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3BDFD-C119-4E58-B55F-0FB5AB1B0B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2291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81A18F-9A50-4AEC-9244-8FECF2CDEC08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3BDFD-C119-4E58-B55F-0FB5AB1B0B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5032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Week</a:t>
            </a:r>
            <a:r>
              <a:rPr lang="tr-TR" dirty="0" smtClean="0"/>
              <a:t> 13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Antineoplastic</a:t>
            </a:r>
            <a:r>
              <a:rPr lang="tr-TR" dirty="0" smtClean="0"/>
              <a:t> </a:t>
            </a:r>
            <a:r>
              <a:rPr lang="tr-TR" dirty="0" err="1" smtClean="0"/>
              <a:t>agents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55985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Mitotic</a:t>
            </a:r>
            <a:r>
              <a:rPr lang="tr-TR" dirty="0" smtClean="0"/>
              <a:t> </a:t>
            </a:r>
            <a:r>
              <a:rPr lang="tr-TR" dirty="0" err="1" smtClean="0"/>
              <a:t>Inhibitors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Disruption</a:t>
            </a:r>
            <a:r>
              <a:rPr lang="tr-TR" dirty="0" smtClean="0"/>
              <a:t> of </a:t>
            </a:r>
            <a:r>
              <a:rPr lang="tr-TR" dirty="0" err="1" smtClean="0"/>
              <a:t>mitotic</a:t>
            </a:r>
            <a:r>
              <a:rPr lang="tr-TR" dirty="0" smtClean="0"/>
              <a:t> </a:t>
            </a:r>
            <a:r>
              <a:rPr lang="tr-TR" dirty="0" err="1" smtClean="0"/>
              <a:t>spindle</a:t>
            </a:r>
            <a:r>
              <a:rPr lang="tr-TR" dirty="0" smtClean="0"/>
              <a:t> </a:t>
            </a:r>
            <a:r>
              <a:rPr lang="tr-TR" dirty="0" err="1" smtClean="0"/>
              <a:t>apparatus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arrest</a:t>
            </a:r>
            <a:r>
              <a:rPr lang="tr-TR" dirty="0" smtClean="0"/>
              <a:t> of </a:t>
            </a:r>
            <a:r>
              <a:rPr lang="tr-TR" dirty="0" err="1" smtClean="0"/>
              <a:t>cell</a:t>
            </a:r>
            <a:r>
              <a:rPr lang="tr-TR" dirty="0" smtClean="0"/>
              <a:t> </a:t>
            </a:r>
            <a:r>
              <a:rPr lang="tr-TR" dirty="0" err="1" smtClean="0"/>
              <a:t>cycle</a:t>
            </a:r>
            <a:endParaRPr lang="tr-TR" dirty="0" smtClean="0"/>
          </a:p>
          <a:p>
            <a:r>
              <a:rPr lang="tr-TR" dirty="0" err="1" smtClean="0"/>
              <a:t>Examples</a:t>
            </a:r>
            <a:endParaRPr lang="tr-TR" dirty="0" smtClean="0"/>
          </a:p>
          <a:p>
            <a:pPr lvl="1"/>
            <a:r>
              <a:rPr lang="tr-TR" dirty="0" err="1" smtClean="0"/>
              <a:t>Vinblastine</a:t>
            </a:r>
            <a:endParaRPr lang="tr-TR" dirty="0" smtClean="0"/>
          </a:p>
          <a:p>
            <a:pPr lvl="1"/>
            <a:r>
              <a:rPr lang="tr-TR" dirty="0" err="1" smtClean="0"/>
              <a:t>Vincristine</a:t>
            </a:r>
            <a:endParaRPr lang="tr-TR" dirty="0" smtClean="0"/>
          </a:p>
          <a:p>
            <a:pPr lvl="1"/>
            <a:r>
              <a:rPr lang="tr-TR" dirty="0" err="1" smtClean="0"/>
              <a:t>Vinorelbine</a:t>
            </a:r>
            <a:endParaRPr lang="tr-TR" dirty="0" smtClean="0"/>
          </a:p>
          <a:p>
            <a:pPr lvl="1"/>
            <a:r>
              <a:rPr lang="tr-TR" dirty="0" err="1" smtClean="0"/>
              <a:t>Pactitaxel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51495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Hormones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Prednisolone</a:t>
            </a:r>
            <a:r>
              <a:rPr lang="tr-TR" dirty="0" smtClean="0"/>
              <a:t>- </a:t>
            </a:r>
            <a:r>
              <a:rPr lang="tr-TR" dirty="0" err="1" smtClean="0"/>
              <a:t>inhibition</a:t>
            </a:r>
            <a:r>
              <a:rPr lang="tr-TR" dirty="0" smtClean="0"/>
              <a:t> of </a:t>
            </a:r>
            <a:r>
              <a:rPr lang="tr-TR" dirty="0" err="1" smtClean="0"/>
              <a:t>mitosis</a:t>
            </a:r>
            <a:r>
              <a:rPr lang="tr-TR" dirty="0" smtClean="0"/>
              <a:t> in </a:t>
            </a:r>
            <a:r>
              <a:rPr lang="tr-TR" dirty="0" err="1" smtClean="0"/>
              <a:t>lymohocyte</a:t>
            </a:r>
            <a:endParaRPr lang="tr-TR" dirty="0" smtClean="0"/>
          </a:p>
          <a:p>
            <a:r>
              <a:rPr lang="tr-TR" dirty="0" err="1" smtClean="0"/>
              <a:t>Flutamide</a:t>
            </a:r>
            <a:r>
              <a:rPr lang="tr-TR" dirty="0" smtClean="0"/>
              <a:t>- anti-</a:t>
            </a:r>
            <a:r>
              <a:rPr lang="tr-TR" dirty="0" err="1" smtClean="0"/>
              <a:t>androgenic</a:t>
            </a:r>
            <a:r>
              <a:rPr lang="tr-TR" dirty="0"/>
              <a:t> </a:t>
            </a:r>
            <a:r>
              <a:rPr lang="tr-TR" dirty="0" smtClean="0"/>
              <a:t>(</a:t>
            </a:r>
            <a:r>
              <a:rPr lang="tr-TR" dirty="0" err="1" smtClean="0"/>
              <a:t>competes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testosterone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Leuprolide</a:t>
            </a:r>
            <a:r>
              <a:rPr lang="tr-TR" dirty="0" smtClean="0"/>
              <a:t>- </a:t>
            </a:r>
            <a:r>
              <a:rPr lang="tr-TR" dirty="0" err="1" smtClean="0"/>
              <a:t>GnRH</a:t>
            </a:r>
            <a:r>
              <a:rPr lang="tr-TR" dirty="0" smtClean="0"/>
              <a:t> </a:t>
            </a:r>
            <a:r>
              <a:rPr lang="tr-TR" dirty="0" err="1" smtClean="0"/>
              <a:t>analogue</a:t>
            </a:r>
            <a:r>
              <a:rPr lang="tr-TR" dirty="0" smtClean="0"/>
              <a:t>- </a:t>
            </a:r>
            <a:r>
              <a:rPr lang="tr-TR" dirty="0" err="1" smtClean="0"/>
              <a:t>decrease</a:t>
            </a:r>
            <a:r>
              <a:rPr lang="tr-TR" dirty="0" smtClean="0"/>
              <a:t> FSH </a:t>
            </a:r>
            <a:r>
              <a:rPr lang="tr-TR" dirty="0" err="1" smtClean="0"/>
              <a:t>and</a:t>
            </a:r>
            <a:r>
              <a:rPr lang="tr-TR" dirty="0" smtClean="0"/>
              <a:t> LH (</a:t>
            </a:r>
            <a:r>
              <a:rPr lang="tr-TR" dirty="0" err="1" smtClean="0"/>
              <a:t>initially</a:t>
            </a:r>
            <a:r>
              <a:rPr lang="tr-TR" dirty="0" smtClean="0"/>
              <a:t> </a:t>
            </a:r>
            <a:r>
              <a:rPr lang="tr-TR" dirty="0" err="1" smtClean="0"/>
              <a:t>increase</a:t>
            </a:r>
            <a:r>
              <a:rPr lang="tr-TR" dirty="0" smtClean="0"/>
              <a:t>)- </a:t>
            </a:r>
            <a:r>
              <a:rPr lang="tr-TR" dirty="0" err="1" smtClean="0"/>
              <a:t>decreased</a:t>
            </a:r>
            <a:r>
              <a:rPr lang="tr-TR" dirty="0" smtClean="0"/>
              <a:t> </a:t>
            </a:r>
            <a:r>
              <a:rPr lang="tr-TR" dirty="0" err="1" smtClean="0"/>
              <a:t>conc</a:t>
            </a:r>
            <a:r>
              <a:rPr lang="tr-TR" dirty="0" smtClean="0"/>
              <a:t> of </a:t>
            </a:r>
            <a:r>
              <a:rPr lang="tr-TR" dirty="0" err="1" smtClean="0"/>
              <a:t>testosterone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estrogen</a:t>
            </a:r>
            <a:endParaRPr lang="tr-TR" dirty="0" smtClean="0"/>
          </a:p>
          <a:p>
            <a:r>
              <a:rPr lang="tr-TR" dirty="0" err="1" smtClean="0"/>
              <a:t>Tamoxifen</a:t>
            </a:r>
            <a:r>
              <a:rPr lang="tr-TR" dirty="0" smtClean="0"/>
              <a:t>- Anti-</a:t>
            </a:r>
            <a:r>
              <a:rPr lang="tr-TR" dirty="0" err="1" smtClean="0"/>
              <a:t>estrogenic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7361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Other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err="1" smtClean="0"/>
              <a:t>Cisplatin</a:t>
            </a:r>
            <a:endParaRPr lang="tr-TR" dirty="0" smtClean="0"/>
          </a:p>
          <a:p>
            <a:r>
              <a:rPr lang="tr-TR" dirty="0" err="1" smtClean="0"/>
              <a:t>React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protein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nucleic</a:t>
            </a:r>
            <a:r>
              <a:rPr lang="tr-TR" dirty="0" smtClean="0"/>
              <a:t> </a:t>
            </a:r>
            <a:r>
              <a:rPr lang="tr-TR" dirty="0" err="1" smtClean="0"/>
              <a:t>acid</a:t>
            </a:r>
            <a:r>
              <a:rPr lang="tr-TR" dirty="0" smtClean="0"/>
              <a:t>, </a:t>
            </a:r>
            <a:r>
              <a:rPr lang="tr-TR" dirty="0" err="1" smtClean="0"/>
              <a:t>formation</a:t>
            </a:r>
            <a:r>
              <a:rPr lang="tr-TR" dirty="0" smtClean="0"/>
              <a:t> of </a:t>
            </a:r>
            <a:r>
              <a:rPr lang="tr-TR" dirty="0" err="1" smtClean="0"/>
              <a:t>cross</a:t>
            </a:r>
            <a:r>
              <a:rPr lang="tr-TR" dirty="0" smtClean="0"/>
              <a:t>-link </a:t>
            </a:r>
            <a:r>
              <a:rPr lang="tr-TR" dirty="0" err="1" smtClean="0"/>
              <a:t>between</a:t>
            </a:r>
            <a:r>
              <a:rPr lang="tr-TR" dirty="0" smtClean="0"/>
              <a:t> DNA </a:t>
            </a:r>
            <a:r>
              <a:rPr lang="tr-TR" dirty="0" err="1" smtClean="0"/>
              <a:t>strand</a:t>
            </a:r>
            <a:r>
              <a:rPr lang="tr-TR" dirty="0" smtClean="0"/>
              <a:t>, </a:t>
            </a:r>
            <a:r>
              <a:rPr lang="tr-TR" dirty="0" err="1" smtClean="0"/>
              <a:t>disruption</a:t>
            </a:r>
            <a:r>
              <a:rPr lang="tr-TR" dirty="0" smtClean="0"/>
              <a:t> of DNA </a:t>
            </a:r>
            <a:r>
              <a:rPr lang="tr-TR" dirty="0" err="1" smtClean="0"/>
              <a:t>synthesis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L-</a:t>
            </a:r>
            <a:r>
              <a:rPr lang="tr-TR" dirty="0" err="1" smtClean="0"/>
              <a:t>Asparginase</a:t>
            </a:r>
            <a:endParaRPr lang="tr-TR" dirty="0" smtClean="0"/>
          </a:p>
          <a:p>
            <a:r>
              <a:rPr lang="tr-TR" dirty="0" err="1" smtClean="0"/>
              <a:t>Inhibition</a:t>
            </a:r>
            <a:r>
              <a:rPr lang="tr-TR" dirty="0" smtClean="0"/>
              <a:t> of protein </a:t>
            </a:r>
            <a:r>
              <a:rPr lang="tr-TR" dirty="0" err="1" smtClean="0"/>
              <a:t>synthesis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Mitotane</a:t>
            </a:r>
            <a:endParaRPr lang="tr-TR" dirty="0" smtClean="0"/>
          </a:p>
          <a:p>
            <a:r>
              <a:rPr lang="tr-TR" dirty="0" err="1" smtClean="0"/>
              <a:t>Destroy</a:t>
            </a:r>
            <a:r>
              <a:rPr lang="tr-TR" dirty="0" smtClean="0"/>
              <a:t> adrenal zona </a:t>
            </a:r>
            <a:r>
              <a:rPr lang="tr-TR" dirty="0" err="1" smtClean="0"/>
              <a:t>fasciculata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reticularis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Etoposide</a:t>
            </a:r>
            <a:endParaRPr lang="tr-TR" dirty="0" smtClean="0"/>
          </a:p>
          <a:p>
            <a:r>
              <a:rPr lang="tr-TR" dirty="0" err="1" smtClean="0"/>
              <a:t>Topoisomerase</a:t>
            </a:r>
            <a:r>
              <a:rPr lang="tr-TR" dirty="0" smtClean="0"/>
              <a:t> II </a:t>
            </a:r>
            <a:r>
              <a:rPr lang="tr-TR" dirty="0" err="1" smtClean="0"/>
              <a:t>mediated</a:t>
            </a:r>
            <a:r>
              <a:rPr lang="tr-TR" dirty="0" smtClean="0"/>
              <a:t> DNA </a:t>
            </a:r>
            <a:r>
              <a:rPr lang="tr-TR" dirty="0" err="1" smtClean="0"/>
              <a:t>scission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Hydroxyurea</a:t>
            </a:r>
            <a:endParaRPr lang="tr-TR" dirty="0" smtClean="0"/>
          </a:p>
          <a:p>
            <a:r>
              <a:rPr lang="tr-TR" dirty="0" err="1" smtClean="0"/>
              <a:t>Inhibition</a:t>
            </a:r>
            <a:r>
              <a:rPr lang="tr-TR" dirty="0" smtClean="0"/>
              <a:t> of </a:t>
            </a:r>
            <a:r>
              <a:rPr lang="tr-TR" dirty="0" err="1" smtClean="0"/>
              <a:t>conversion</a:t>
            </a:r>
            <a:r>
              <a:rPr lang="tr-TR" dirty="0" smtClean="0"/>
              <a:t> of </a:t>
            </a:r>
            <a:r>
              <a:rPr lang="tr-TR" dirty="0" err="1" smtClean="0"/>
              <a:t>ribonucleotide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deoxyribunucleotide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761228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Administration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R</a:t>
            </a:r>
            <a:r>
              <a:rPr lang="en-US" dirty="0" err="1" smtClean="0"/>
              <a:t>oute</a:t>
            </a:r>
            <a:r>
              <a:rPr lang="en-US" dirty="0" smtClean="0"/>
              <a:t> and frequency is variable. </a:t>
            </a:r>
            <a:endParaRPr lang="tr-TR" dirty="0" smtClean="0"/>
          </a:p>
          <a:p>
            <a:r>
              <a:rPr lang="tr-TR" dirty="0" smtClean="0"/>
              <a:t>O</a:t>
            </a:r>
            <a:r>
              <a:rPr lang="en-US" dirty="0" err="1" smtClean="0"/>
              <a:t>ral</a:t>
            </a:r>
            <a:r>
              <a:rPr lang="en-US" dirty="0" smtClean="0"/>
              <a:t> medications (pills or capsules) </a:t>
            </a:r>
            <a:r>
              <a:rPr lang="tr-TR" dirty="0" smtClean="0"/>
              <a:t>- </a:t>
            </a:r>
            <a:r>
              <a:rPr lang="en-US" dirty="0" smtClean="0"/>
              <a:t>given at home. </a:t>
            </a:r>
            <a:endParaRPr lang="tr-TR" dirty="0" smtClean="0"/>
          </a:p>
          <a:p>
            <a:r>
              <a:rPr lang="tr-TR" dirty="0" smtClean="0"/>
              <a:t>I</a:t>
            </a:r>
            <a:r>
              <a:rPr lang="en-US" dirty="0" err="1" smtClean="0"/>
              <a:t>njections</a:t>
            </a:r>
            <a:r>
              <a:rPr lang="en-US" dirty="0" smtClean="0"/>
              <a:t> (given under the skin or intravenously) </a:t>
            </a:r>
            <a:endParaRPr lang="tr-TR" dirty="0" smtClean="0"/>
          </a:p>
          <a:p>
            <a:r>
              <a:rPr lang="tr-TR" dirty="0"/>
              <a:t>S</a:t>
            </a:r>
            <a:r>
              <a:rPr lang="en-US" dirty="0" smtClean="0"/>
              <a:t>low infusions</a:t>
            </a:r>
            <a:r>
              <a:rPr lang="tr-TR" dirty="0" smtClean="0"/>
              <a:t>-</a:t>
            </a:r>
            <a:r>
              <a:rPr lang="en-US" dirty="0" smtClean="0"/>
              <a:t> require an animal to spend the day in the hospital.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R</a:t>
            </a:r>
            <a:r>
              <a:rPr lang="en-US" dirty="0" err="1" smtClean="0"/>
              <a:t>epeated</a:t>
            </a:r>
            <a:r>
              <a:rPr lang="en-US" dirty="0" smtClean="0"/>
              <a:t> weekly to every few weeks. </a:t>
            </a:r>
            <a:endParaRPr lang="tr-TR" dirty="0" smtClean="0"/>
          </a:p>
          <a:p>
            <a:r>
              <a:rPr lang="tr-TR" dirty="0" smtClean="0"/>
              <a:t>D</a:t>
            </a:r>
            <a:r>
              <a:rPr lang="en-US" dirty="0" err="1" smtClean="0"/>
              <a:t>uration</a:t>
            </a:r>
            <a:r>
              <a:rPr lang="tr-TR" dirty="0" smtClean="0"/>
              <a:t>-</a:t>
            </a:r>
            <a:r>
              <a:rPr lang="en-US" dirty="0" smtClean="0"/>
              <a:t> depends</a:t>
            </a:r>
            <a:r>
              <a:rPr lang="tr-TR" dirty="0" smtClean="0"/>
              <a:t>- </a:t>
            </a:r>
            <a:r>
              <a:rPr lang="en-US" dirty="0" smtClean="0"/>
              <a:t>type of cancer</a:t>
            </a:r>
            <a:r>
              <a:rPr lang="tr-TR" dirty="0" smtClean="0"/>
              <a:t>,</a:t>
            </a:r>
            <a:r>
              <a:rPr lang="en-US" dirty="0" smtClean="0"/>
              <a:t> extent of disease.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412919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Side </a:t>
            </a:r>
            <a:r>
              <a:rPr lang="tr-TR" dirty="0" err="1" smtClean="0"/>
              <a:t>effects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Sensitive</a:t>
            </a:r>
            <a:r>
              <a:rPr lang="tr-TR" dirty="0" smtClean="0"/>
              <a:t> </a:t>
            </a:r>
            <a:r>
              <a:rPr lang="tr-TR" dirty="0" err="1" smtClean="0"/>
              <a:t>tissues</a:t>
            </a:r>
            <a:endParaRPr lang="tr-TR" dirty="0" smtClean="0"/>
          </a:p>
          <a:p>
            <a:pPr lvl="1"/>
            <a:r>
              <a:rPr lang="en-US" dirty="0" smtClean="0"/>
              <a:t>intestinal lining</a:t>
            </a:r>
            <a:r>
              <a:rPr lang="tr-TR" dirty="0" smtClean="0"/>
              <a:t>- </a:t>
            </a:r>
            <a:r>
              <a:rPr lang="en-US" dirty="0" smtClean="0"/>
              <a:t>decreased appetite, nausea, vomiting, and diarrhea</a:t>
            </a:r>
            <a:r>
              <a:rPr lang="en-US" dirty="0" smtClean="0"/>
              <a:t> </a:t>
            </a:r>
            <a:endParaRPr lang="tr-TR" dirty="0" smtClean="0"/>
          </a:p>
          <a:p>
            <a:pPr lvl="1"/>
            <a:r>
              <a:rPr lang="en-US" dirty="0" smtClean="0"/>
              <a:t>bone marrow </a:t>
            </a:r>
            <a:r>
              <a:rPr lang="tr-TR" dirty="0" err="1" smtClean="0"/>
              <a:t>suppression</a:t>
            </a:r>
            <a:r>
              <a:rPr lang="tr-TR" dirty="0" smtClean="0"/>
              <a:t>- </a:t>
            </a:r>
            <a:r>
              <a:rPr lang="tr-TR" dirty="0" err="1" smtClean="0"/>
              <a:t>drop</a:t>
            </a:r>
            <a:r>
              <a:rPr lang="tr-TR" dirty="0" smtClean="0"/>
              <a:t> in White </a:t>
            </a:r>
            <a:r>
              <a:rPr lang="tr-TR" dirty="0" err="1" smtClean="0"/>
              <a:t>blood</a:t>
            </a:r>
            <a:r>
              <a:rPr lang="tr-TR" dirty="0" smtClean="0"/>
              <a:t> </a:t>
            </a:r>
            <a:r>
              <a:rPr lang="tr-TR" dirty="0" err="1" smtClean="0"/>
              <a:t>cell</a:t>
            </a:r>
            <a:r>
              <a:rPr lang="tr-TR" dirty="0" smtClean="0"/>
              <a:t> </a:t>
            </a:r>
            <a:r>
              <a:rPr lang="tr-TR" dirty="0" err="1" smtClean="0"/>
              <a:t>count-increased</a:t>
            </a:r>
            <a:r>
              <a:rPr lang="tr-TR" dirty="0" smtClean="0"/>
              <a:t> </a:t>
            </a:r>
            <a:r>
              <a:rPr lang="tr-TR" dirty="0" err="1" smtClean="0"/>
              <a:t>susceptibility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infection</a:t>
            </a:r>
            <a:endParaRPr lang="tr-TR" dirty="0" smtClean="0"/>
          </a:p>
          <a:p>
            <a:pPr lvl="1"/>
            <a:r>
              <a:rPr lang="en-US" dirty="0" smtClean="0"/>
              <a:t>hair follicles</a:t>
            </a:r>
            <a:r>
              <a:rPr lang="tr-TR" dirty="0" smtClean="0"/>
              <a:t>- </a:t>
            </a:r>
            <a:r>
              <a:rPr lang="tr-TR" dirty="0" err="1" smtClean="0"/>
              <a:t>especially</a:t>
            </a:r>
            <a:r>
              <a:rPr lang="tr-TR" dirty="0" smtClean="0"/>
              <a:t> </a:t>
            </a:r>
            <a:r>
              <a:rPr lang="en-US" dirty="0" smtClean="0"/>
              <a:t>non-shedding</a:t>
            </a:r>
            <a:r>
              <a:rPr lang="tr-TR" dirty="0" smtClean="0"/>
              <a:t> </a:t>
            </a:r>
            <a:r>
              <a:rPr lang="tr-TR" dirty="0" err="1" smtClean="0"/>
              <a:t>parts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susceptible</a:t>
            </a:r>
            <a:r>
              <a:rPr lang="tr-TR" dirty="0" smtClean="0"/>
              <a:t> (</a:t>
            </a:r>
            <a:r>
              <a:rPr lang="en-US" dirty="0" smtClean="0"/>
              <a:t>terriers and poodles</a:t>
            </a:r>
            <a:r>
              <a:rPr lang="tr-TR" dirty="0" smtClean="0"/>
              <a:t>)- </a:t>
            </a:r>
            <a:r>
              <a:rPr lang="tr-TR" dirty="0" err="1" smtClean="0"/>
              <a:t>evident</a:t>
            </a:r>
            <a:r>
              <a:rPr lang="tr-TR" dirty="0" smtClean="0"/>
              <a:t> in </a:t>
            </a:r>
            <a:r>
              <a:rPr lang="tr-TR" dirty="0" err="1" smtClean="0"/>
              <a:t>face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tail</a:t>
            </a:r>
            <a:r>
              <a:rPr lang="tr-TR" dirty="0" smtClean="0"/>
              <a:t>. </a:t>
            </a:r>
            <a:r>
              <a:rPr lang="tr-TR" dirty="0" err="1" smtClean="0"/>
              <a:t>Cats</a:t>
            </a:r>
            <a:r>
              <a:rPr lang="tr-TR" dirty="0" smtClean="0"/>
              <a:t>-</a:t>
            </a:r>
            <a:r>
              <a:rPr lang="tr-TR" dirty="0" smtClean="0"/>
              <a:t> </a:t>
            </a:r>
            <a:r>
              <a:rPr lang="en-US" dirty="0" smtClean="0"/>
              <a:t>whiskers and the longer hairs over the eyes</a:t>
            </a:r>
            <a:endParaRPr lang="tr-TR" dirty="0" smtClean="0"/>
          </a:p>
          <a:p>
            <a:r>
              <a:rPr lang="tr-TR" dirty="0" err="1" smtClean="0"/>
              <a:t>Alkylating</a:t>
            </a:r>
            <a:r>
              <a:rPr lang="tr-TR" dirty="0" smtClean="0"/>
              <a:t> </a:t>
            </a:r>
            <a:r>
              <a:rPr lang="tr-TR" dirty="0" err="1" smtClean="0"/>
              <a:t>agent</a:t>
            </a:r>
            <a:r>
              <a:rPr lang="tr-TR" dirty="0" smtClean="0"/>
              <a:t>- oral </a:t>
            </a:r>
            <a:r>
              <a:rPr lang="tr-TR" dirty="0" err="1" smtClean="0"/>
              <a:t>mucosa</a:t>
            </a:r>
            <a:r>
              <a:rPr lang="tr-TR" dirty="0" smtClean="0"/>
              <a:t> </a:t>
            </a:r>
            <a:r>
              <a:rPr lang="tr-TR" dirty="0" err="1" smtClean="0"/>
              <a:t>ulceration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intestinal</a:t>
            </a:r>
            <a:r>
              <a:rPr lang="tr-TR" dirty="0" smtClean="0"/>
              <a:t> </a:t>
            </a:r>
            <a:r>
              <a:rPr lang="tr-TR" dirty="0" err="1" smtClean="0"/>
              <a:t>denudation</a:t>
            </a:r>
            <a:endParaRPr lang="tr-TR" dirty="0" smtClean="0"/>
          </a:p>
          <a:p>
            <a:r>
              <a:rPr lang="tr-TR" dirty="0" err="1" smtClean="0"/>
              <a:t>Ifosfamide-neurotoxic-altered</a:t>
            </a:r>
            <a:r>
              <a:rPr lang="tr-TR" dirty="0" smtClean="0"/>
              <a:t> </a:t>
            </a:r>
            <a:r>
              <a:rPr lang="tr-TR" dirty="0" err="1" smtClean="0"/>
              <a:t>mental</a:t>
            </a:r>
            <a:r>
              <a:rPr lang="tr-TR" dirty="0" smtClean="0"/>
              <a:t> </a:t>
            </a:r>
            <a:r>
              <a:rPr lang="tr-TR" dirty="0" err="1" smtClean="0"/>
              <a:t>status</a:t>
            </a:r>
            <a:r>
              <a:rPr lang="tr-TR" dirty="0" smtClean="0"/>
              <a:t>, </a:t>
            </a:r>
            <a:r>
              <a:rPr lang="tr-TR" dirty="0" err="1" smtClean="0"/>
              <a:t>coma</a:t>
            </a:r>
            <a:r>
              <a:rPr lang="tr-TR" dirty="0" smtClean="0"/>
              <a:t>, </a:t>
            </a:r>
            <a:r>
              <a:rPr lang="tr-TR" dirty="0" err="1" smtClean="0"/>
              <a:t>generalized</a:t>
            </a:r>
            <a:r>
              <a:rPr lang="tr-TR" dirty="0" smtClean="0"/>
              <a:t> </a:t>
            </a:r>
            <a:r>
              <a:rPr lang="tr-TR" dirty="0" err="1" smtClean="0"/>
              <a:t>seizure</a:t>
            </a:r>
            <a:r>
              <a:rPr lang="tr-TR" dirty="0" smtClean="0"/>
              <a:t>, </a:t>
            </a:r>
            <a:r>
              <a:rPr lang="tr-TR" dirty="0" err="1" smtClean="0"/>
              <a:t>cerebellar</a:t>
            </a:r>
            <a:r>
              <a:rPr lang="tr-TR" dirty="0" smtClean="0"/>
              <a:t> </a:t>
            </a:r>
            <a:r>
              <a:rPr lang="tr-TR" dirty="0" err="1" smtClean="0"/>
              <a:t>ataxia</a:t>
            </a:r>
            <a:endParaRPr lang="tr-TR" dirty="0" smtClean="0"/>
          </a:p>
          <a:p>
            <a:pPr lvl="1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7764778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Immunotherapy</a:t>
            </a:r>
            <a:r>
              <a:rPr lang="tr-TR" dirty="0" smtClean="0"/>
              <a:t> </a:t>
            </a:r>
            <a:r>
              <a:rPr lang="tr-TR" dirty="0" err="1" smtClean="0"/>
              <a:t>adjunt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Oncept</a:t>
            </a:r>
            <a:r>
              <a:rPr lang="en-US" dirty="0" smtClean="0"/>
              <a:t> (Canine Melanoma Vaccine, DNA) </a:t>
            </a:r>
            <a:r>
              <a:rPr lang="tr-TR" dirty="0" smtClean="0"/>
              <a:t>– </a:t>
            </a:r>
            <a:r>
              <a:rPr lang="tr-TR" dirty="0" err="1" smtClean="0"/>
              <a:t>dogs</a:t>
            </a:r>
            <a:r>
              <a:rPr lang="tr-TR" dirty="0" smtClean="0"/>
              <a:t>- </a:t>
            </a:r>
            <a:r>
              <a:rPr lang="en-US" dirty="0" smtClean="0"/>
              <a:t>oral melanoma </a:t>
            </a:r>
            <a:endParaRPr lang="tr-TR" dirty="0" smtClean="0"/>
          </a:p>
          <a:p>
            <a:pPr lvl="1"/>
            <a:r>
              <a:rPr lang="tr-TR" dirty="0" smtClean="0"/>
              <a:t>s</a:t>
            </a:r>
            <a:r>
              <a:rPr lang="en-US" dirty="0" err="1" smtClean="0"/>
              <a:t>upport</a:t>
            </a:r>
            <a:r>
              <a:rPr lang="en-US" dirty="0" smtClean="0"/>
              <a:t> surgery and/or radiation therapy </a:t>
            </a:r>
            <a:endParaRPr lang="tr-TR" dirty="0" smtClean="0"/>
          </a:p>
          <a:p>
            <a:pPr lvl="1"/>
            <a:r>
              <a:rPr lang="en-US" dirty="0" smtClean="0"/>
              <a:t>prolong survival time</a:t>
            </a:r>
            <a:endParaRPr lang="tr-TR" dirty="0" smtClean="0"/>
          </a:p>
          <a:p>
            <a:r>
              <a:rPr lang="tr-TR" dirty="0" err="1" smtClean="0"/>
              <a:t>Oncept</a:t>
            </a:r>
            <a:r>
              <a:rPr lang="tr-TR" dirty="0" smtClean="0"/>
              <a:t> IL-2 (</a:t>
            </a:r>
            <a:r>
              <a:rPr lang="tr-TR" dirty="0" err="1" smtClean="0"/>
              <a:t>Feline</a:t>
            </a:r>
            <a:r>
              <a:rPr lang="tr-TR" dirty="0" smtClean="0"/>
              <a:t> Interleukin-2 </a:t>
            </a:r>
            <a:r>
              <a:rPr lang="tr-TR" dirty="0" err="1" smtClean="0"/>
              <a:t>Recombinant</a:t>
            </a:r>
            <a:r>
              <a:rPr lang="tr-TR" dirty="0" smtClean="0"/>
              <a:t> </a:t>
            </a:r>
            <a:r>
              <a:rPr lang="tr-TR" dirty="0" err="1" smtClean="0"/>
              <a:t>Canarypox</a:t>
            </a:r>
            <a:r>
              <a:rPr lang="tr-TR" dirty="0" smtClean="0"/>
              <a:t> </a:t>
            </a:r>
            <a:r>
              <a:rPr lang="tr-TR" dirty="0" err="1" smtClean="0"/>
              <a:t>Virus</a:t>
            </a:r>
            <a:r>
              <a:rPr lang="tr-TR" dirty="0" smtClean="0"/>
              <a:t>) </a:t>
            </a:r>
            <a:r>
              <a:rPr lang="tr-TR" dirty="0" err="1" smtClean="0"/>
              <a:t>cat-feline</a:t>
            </a:r>
            <a:r>
              <a:rPr lang="tr-TR" dirty="0" smtClean="0"/>
              <a:t> </a:t>
            </a:r>
            <a:r>
              <a:rPr lang="tr-TR" dirty="0" err="1" smtClean="0"/>
              <a:t>fibrosarcoma</a:t>
            </a:r>
            <a:r>
              <a:rPr lang="tr-TR" dirty="0" smtClean="0"/>
              <a:t> </a:t>
            </a:r>
          </a:p>
          <a:p>
            <a:pPr lvl="1"/>
            <a:r>
              <a:rPr lang="tr-TR" dirty="0" err="1" smtClean="0"/>
              <a:t>reduce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risk of </a:t>
            </a:r>
            <a:r>
              <a:rPr lang="tr-TR" dirty="0" err="1" smtClean="0"/>
              <a:t>relapse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319365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Lymphoma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3 </a:t>
            </a:r>
            <a:r>
              <a:rPr lang="tr-TR" dirty="0" err="1" smtClean="0"/>
              <a:t>chemotherapy</a:t>
            </a:r>
            <a:r>
              <a:rPr lang="tr-TR" dirty="0" smtClean="0"/>
              <a:t> </a:t>
            </a:r>
            <a:r>
              <a:rPr lang="tr-TR" dirty="0" err="1" smtClean="0"/>
              <a:t>drugs</a:t>
            </a:r>
            <a:r>
              <a:rPr lang="tr-TR" dirty="0" smtClean="0"/>
              <a:t> </a:t>
            </a:r>
            <a:r>
              <a:rPr lang="tr-TR" dirty="0" err="1" smtClean="0"/>
              <a:t>combo</a:t>
            </a:r>
            <a:r>
              <a:rPr lang="tr-TR" dirty="0" smtClean="0"/>
              <a:t>+ </a:t>
            </a:r>
            <a:r>
              <a:rPr lang="tr-TR" dirty="0" err="1" smtClean="0"/>
              <a:t>prednisone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Vincristine</a:t>
            </a:r>
            <a:r>
              <a:rPr lang="tr-TR" dirty="0" smtClean="0"/>
              <a:t>, </a:t>
            </a:r>
            <a:r>
              <a:rPr lang="tr-TR" dirty="0" err="1" smtClean="0"/>
              <a:t>Doxorubicin</a:t>
            </a:r>
            <a:r>
              <a:rPr lang="tr-TR" dirty="0" smtClean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Cytoxan</a:t>
            </a:r>
            <a:r>
              <a:rPr lang="tr-TR" dirty="0" smtClean="0"/>
              <a:t> (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cyclophosphamide</a:t>
            </a:r>
            <a:r>
              <a:rPr lang="tr-TR" dirty="0" smtClean="0"/>
              <a:t>) </a:t>
            </a:r>
            <a:r>
              <a:rPr lang="tr-TR" dirty="0" err="1" smtClean="0"/>
              <a:t>for</a:t>
            </a:r>
            <a:r>
              <a:rPr lang="tr-TR" dirty="0" smtClean="0"/>
              <a:t> 25 </a:t>
            </a:r>
            <a:r>
              <a:rPr lang="tr-TR" dirty="0" err="1" smtClean="0"/>
              <a:t>week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626374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Protocol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combinations </a:t>
            </a:r>
            <a:r>
              <a:rPr lang="tr-TR" dirty="0" smtClean="0"/>
              <a:t>(1-6 </a:t>
            </a:r>
            <a:r>
              <a:rPr lang="en-US" dirty="0" smtClean="0"/>
              <a:t>different antineoplastic agents</a:t>
            </a:r>
            <a:r>
              <a:rPr lang="tr-TR" dirty="0" smtClean="0"/>
              <a:t>)</a:t>
            </a:r>
            <a:r>
              <a:rPr lang="tr-TR" dirty="0" smtClean="0"/>
              <a:t> -</a:t>
            </a:r>
            <a:r>
              <a:rPr lang="en-US" dirty="0" smtClean="0"/>
              <a:t> </a:t>
            </a:r>
            <a:r>
              <a:rPr lang="en-US" dirty="0"/>
              <a:t>dosages and </a:t>
            </a:r>
            <a:r>
              <a:rPr lang="en-US" dirty="0" smtClean="0"/>
              <a:t>timing. </a:t>
            </a:r>
            <a:endParaRPr lang="tr-TR" dirty="0" smtClean="0"/>
          </a:p>
          <a:p>
            <a:r>
              <a:rPr lang="tr-TR" dirty="0" err="1" smtClean="0"/>
              <a:t>Selection</a:t>
            </a:r>
            <a:r>
              <a:rPr lang="tr-TR" dirty="0" smtClean="0"/>
              <a:t> </a:t>
            </a:r>
            <a:r>
              <a:rPr lang="tr-TR" dirty="0" err="1" smtClean="0"/>
              <a:t>based</a:t>
            </a:r>
            <a:r>
              <a:rPr lang="tr-TR" dirty="0" smtClean="0"/>
              <a:t> on;</a:t>
            </a:r>
            <a:endParaRPr lang="tr-TR" dirty="0"/>
          </a:p>
          <a:p>
            <a:pPr lvl="1"/>
            <a:r>
              <a:rPr lang="en-US" dirty="0" smtClean="0"/>
              <a:t>type </a:t>
            </a:r>
            <a:r>
              <a:rPr lang="en-US" dirty="0"/>
              <a:t>of </a:t>
            </a:r>
            <a:r>
              <a:rPr lang="en-US" dirty="0" smtClean="0"/>
              <a:t>tumor</a:t>
            </a:r>
            <a:endParaRPr lang="tr-TR" dirty="0" smtClean="0"/>
          </a:p>
          <a:p>
            <a:pPr lvl="1"/>
            <a:r>
              <a:rPr lang="en-US" dirty="0" smtClean="0"/>
              <a:t>grade </a:t>
            </a:r>
            <a:r>
              <a:rPr lang="en-US" dirty="0"/>
              <a:t>or degree of </a:t>
            </a:r>
            <a:r>
              <a:rPr lang="en-US" dirty="0" smtClean="0"/>
              <a:t>malignancy</a:t>
            </a:r>
            <a:endParaRPr lang="tr-TR" dirty="0" smtClean="0"/>
          </a:p>
          <a:p>
            <a:pPr lvl="1"/>
            <a:r>
              <a:rPr lang="en-US" dirty="0" smtClean="0"/>
              <a:t>stage </a:t>
            </a:r>
            <a:r>
              <a:rPr lang="en-US" dirty="0"/>
              <a:t>of the </a:t>
            </a:r>
            <a:r>
              <a:rPr lang="en-US" dirty="0" smtClean="0"/>
              <a:t>disease</a:t>
            </a:r>
            <a:endParaRPr lang="tr-TR" dirty="0" smtClean="0"/>
          </a:p>
          <a:p>
            <a:pPr lvl="1"/>
            <a:r>
              <a:rPr lang="en-US" dirty="0" smtClean="0"/>
              <a:t>condition </a:t>
            </a:r>
            <a:r>
              <a:rPr lang="en-US" dirty="0"/>
              <a:t>of the </a:t>
            </a:r>
            <a:r>
              <a:rPr lang="en-US" dirty="0" smtClean="0"/>
              <a:t>animal</a:t>
            </a:r>
            <a:endParaRPr lang="tr-TR" dirty="0" smtClean="0"/>
          </a:p>
          <a:p>
            <a:pPr lvl="1"/>
            <a:r>
              <a:rPr lang="en-US" dirty="0" smtClean="0"/>
              <a:t>financial </a:t>
            </a:r>
            <a:r>
              <a:rPr lang="en-US" dirty="0"/>
              <a:t>considerations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867120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Special </a:t>
            </a:r>
            <a:r>
              <a:rPr lang="tr-TR" dirty="0" err="1" smtClean="0"/>
              <a:t>safety</a:t>
            </a:r>
            <a:r>
              <a:rPr lang="tr-TR" dirty="0" smtClean="0"/>
              <a:t> </a:t>
            </a:r>
            <a:r>
              <a:rPr lang="tr-TR" dirty="0" err="1" smtClean="0"/>
              <a:t>concerns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Personal</a:t>
            </a:r>
            <a:r>
              <a:rPr lang="tr-TR" dirty="0" smtClean="0"/>
              <a:t> </a:t>
            </a:r>
            <a:r>
              <a:rPr lang="tr-TR" dirty="0" err="1" smtClean="0"/>
              <a:t>safety-high</a:t>
            </a:r>
            <a:r>
              <a:rPr lang="tr-TR" dirty="0" smtClean="0"/>
              <a:t> </a:t>
            </a:r>
            <a:r>
              <a:rPr lang="tr-TR" dirty="0" err="1" smtClean="0"/>
              <a:t>importance</a:t>
            </a:r>
            <a:endParaRPr lang="tr-TR" dirty="0" smtClean="0"/>
          </a:p>
          <a:p>
            <a:r>
              <a:rPr lang="tr-TR" dirty="0" err="1" smtClean="0"/>
              <a:t>Drug</a:t>
            </a:r>
            <a:r>
              <a:rPr lang="tr-TR" dirty="0" smtClean="0"/>
              <a:t> </a:t>
            </a:r>
            <a:r>
              <a:rPr lang="tr-TR" dirty="0" err="1" smtClean="0"/>
              <a:t>preparation</a:t>
            </a:r>
            <a:r>
              <a:rPr lang="tr-TR" dirty="0" smtClean="0"/>
              <a:t>- </a:t>
            </a:r>
            <a:r>
              <a:rPr lang="tr-TR" dirty="0" err="1" smtClean="0"/>
              <a:t>Proper</a:t>
            </a:r>
            <a:r>
              <a:rPr lang="tr-TR" dirty="0" smtClean="0"/>
              <a:t> </a:t>
            </a:r>
            <a:r>
              <a:rPr lang="tr-TR" dirty="0" err="1" smtClean="0"/>
              <a:t>ventilation</a:t>
            </a:r>
            <a:r>
              <a:rPr lang="tr-TR" dirty="0" smtClean="0"/>
              <a:t>, </a:t>
            </a:r>
            <a:r>
              <a:rPr lang="tr-TR" dirty="0" err="1" smtClean="0"/>
              <a:t>special</a:t>
            </a:r>
            <a:r>
              <a:rPr lang="tr-TR" dirty="0" smtClean="0"/>
              <a:t> </a:t>
            </a:r>
            <a:r>
              <a:rPr lang="tr-TR" dirty="0" err="1" smtClean="0"/>
              <a:t>area</a:t>
            </a:r>
            <a:endParaRPr lang="tr-TR" dirty="0" smtClean="0"/>
          </a:p>
          <a:p>
            <a:pPr lvl="1"/>
            <a:r>
              <a:rPr lang="tr-TR" dirty="0" err="1" smtClean="0"/>
              <a:t>Transferring</a:t>
            </a:r>
            <a:r>
              <a:rPr lang="tr-TR" dirty="0" smtClean="0"/>
              <a:t> </a:t>
            </a:r>
            <a:r>
              <a:rPr lang="tr-TR" dirty="0" err="1" smtClean="0"/>
              <a:t>drugs</a:t>
            </a:r>
            <a:r>
              <a:rPr lang="tr-TR" dirty="0" smtClean="0"/>
              <a:t> </a:t>
            </a:r>
            <a:r>
              <a:rPr lang="tr-TR" dirty="0" err="1" smtClean="0"/>
              <a:t>between</a:t>
            </a:r>
            <a:r>
              <a:rPr lang="tr-TR" dirty="0" smtClean="0"/>
              <a:t> </a:t>
            </a:r>
            <a:r>
              <a:rPr lang="tr-TR" dirty="0" err="1" smtClean="0"/>
              <a:t>container</a:t>
            </a:r>
            <a:endParaRPr lang="tr-TR" dirty="0" smtClean="0"/>
          </a:p>
          <a:p>
            <a:pPr lvl="1"/>
            <a:r>
              <a:rPr lang="tr-TR" dirty="0" err="1" smtClean="0"/>
              <a:t>Opening</a:t>
            </a:r>
            <a:r>
              <a:rPr lang="tr-TR" dirty="0" smtClean="0"/>
              <a:t> </a:t>
            </a:r>
            <a:r>
              <a:rPr lang="tr-TR" dirty="0" err="1" smtClean="0"/>
              <a:t>glass</a:t>
            </a:r>
            <a:r>
              <a:rPr lang="tr-TR" dirty="0" smtClean="0"/>
              <a:t> </a:t>
            </a:r>
            <a:r>
              <a:rPr lang="tr-TR" dirty="0" err="1" smtClean="0"/>
              <a:t>ampules</a:t>
            </a:r>
            <a:endParaRPr lang="tr-TR" dirty="0" smtClean="0"/>
          </a:p>
          <a:p>
            <a:pPr lvl="1"/>
            <a:r>
              <a:rPr lang="tr-TR" dirty="0" err="1" smtClean="0"/>
              <a:t>Splitting</a:t>
            </a:r>
            <a:r>
              <a:rPr lang="tr-TR" dirty="0" smtClean="0"/>
              <a:t> oral </a:t>
            </a:r>
            <a:r>
              <a:rPr lang="tr-TR" dirty="0" err="1" smtClean="0"/>
              <a:t>medications</a:t>
            </a:r>
            <a:endParaRPr lang="tr-TR" dirty="0" smtClean="0"/>
          </a:p>
          <a:p>
            <a:r>
              <a:rPr lang="tr-TR" dirty="0" err="1" smtClean="0"/>
              <a:t>Disposal</a:t>
            </a:r>
            <a:r>
              <a:rPr lang="tr-TR" dirty="0" smtClean="0"/>
              <a:t> of </a:t>
            </a:r>
            <a:r>
              <a:rPr lang="tr-TR" dirty="0" err="1" smtClean="0"/>
              <a:t>contaminated</a:t>
            </a:r>
            <a:r>
              <a:rPr lang="tr-TR" dirty="0" smtClean="0"/>
              <a:t> </a:t>
            </a:r>
            <a:r>
              <a:rPr lang="tr-TR" dirty="0" err="1" smtClean="0"/>
              <a:t>syringe</a:t>
            </a:r>
            <a:r>
              <a:rPr lang="tr-TR" dirty="0" smtClean="0"/>
              <a:t>, </a:t>
            </a:r>
            <a:r>
              <a:rPr lang="tr-TR" dirty="0" err="1" smtClean="0"/>
              <a:t>needle</a:t>
            </a:r>
            <a:r>
              <a:rPr lang="tr-TR" dirty="0" smtClean="0"/>
              <a:t>, </a:t>
            </a:r>
            <a:r>
              <a:rPr lang="tr-TR" dirty="0" err="1" smtClean="0"/>
              <a:t>glove</a:t>
            </a:r>
            <a:endParaRPr lang="tr-TR" dirty="0" smtClean="0"/>
          </a:p>
          <a:p>
            <a:r>
              <a:rPr lang="tr-TR" dirty="0" err="1" smtClean="0"/>
              <a:t>Cleaning</a:t>
            </a:r>
            <a:r>
              <a:rPr lang="tr-TR" dirty="0" smtClean="0"/>
              <a:t> </a:t>
            </a:r>
            <a:r>
              <a:rPr lang="tr-TR" dirty="0" err="1" smtClean="0"/>
              <a:t>preparation</a:t>
            </a:r>
            <a:r>
              <a:rPr lang="tr-TR" dirty="0" smtClean="0"/>
              <a:t> </a:t>
            </a:r>
            <a:r>
              <a:rPr lang="tr-TR" dirty="0" err="1" smtClean="0"/>
              <a:t>area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017746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Resistance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 smtClean="0"/>
              <a:t>Biochemical</a:t>
            </a:r>
            <a:r>
              <a:rPr lang="tr-TR" dirty="0" smtClean="0"/>
              <a:t> </a:t>
            </a:r>
            <a:r>
              <a:rPr lang="tr-TR" dirty="0" err="1" smtClean="0"/>
              <a:t>Resistance</a:t>
            </a:r>
            <a:endParaRPr lang="tr-TR" dirty="0" smtClean="0"/>
          </a:p>
          <a:p>
            <a:pPr lvl="1"/>
            <a:r>
              <a:rPr lang="tr-TR" dirty="0" err="1" smtClean="0"/>
              <a:t>Decreased</a:t>
            </a:r>
            <a:r>
              <a:rPr lang="tr-TR" dirty="0" smtClean="0"/>
              <a:t> </a:t>
            </a:r>
            <a:r>
              <a:rPr lang="tr-TR" dirty="0" err="1" smtClean="0"/>
              <a:t>drug</a:t>
            </a:r>
            <a:r>
              <a:rPr lang="tr-TR" dirty="0" smtClean="0"/>
              <a:t> </a:t>
            </a:r>
            <a:r>
              <a:rPr lang="tr-TR" dirty="0" err="1" smtClean="0"/>
              <a:t>accumulation</a:t>
            </a:r>
            <a:endParaRPr lang="tr-TR" dirty="0" smtClean="0"/>
          </a:p>
          <a:p>
            <a:pPr lvl="1"/>
            <a:r>
              <a:rPr lang="tr-TR" dirty="0" err="1" smtClean="0"/>
              <a:t>Altered</a:t>
            </a:r>
            <a:r>
              <a:rPr lang="tr-TR" dirty="0" smtClean="0"/>
              <a:t> </a:t>
            </a:r>
            <a:r>
              <a:rPr lang="tr-TR" dirty="0" err="1" smtClean="0"/>
              <a:t>drug</a:t>
            </a:r>
            <a:r>
              <a:rPr lang="tr-TR" dirty="0" smtClean="0"/>
              <a:t> </a:t>
            </a:r>
            <a:r>
              <a:rPr lang="tr-TR" dirty="0" err="1" smtClean="0"/>
              <a:t>metabolism</a:t>
            </a:r>
            <a:endParaRPr lang="tr-TR" dirty="0" smtClean="0"/>
          </a:p>
          <a:p>
            <a:pPr lvl="1"/>
            <a:r>
              <a:rPr lang="tr-TR" dirty="0" err="1" smtClean="0"/>
              <a:t>Altered</a:t>
            </a:r>
            <a:r>
              <a:rPr lang="tr-TR" dirty="0" smtClean="0"/>
              <a:t> </a:t>
            </a:r>
            <a:r>
              <a:rPr lang="tr-TR" dirty="0" err="1" smtClean="0"/>
              <a:t>drug</a:t>
            </a:r>
            <a:r>
              <a:rPr lang="tr-TR" dirty="0" smtClean="0"/>
              <a:t> </a:t>
            </a:r>
            <a:r>
              <a:rPr lang="tr-TR" dirty="0" err="1" smtClean="0"/>
              <a:t>target</a:t>
            </a:r>
            <a:endParaRPr lang="tr-TR" dirty="0" smtClean="0"/>
          </a:p>
          <a:p>
            <a:pPr lvl="1"/>
            <a:r>
              <a:rPr lang="tr-TR" dirty="0" err="1" smtClean="0"/>
              <a:t>Enhanced</a:t>
            </a:r>
            <a:r>
              <a:rPr lang="tr-TR" dirty="0" smtClean="0"/>
              <a:t> </a:t>
            </a:r>
            <a:r>
              <a:rPr lang="tr-TR" dirty="0" err="1" smtClean="0"/>
              <a:t>nucleic</a:t>
            </a:r>
            <a:r>
              <a:rPr lang="tr-TR" dirty="0" smtClean="0"/>
              <a:t> </a:t>
            </a:r>
            <a:r>
              <a:rPr lang="tr-TR" dirty="0" err="1" smtClean="0"/>
              <a:t>acid</a:t>
            </a:r>
            <a:r>
              <a:rPr lang="tr-TR" dirty="0" smtClean="0"/>
              <a:t> </a:t>
            </a:r>
            <a:r>
              <a:rPr lang="tr-TR" dirty="0" err="1" smtClean="0"/>
              <a:t>repair</a:t>
            </a:r>
            <a:r>
              <a:rPr lang="tr-TR" dirty="0" smtClean="0"/>
              <a:t> </a:t>
            </a:r>
            <a:r>
              <a:rPr lang="tr-TR" dirty="0" err="1" smtClean="0"/>
              <a:t>capacity</a:t>
            </a:r>
            <a:endParaRPr lang="tr-TR" dirty="0" smtClean="0"/>
          </a:p>
          <a:p>
            <a:pPr lvl="1"/>
            <a:r>
              <a:rPr lang="tr-TR" dirty="0" err="1" smtClean="0"/>
              <a:t>Eg</a:t>
            </a:r>
            <a:r>
              <a:rPr lang="tr-TR" dirty="0" smtClean="0"/>
              <a:t>. Canine </a:t>
            </a:r>
            <a:r>
              <a:rPr lang="tr-TR" dirty="0" err="1" smtClean="0"/>
              <a:t>lymphoma</a:t>
            </a:r>
            <a:r>
              <a:rPr lang="tr-TR" dirty="0" smtClean="0"/>
              <a:t>- P-</a:t>
            </a:r>
            <a:r>
              <a:rPr lang="tr-TR" dirty="0" err="1" smtClean="0"/>
              <a:t>glycoprotein</a:t>
            </a:r>
            <a:r>
              <a:rPr lang="tr-TR" dirty="0" smtClean="0"/>
              <a:t> (</a:t>
            </a:r>
            <a:r>
              <a:rPr lang="tr-TR" dirty="0" err="1" smtClean="0"/>
              <a:t>increased</a:t>
            </a:r>
            <a:r>
              <a:rPr lang="tr-TR" dirty="0" smtClean="0"/>
              <a:t> </a:t>
            </a:r>
            <a:r>
              <a:rPr lang="tr-TR" dirty="0" err="1" smtClean="0"/>
              <a:t>drug</a:t>
            </a:r>
            <a:r>
              <a:rPr lang="tr-TR" dirty="0" smtClean="0"/>
              <a:t> </a:t>
            </a:r>
            <a:r>
              <a:rPr lang="tr-TR" dirty="0" err="1" smtClean="0"/>
              <a:t>efflux</a:t>
            </a:r>
            <a:r>
              <a:rPr lang="tr-TR" dirty="0" smtClean="0"/>
              <a:t>)-</a:t>
            </a:r>
            <a:r>
              <a:rPr lang="tr-TR" dirty="0" err="1" smtClean="0"/>
              <a:t>anthracycline</a:t>
            </a:r>
            <a:r>
              <a:rPr lang="tr-TR" dirty="0" smtClean="0"/>
              <a:t> </a:t>
            </a:r>
            <a:r>
              <a:rPr lang="tr-TR" dirty="0" err="1" smtClean="0"/>
              <a:t>antib</a:t>
            </a:r>
            <a:r>
              <a:rPr lang="tr-TR" dirty="0" smtClean="0"/>
              <a:t>, </a:t>
            </a:r>
            <a:r>
              <a:rPr lang="tr-TR" dirty="0" err="1" smtClean="0"/>
              <a:t>vinca</a:t>
            </a:r>
            <a:r>
              <a:rPr lang="tr-TR" dirty="0" smtClean="0"/>
              <a:t> </a:t>
            </a:r>
            <a:r>
              <a:rPr lang="tr-TR" dirty="0" err="1" smtClean="0"/>
              <a:t>alkaloid</a:t>
            </a:r>
            <a:r>
              <a:rPr lang="tr-TR" dirty="0" smtClean="0"/>
              <a:t>, </a:t>
            </a:r>
            <a:r>
              <a:rPr lang="tr-TR" dirty="0" err="1" smtClean="0"/>
              <a:t>taxane</a:t>
            </a:r>
            <a:endParaRPr lang="tr-TR" dirty="0" smtClean="0"/>
          </a:p>
          <a:p>
            <a:r>
              <a:rPr lang="tr-TR" dirty="0" err="1" smtClean="0"/>
              <a:t>Pharmacological</a:t>
            </a:r>
            <a:r>
              <a:rPr lang="tr-TR" dirty="0" smtClean="0"/>
              <a:t> </a:t>
            </a:r>
            <a:r>
              <a:rPr lang="tr-TR" dirty="0" err="1" smtClean="0"/>
              <a:t>Resistance</a:t>
            </a:r>
            <a:endParaRPr lang="tr-TR" dirty="0" smtClean="0"/>
          </a:p>
          <a:p>
            <a:pPr lvl="1"/>
            <a:r>
              <a:rPr lang="tr-TR" dirty="0" err="1" smtClean="0"/>
              <a:t>Poor</a:t>
            </a:r>
            <a:r>
              <a:rPr lang="tr-TR" dirty="0" smtClean="0"/>
              <a:t>/</a:t>
            </a:r>
            <a:r>
              <a:rPr lang="tr-TR" dirty="0" err="1" smtClean="0"/>
              <a:t>erradic</a:t>
            </a:r>
            <a:r>
              <a:rPr lang="tr-TR" dirty="0" smtClean="0"/>
              <a:t> </a:t>
            </a:r>
            <a:r>
              <a:rPr lang="tr-TR" dirty="0" err="1" smtClean="0"/>
              <a:t>drug</a:t>
            </a:r>
            <a:r>
              <a:rPr lang="tr-TR" dirty="0" smtClean="0"/>
              <a:t> </a:t>
            </a:r>
            <a:r>
              <a:rPr lang="tr-TR" dirty="0" err="1" smtClean="0"/>
              <a:t>absorption</a:t>
            </a:r>
            <a:r>
              <a:rPr lang="tr-TR" dirty="0" smtClean="0"/>
              <a:t>, </a:t>
            </a:r>
            <a:r>
              <a:rPr lang="tr-TR" dirty="0" err="1" smtClean="0"/>
              <a:t>metabolism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excretion</a:t>
            </a:r>
            <a:r>
              <a:rPr lang="tr-TR" dirty="0" smtClean="0"/>
              <a:t>/</a:t>
            </a:r>
            <a:r>
              <a:rPr lang="tr-TR" dirty="0" err="1" smtClean="0"/>
              <a:t>drug</a:t>
            </a:r>
            <a:r>
              <a:rPr lang="tr-TR" dirty="0" smtClean="0"/>
              <a:t> </a:t>
            </a:r>
            <a:r>
              <a:rPr lang="tr-TR" dirty="0" err="1" smtClean="0"/>
              <a:t>interaction</a:t>
            </a:r>
            <a:endParaRPr lang="tr-TR" dirty="0" smtClean="0"/>
          </a:p>
          <a:p>
            <a:pPr lvl="1"/>
            <a:r>
              <a:rPr lang="tr-TR" dirty="0" err="1" smtClean="0"/>
              <a:t>Increase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dose</a:t>
            </a:r>
            <a:endParaRPr lang="tr-TR" dirty="0" smtClean="0"/>
          </a:p>
          <a:p>
            <a:r>
              <a:rPr lang="tr-TR" dirty="0" err="1" smtClean="0"/>
              <a:t>Kinetic</a:t>
            </a:r>
            <a:r>
              <a:rPr lang="tr-TR" dirty="0" smtClean="0"/>
              <a:t> </a:t>
            </a:r>
            <a:r>
              <a:rPr lang="tr-TR" dirty="0" err="1" smtClean="0"/>
              <a:t>Resistance</a:t>
            </a:r>
            <a:endParaRPr lang="tr-TR" dirty="0" smtClean="0"/>
          </a:p>
          <a:p>
            <a:pPr lvl="1"/>
            <a:r>
              <a:rPr lang="tr-TR" dirty="0" smtClean="0"/>
              <a:t>Small </a:t>
            </a:r>
            <a:r>
              <a:rPr lang="tr-TR" dirty="0" err="1" smtClean="0"/>
              <a:t>growth</a:t>
            </a:r>
            <a:r>
              <a:rPr lang="tr-TR" dirty="0" smtClean="0"/>
              <a:t> </a:t>
            </a:r>
            <a:r>
              <a:rPr lang="tr-TR" dirty="0" err="1" smtClean="0"/>
              <a:t>fraction</a:t>
            </a:r>
            <a:r>
              <a:rPr lang="tr-TR" dirty="0" smtClean="0"/>
              <a:t>- G0 </a:t>
            </a:r>
            <a:r>
              <a:rPr lang="tr-TR" dirty="0" err="1" smtClean="0"/>
              <a:t>phase</a:t>
            </a:r>
            <a:r>
              <a:rPr lang="tr-TR" dirty="0" smtClean="0"/>
              <a:t>=</a:t>
            </a:r>
            <a:r>
              <a:rPr lang="tr-TR" dirty="0" err="1" smtClean="0"/>
              <a:t>large</a:t>
            </a:r>
            <a:r>
              <a:rPr lang="tr-TR" dirty="0" smtClean="0"/>
              <a:t> </a:t>
            </a:r>
            <a:r>
              <a:rPr lang="tr-TR" dirty="0" err="1" smtClean="0"/>
              <a:t>primary</a:t>
            </a:r>
            <a:r>
              <a:rPr lang="tr-TR" dirty="0" smtClean="0"/>
              <a:t> </a:t>
            </a:r>
            <a:r>
              <a:rPr lang="tr-TR" dirty="0" err="1" smtClean="0"/>
              <a:t>tumors</a:t>
            </a:r>
            <a:r>
              <a:rPr lang="tr-TR" dirty="0" smtClean="0"/>
              <a:t> (</a:t>
            </a:r>
            <a:r>
              <a:rPr lang="tr-TR" dirty="0" err="1" smtClean="0"/>
              <a:t>cell</a:t>
            </a:r>
            <a:r>
              <a:rPr lang="tr-TR" dirty="0" smtClean="0"/>
              <a:t> </a:t>
            </a:r>
            <a:r>
              <a:rPr lang="tr-TR" dirty="0" err="1" smtClean="0"/>
              <a:t>cycle</a:t>
            </a:r>
            <a:r>
              <a:rPr lang="tr-TR" dirty="0" smtClean="0"/>
              <a:t> </a:t>
            </a:r>
            <a:r>
              <a:rPr lang="tr-TR" dirty="0" err="1" smtClean="0"/>
              <a:t>specific</a:t>
            </a:r>
            <a:r>
              <a:rPr lang="tr-TR" dirty="0" smtClean="0"/>
              <a:t> </a:t>
            </a:r>
            <a:r>
              <a:rPr lang="tr-TR" dirty="0" err="1" smtClean="0"/>
              <a:t>agents</a:t>
            </a:r>
            <a:r>
              <a:rPr lang="tr-TR" dirty="0" smtClean="0"/>
              <a:t>) not </a:t>
            </a:r>
            <a:r>
              <a:rPr lang="tr-TR" dirty="0" err="1" smtClean="0"/>
              <a:t>able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kill</a:t>
            </a:r>
            <a:r>
              <a:rPr lang="tr-TR" dirty="0" smtClean="0"/>
              <a:t>= </a:t>
            </a:r>
            <a:r>
              <a:rPr lang="tr-TR" dirty="0" err="1" smtClean="0"/>
              <a:t>surgery</a:t>
            </a:r>
            <a:r>
              <a:rPr lang="tr-TR" dirty="0" smtClean="0"/>
              <a:t>/</a:t>
            </a:r>
            <a:r>
              <a:rPr lang="tr-TR" dirty="0" err="1" smtClean="0"/>
              <a:t>radiotherapy</a:t>
            </a:r>
            <a:endParaRPr lang="tr-TR" dirty="0"/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2892" y="365125"/>
            <a:ext cx="4020908" cy="2880327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31809" y="3232048"/>
            <a:ext cx="1976109" cy="148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493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 smtClean="0"/>
              <a:t>Treatment</a:t>
            </a:r>
            <a:r>
              <a:rPr lang="tr-TR" dirty="0" smtClean="0"/>
              <a:t> </a:t>
            </a:r>
            <a:r>
              <a:rPr lang="tr-TR" dirty="0" err="1" smtClean="0"/>
              <a:t>options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cancer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Surgery</a:t>
            </a:r>
            <a:r>
              <a:rPr lang="tr-TR" dirty="0" smtClean="0"/>
              <a:t>- </a:t>
            </a:r>
            <a:r>
              <a:rPr lang="en-US" dirty="0" smtClean="0"/>
              <a:t>remove or </a:t>
            </a:r>
            <a:r>
              <a:rPr lang="en-US" dirty="0" err="1" smtClean="0"/>
              <a:t>debulk</a:t>
            </a:r>
            <a:r>
              <a:rPr lang="en-US" dirty="0" smtClean="0"/>
              <a:t> localized tumors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Ra</a:t>
            </a:r>
            <a:r>
              <a:rPr lang="en-US" dirty="0" err="1" smtClean="0"/>
              <a:t>diation</a:t>
            </a:r>
            <a:r>
              <a:rPr lang="en-US" dirty="0" smtClean="0"/>
              <a:t> therapy</a:t>
            </a:r>
            <a:r>
              <a:rPr lang="tr-TR" dirty="0" smtClean="0"/>
              <a:t>- </a:t>
            </a:r>
            <a:r>
              <a:rPr lang="tr-TR" dirty="0" err="1" smtClean="0"/>
              <a:t>alone</a:t>
            </a:r>
            <a:r>
              <a:rPr lang="tr-TR" dirty="0" smtClean="0"/>
              <a:t>, </a:t>
            </a:r>
            <a:r>
              <a:rPr lang="tr-TR" dirty="0" err="1" smtClean="0"/>
              <a:t>conjuction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chemotherapy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surgery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C</a:t>
            </a:r>
            <a:r>
              <a:rPr lang="en-US" dirty="0" err="1" smtClean="0"/>
              <a:t>hemotherapy</a:t>
            </a:r>
            <a:r>
              <a:rPr lang="tr-TR" dirty="0" smtClean="0"/>
              <a:t>- </a:t>
            </a:r>
            <a:r>
              <a:rPr lang="en-US" dirty="0" smtClean="0"/>
              <a:t>inhibit </a:t>
            </a:r>
            <a:r>
              <a:rPr lang="en-US" dirty="0"/>
              <a:t>the growth of cancer cells with minimum effect on normal </a:t>
            </a:r>
            <a:r>
              <a:rPr lang="en-US" dirty="0" smtClean="0"/>
              <a:t>cells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Immunotherapy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9397629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BCRP </a:t>
            </a:r>
            <a:r>
              <a:rPr lang="tr-TR" dirty="0" err="1" smtClean="0"/>
              <a:t>substrates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46428" y="1825625"/>
            <a:ext cx="3807372" cy="4351338"/>
          </a:xfrm>
        </p:spPr>
        <p:txBody>
          <a:bodyPr>
            <a:normAutofit/>
          </a:bodyPr>
          <a:lstStyle/>
          <a:p>
            <a:r>
              <a:rPr lang="tr-TR" dirty="0" smtClean="0"/>
              <a:t>BCRP </a:t>
            </a:r>
            <a:r>
              <a:rPr lang="tr-TR" dirty="0" err="1" smtClean="0"/>
              <a:t>expression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hematopoietic</a:t>
            </a:r>
            <a:r>
              <a:rPr lang="tr-TR" dirty="0" smtClean="0"/>
              <a:t> </a:t>
            </a:r>
            <a:r>
              <a:rPr lang="tr-TR" dirty="0" err="1" smtClean="0"/>
              <a:t>tumors</a:t>
            </a:r>
            <a:r>
              <a:rPr lang="tr-TR" dirty="0" smtClean="0"/>
              <a:t> (</a:t>
            </a:r>
            <a:r>
              <a:rPr lang="tr-TR" dirty="0" err="1" smtClean="0"/>
              <a:t>leukemia</a:t>
            </a:r>
            <a:r>
              <a:rPr lang="tr-TR" dirty="0" smtClean="0"/>
              <a:t>, </a:t>
            </a:r>
            <a:r>
              <a:rPr lang="tr-TR" dirty="0" err="1" smtClean="0"/>
              <a:t>lymphoma</a:t>
            </a:r>
            <a:r>
              <a:rPr lang="tr-TR" dirty="0" smtClean="0"/>
              <a:t> )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solid</a:t>
            </a:r>
            <a:r>
              <a:rPr lang="tr-TR" dirty="0" smtClean="0"/>
              <a:t> </a:t>
            </a:r>
            <a:r>
              <a:rPr lang="tr-TR" dirty="0" err="1" smtClean="0"/>
              <a:t>tumors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gastrointestinal</a:t>
            </a:r>
            <a:r>
              <a:rPr lang="tr-TR" dirty="0" smtClean="0"/>
              <a:t> </a:t>
            </a:r>
            <a:r>
              <a:rPr lang="tr-TR" dirty="0" err="1" smtClean="0"/>
              <a:t>tract</a:t>
            </a:r>
            <a:r>
              <a:rPr lang="tr-TR" dirty="0" smtClean="0"/>
              <a:t>, </a:t>
            </a:r>
            <a:r>
              <a:rPr lang="tr-TR" dirty="0" err="1" smtClean="0"/>
              <a:t>endometrium</a:t>
            </a:r>
            <a:r>
              <a:rPr lang="tr-TR" dirty="0" smtClean="0"/>
              <a:t>, </a:t>
            </a:r>
            <a:r>
              <a:rPr lang="tr-TR" dirty="0" err="1" smtClean="0"/>
              <a:t>lung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melanoma</a:t>
            </a:r>
            <a:r>
              <a:rPr lang="tr-TR" dirty="0" smtClean="0"/>
              <a:t> 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283" y="1443569"/>
            <a:ext cx="6700510" cy="4389290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5855572"/>
            <a:ext cx="2745828" cy="206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0077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decision to use antineoplastic chemotherapy depends </a:t>
            </a:r>
            <a:endParaRPr lang="tr-TR" dirty="0" smtClean="0"/>
          </a:p>
          <a:p>
            <a:pPr lvl="1"/>
            <a:r>
              <a:rPr lang="en-US" dirty="0" smtClean="0"/>
              <a:t>type </a:t>
            </a:r>
            <a:r>
              <a:rPr lang="en-US" dirty="0"/>
              <a:t>of tumor to be </a:t>
            </a:r>
            <a:r>
              <a:rPr lang="en-US" dirty="0" smtClean="0"/>
              <a:t>treated</a:t>
            </a:r>
            <a:endParaRPr lang="tr-TR" dirty="0" smtClean="0"/>
          </a:p>
          <a:p>
            <a:pPr lvl="1"/>
            <a:r>
              <a:rPr lang="en-US" dirty="0" smtClean="0"/>
              <a:t>stage </a:t>
            </a:r>
            <a:r>
              <a:rPr lang="en-US" dirty="0"/>
              <a:t>of </a:t>
            </a:r>
            <a:r>
              <a:rPr lang="en-US" dirty="0" smtClean="0"/>
              <a:t>malignancy</a:t>
            </a:r>
            <a:endParaRPr lang="tr-TR" dirty="0" smtClean="0"/>
          </a:p>
          <a:p>
            <a:pPr lvl="1"/>
            <a:r>
              <a:rPr lang="en-US" dirty="0" smtClean="0"/>
              <a:t>condition </a:t>
            </a:r>
            <a:r>
              <a:rPr lang="en-US" dirty="0"/>
              <a:t>of the </a:t>
            </a:r>
            <a:r>
              <a:rPr lang="en-US" dirty="0" smtClean="0"/>
              <a:t>animal</a:t>
            </a:r>
            <a:endParaRPr lang="tr-TR" dirty="0" smtClean="0"/>
          </a:p>
          <a:p>
            <a:pPr lvl="1"/>
            <a:r>
              <a:rPr lang="en-US" dirty="0" smtClean="0"/>
              <a:t>financial considerations</a:t>
            </a:r>
            <a:endParaRPr lang="tr-TR" dirty="0" smtClean="0"/>
          </a:p>
          <a:p>
            <a:pPr lvl="1"/>
            <a:endParaRPr lang="tr-TR" dirty="0"/>
          </a:p>
          <a:p>
            <a:r>
              <a:rPr lang="en-US" dirty="0" smtClean="0"/>
              <a:t>narrow </a:t>
            </a:r>
            <a:r>
              <a:rPr lang="en-US" dirty="0"/>
              <a:t>therapeutic indices </a:t>
            </a:r>
            <a:r>
              <a:rPr lang="tr-TR" dirty="0" smtClean="0"/>
              <a:t>-</a:t>
            </a:r>
            <a:r>
              <a:rPr lang="en-US" dirty="0" smtClean="0"/>
              <a:t>dosages calculated </a:t>
            </a:r>
            <a:r>
              <a:rPr lang="en-US" dirty="0"/>
              <a:t>based on body surface area (BSA) rather than body </a:t>
            </a:r>
            <a:r>
              <a:rPr lang="en-US" dirty="0" smtClean="0"/>
              <a:t>mass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Cancer</a:t>
            </a:r>
            <a:r>
              <a:rPr lang="tr-TR" dirty="0" smtClean="0"/>
              <a:t> </a:t>
            </a:r>
            <a:r>
              <a:rPr lang="tr-TR" dirty="0" err="1" smtClean="0"/>
              <a:t>cells-rapid</a:t>
            </a:r>
            <a:r>
              <a:rPr lang="tr-TR" dirty="0" smtClean="0"/>
              <a:t> rate- </a:t>
            </a:r>
            <a:r>
              <a:rPr lang="tr-TR" dirty="0" err="1" smtClean="0"/>
              <a:t>division&amp;growth</a:t>
            </a:r>
            <a:endParaRPr lang="tr-TR" dirty="0" smtClean="0"/>
          </a:p>
          <a:p>
            <a:r>
              <a:rPr lang="tr-TR" dirty="0" err="1" smtClean="0"/>
              <a:t>Sensitivity</a:t>
            </a:r>
            <a:r>
              <a:rPr lang="tr-TR" dirty="0" smtClean="0"/>
              <a:t> of </a:t>
            </a:r>
            <a:r>
              <a:rPr lang="tr-TR" dirty="0" err="1" smtClean="0"/>
              <a:t>different</a:t>
            </a:r>
            <a:r>
              <a:rPr lang="tr-TR" dirty="0" smtClean="0"/>
              <a:t> </a:t>
            </a:r>
            <a:r>
              <a:rPr lang="tr-TR" dirty="0" err="1" smtClean="0"/>
              <a:t>cells</a:t>
            </a:r>
            <a:r>
              <a:rPr lang="tr-TR" dirty="0" smtClean="0"/>
              <a:t>- </a:t>
            </a:r>
            <a:r>
              <a:rPr lang="tr-TR" dirty="0" err="1" smtClean="0"/>
              <a:t>change</a:t>
            </a:r>
            <a:r>
              <a:rPr lang="tr-TR" dirty="0" smtClean="0"/>
              <a:t> in </a:t>
            </a:r>
            <a:r>
              <a:rPr lang="tr-TR" dirty="0" err="1" smtClean="0"/>
              <a:t>drug</a:t>
            </a:r>
            <a:r>
              <a:rPr lang="tr-TR" dirty="0" smtClean="0"/>
              <a:t> </a:t>
            </a:r>
            <a:r>
              <a:rPr lang="tr-TR" dirty="0" err="1" smtClean="0"/>
              <a:t>uptake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67597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Classification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2055" y="1972770"/>
            <a:ext cx="11238186" cy="5342430"/>
          </a:xfrm>
        </p:spPr>
        <p:txBody>
          <a:bodyPr numCol="2">
            <a:normAutofit fontScale="62500" lnSpcReduction="20000"/>
          </a:bodyPr>
          <a:lstStyle/>
          <a:p>
            <a:r>
              <a:rPr lang="tr-TR" dirty="0" err="1" smtClean="0"/>
              <a:t>Alkylating</a:t>
            </a:r>
            <a:r>
              <a:rPr lang="tr-TR" dirty="0" smtClean="0"/>
              <a:t> </a:t>
            </a:r>
            <a:r>
              <a:rPr lang="tr-TR" dirty="0" err="1" smtClean="0"/>
              <a:t>agents</a:t>
            </a:r>
            <a:endParaRPr lang="tr-TR" dirty="0" smtClean="0"/>
          </a:p>
          <a:p>
            <a:pPr lvl="1"/>
            <a:r>
              <a:rPr lang="tr-TR" dirty="0" err="1" smtClean="0"/>
              <a:t>Cyclophosphamide</a:t>
            </a:r>
            <a:endParaRPr lang="tr-TR" dirty="0" smtClean="0"/>
          </a:p>
          <a:p>
            <a:pPr lvl="1"/>
            <a:r>
              <a:rPr lang="tr-TR" dirty="0" err="1" smtClean="0"/>
              <a:t>Ifosfamide</a:t>
            </a:r>
            <a:endParaRPr lang="tr-TR" dirty="0" smtClean="0"/>
          </a:p>
          <a:p>
            <a:pPr lvl="1"/>
            <a:r>
              <a:rPr lang="tr-TR" dirty="0" err="1" smtClean="0"/>
              <a:t>Melphaltan</a:t>
            </a:r>
            <a:endParaRPr lang="tr-TR" dirty="0" smtClean="0"/>
          </a:p>
          <a:p>
            <a:pPr lvl="1"/>
            <a:r>
              <a:rPr lang="tr-TR" dirty="0" err="1" smtClean="0"/>
              <a:t>Chlorambucil</a:t>
            </a:r>
            <a:endParaRPr lang="tr-TR" dirty="0" smtClean="0"/>
          </a:p>
          <a:p>
            <a:pPr lvl="1"/>
            <a:r>
              <a:rPr lang="tr-TR" dirty="0" err="1" smtClean="0"/>
              <a:t>Lomustine</a:t>
            </a:r>
            <a:endParaRPr lang="tr-TR" dirty="0" smtClean="0"/>
          </a:p>
          <a:p>
            <a:pPr lvl="1"/>
            <a:r>
              <a:rPr lang="tr-TR" dirty="0" err="1" smtClean="0"/>
              <a:t>Streptozotocin</a:t>
            </a:r>
            <a:endParaRPr lang="tr-TR" dirty="0" smtClean="0"/>
          </a:p>
          <a:p>
            <a:pPr lvl="1"/>
            <a:r>
              <a:rPr lang="tr-TR" dirty="0" err="1" smtClean="0"/>
              <a:t>Decarbazine</a:t>
            </a:r>
            <a:endParaRPr lang="tr-TR" dirty="0" smtClean="0"/>
          </a:p>
          <a:p>
            <a:r>
              <a:rPr lang="tr-TR" dirty="0" err="1" smtClean="0"/>
              <a:t>Antimetabolites</a:t>
            </a:r>
            <a:endParaRPr lang="tr-TR" dirty="0" smtClean="0"/>
          </a:p>
          <a:p>
            <a:pPr lvl="1"/>
            <a:r>
              <a:rPr lang="tr-TR" dirty="0" err="1" smtClean="0"/>
              <a:t>Methotrexate</a:t>
            </a:r>
            <a:endParaRPr lang="tr-TR" dirty="0" smtClean="0"/>
          </a:p>
          <a:p>
            <a:pPr lvl="1"/>
            <a:r>
              <a:rPr lang="tr-TR" dirty="0" smtClean="0"/>
              <a:t>5-Fluorouracil</a:t>
            </a:r>
          </a:p>
          <a:p>
            <a:pPr lvl="1"/>
            <a:r>
              <a:rPr lang="tr-TR" dirty="0" err="1" smtClean="0"/>
              <a:t>Cytarabine</a:t>
            </a:r>
            <a:endParaRPr lang="tr-TR" dirty="0" smtClean="0"/>
          </a:p>
          <a:p>
            <a:pPr lvl="1"/>
            <a:r>
              <a:rPr lang="tr-TR" dirty="0" err="1" smtClean="0"/>
              <a:t>Gemcitabine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err="1" smtClean="0"/>
              <a:t>Antibiotics</a:t>
            </a:r>
            <a:endParaRPr lang="tr-TR" dirty="0" smtClean="0"/>
          </a:p>
          <a:p>
            <a:pPr lvl="1"/>
            <a:r>
              <a:rPr lang="tr-TR" dirty="0" err="1" smtClean="0"/>
              <a:t>Doxorubicin</a:t>
            </a:r>
            <a:endParaRPr lang="tr-TR" dirty="0" smtClean="0"/>
          </a:p>
          <a:p>
            <a:pPr lvl="1"/>
            <a:r>
              <a:rPr lang="tr-TR" dirty="0" err="1" smtClean="0"/>
              <a:t>Mitoxantrone</a:t>
            </a:r>
            <a:endParaRPr lang="tr-TR" dirty="0" smtClean="0"/>
          </a:p>
          <a:p>
            <a:pPr lvl="1"/>
            <a:r>
              <a:rPr lang="tr-TR" dirty="0" err="1" smtClean="0"/>
              <a:t>Bleomycin</a:t>
            </a:r>
            <a:endParaRPr lang="tr-TR" dirty="0" smtClean="0"/>
          </a:p>
          <a:p>
            <a:pPr lvl="1"/>
            <a:r>
              <a:rPr lang="tr-TR" dirty="0" err="1" smtClean="0"/>
              <a:t>Dactinomycin</a:t>
            </a:r>
            <a:endParaRPr lang="tr-TR" dirty="0" smtClean="0"/>
          </a:p>
          <a:p>
            <a:r>
              <a:rPr lang="tr-TR" dirty="0" err="1" smtClean="0"/>
              <a:t>Mitotic</a:t>
            </a:r>
            <a:r>
              <a:rPr lang="tr-TR" dirty="0" smtClean="0"/>
              <a:t> </a:t>
            </a:r>
            <a:r>
              <a:rPr lang="tr-TR" dirty="0" err="1" smtClean="0"/>
              <a:t>Inhibitors</a:t>
            </a:r>
            <a:endParaRPr lang="tr-TR" dirty="0" smtClean="0"/>
          </a:p>
          <a:p>
            <a:pPr lvl="1"/>
            <a:r>
              <a:rPr lang="tr-TR" dirty="0" err="1" smtClean="0"/>
              <a:t>Vinblastine</a:t>
            </a:r>
            <a:endParaRPr lang="tr-TR" dirty="0" smtClean="0"/>
          </a:p>
          <a:p>
            <a:pPr lvl="1"/>
            <a:r>
              <a:rPr lang="tr-TR" dirty="0" err="1" smtClean="0"/>
              <a:t>Vincristine</a:t>
            </a:r>
            <a:endParaRPr lang="tr-TR" dirty="0" smtClean="0"/>
          </a:p>
          <a:p>
            <a:pPr lvl="1"/>
            <a:r>
              <a:rPr lang="tr-TR" dirty="0" err="1" smtClean="0"/>
              <a:t>Vinorelbine</a:t>
            </a:r>
            <a:endParaRPr lang="tr-TR" dirty="0" smtClean="0"/>
          </a:p>
          <a:p>
            <a:pPr lvl="1"/>
            <a:r>
              <a:rPr lang="tr-TR" dirty="0" err="1" smtClean="0"/>
              <a:t>Pactitaxel</a:t>
            </a:r>
            <a:endParaRPr lang="tr-TR" dirty="0" smtClean="0"/>
          </a:p>
          <a:p>
            <a:r>
              <a:rPr lang="tr-TR" dirty="0" err="1" smtClean="0"/>
              <a:t>Hormones</a:t>
            </a:r>
            <a:endParaRPr lang="tr-TR" dirty="0" smtClean="0"/>
          </a:p>
          <a:p>
            <a:r>
              <a:rPr lang="tr-TR" dirty="0" err="1" smtClean="0"/>
              <a:t>Other</a:t>
            </a:r>
            <a:endParaRPr lang="tr-TR" dirty="0" smtClean="0"/>
          </a:p>
          <a:p>
            <a:pPr lvl="1"/>
            <a:r>
              <a:rPr lang="tr-TR" dirty="0" err="1" smtClean="0"/>
              <a:t>Cisplatin</a:t>
            </a:r>
            <a:endParaRPr lang="tr-TR" dirty="0" smtClean="0"/>
          </a:p>
          <a:p>
            <a:pPr lvl="1"/>
            <a:r>
              <a:rPr lang="tr-TR" dirty="0" err="1" smtClean="0"/>
              <a:t>Carboplatin</a:t>
            </a:r>
            <a:endParaRPr lang="tr-TR" dirty="0" smtClean="0"/>
          </a:p>
          <a:p>
            <a:pPr lvl="1"/>
            <a:r>
              <a:rPr lang="tr-TR" dirty="0" smtClean="0"/>
              <a:t>L-</a:t>
            </a:r>
            <a:r>
              <a:rPr lang="tr-TR" dirty="0" err="1" smtClean="0"/>
              <a:t>Asparaginase</a:t>
            </a:r>
            <a:endParaRPr lang="tr-TR" dirty="0" smtClean="0"/>
          </a:p>
          <a:p>
            <a:pPr lvl="1"/>
            <a:r>
              <a:rPr lang="tr-TR" dirty="0" err="1" smtClean="0"/>
              <a:t>Mitotane</a:t>
            </a:r>
            <a:endParaRPr lang="tr-TR" dirty="0" smtClean="0"/>
          </a:p>
          <a:p>
            <a:pPr lvl="1"/>
            <a:r>
              <a:rPr lang="tr-TR" dirty="0" err="1" smtClean="0"/>
              <a:t>Hydorxyurea</a:t>
            </a:r>
            <a:endParaRPr lang="tr-TR" dirty="0" smtClean="0"/>
          </a:p>
          <a:p>
            <a:pPr lvl="1"/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1488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Alklylating</a:t>
            </a:r>
            <a:r>
              <a:rPr lang="tr-TR" dirty="0" smtClean="0"/>
              <a:t> </a:t>
            </a:r>
            <a:r>
              <a:rPr lang="tr-TR" dirty="0" err="1" smtClean="0"/>
              <a:t>agents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 smtClean="0"/>
              <a:t>Aklylation</a:t>
            </a:r>
            <a:r>
              <a:rPr lang="tr-TR" dirty="0" smtClean="0"/>
              <a:t> of DNA- </a:t>
            </a:r>
            <a:r>
              <a:rPr lang="tr-TR" dirty="0" err="1" smtClean="0"/>
              <a:t>cause</a:t>
            </a:r>
            <a:r>
              <a:rPr lang="tr-TR" dirty="0" smtClean="0"/>
              <a:t> </a:t>
            </a:r>
            <a:r>
              <a:rPr lang="tr-TR" dirty="0" err="1" smtClean="0"/>
              <a:t>miscoding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cross</a:t>
            </a:r>
            <a:r>
              <a:rPr lang="tr-TR" dirty="0" smtClean="0"/>
              <a:t> </a:t>
            </a:r>
            <a:r>
              <a:rPr lang="tr-TR" dirty="0" err="1" smtClean="0"/>
              <a:t>linkind</a:t>
            </a:r>
            <a:r>
              <a:rPr lang="tr-TR" dirty="0" smtClean="0"/>
              <a:t> DNA </a:t>
            </a:r>
            <a:r>
              <a:rPr lang="tr-TR" dirty="0" err="1" smtClean="0"/>
              <a:t>strands</a:t>
            </a:r>
            <a:endParaRPr lang="tr-TR" dirty="0" smtClean="0"/>
          </a:p>
          <a:p>
            <a:r>
              <a:rPr lang="tr-TR" dirty="0" err="1" smtClean="0"/>
              <a:t>Inhibition</a:t>
            </a:r>
            <a:r>
              <a:rPr lang="tr-TR" dirty="0" smtClean="0"/>
              <a:t> of DNA/RNA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both</a:t>
            </a:r>
            <a:r>
              <a:rPr lang="tr-TR" dirty="0" smtClean="0"/>
              <a:t> </a:t>
            </a:r>
            <a:r>
              <a:rPr lang="tr-TR" dirty="0" err="1" smtClean="0"/>
              <a:t>synthesis</a:t>
            </a:r>
            <a:endParaRPr lang="tr-TR" dirty="0" smtClean="0"/>
          </a:p>
          <a:p>
            <a:r>
              <a:rPr lang="tr-TR" dirty="0" err="1" smtClean="0"/>
              <a:t>Examples</a:t>
            </a:r>
            <a:r>
              <a:rPr lang="tr-TR" dirty="0" smtClean="0"/>
              <a:t>:</a:t>
            </a:r>
          </a:p>
          <a:p>
            <a:pPr lvl="1"/>
            <a:r>
              <a:rPr lang="tr-TR" dirty="0" err="1" smtClean="0"/>
              <a:t>Cyclophosphamide</a:t>
            </a:r>
            <a:endParaRPr lang="tr-TR" dirty="0" smtClean="0"/>
          </a:p>
          <a:p>
            <a:pPr lvl="1"/>
            <a:r>
              <a:rPr lang="tr-TR" dirty="0" err="1" smtClean="0"/>
              <a:t>Ifosfamide</a:t>
            </a:r>
            <a:endParaRPr lang="tr-TR" dirty="0" smtClean="0"/>
          </a:p>
          <a:p>
            <a:pPr lvl="1"/>
            <a:r>
              <a:rPr lang="tr-TR" dirty="0" err="1" smtClean="0"/>
              <a:t>Melphaltan</a:t>
            </a:r>
            <a:endParaRPr lang="tr-TR" dirty="0" smtClean="0"/>
          </a:p>
          <a:p>
            <a:pPr lvl="1"/>
            <a:r>
              <a:rPr lang="tr-TR" dirty="0" err="1" smtClean="0"/>
              <a:t>Chlorambucil</a:t>
            </a:r>
            <a:endParaRPr lang="tr-TR" dirty="0" smtClean="0"/>
          </a:p>
          <a:p>
            <a:pPr lvl="1"/>
            <a:r>
              <a:rPr lang="tr-TR" dirty="0" err="1" smtClean="0"/>
              <a:t>Lomustine</a:t>
            </a:r>
            <a:endParaRPr lang="tr-TR" dirty="0" smtClean="0"/>
          </a:p>
          <a:p>
            <a:pPr lvl="1"/>
            <a:r>
              <a:rPr lang="tr-TR" dirty="0" err="1" smtClean="0"/>
              <a:t>Streptozotocin</a:t>
            </a:r>
            <a:endParaRPr lang="tr-TR" dirty="0" smtClean="0"/>
          </a:p>
          <a:p>
            <a:pPr lvl="1"/>
            <a:r>
              <a:rPr lang="tr-TR" dirty="0" err="1" smtClean="0"/>
              <a:t>Decarbazine</a:t>
            </a:r>
            <a:endParaRPr lang="tr-TR" dirty="0" smtClean="0"/>
          </a:p>
          <a:p>
            <a:pPr lvl="1"/>
            <a:r>
              <a:rPr lang="tr-TR" dirty="0" err="1" smtClean="0"/>
              <a:t>Carboplatin</a:t>
            </a:r>
            <a:endParaRPr lang="tr-TR" dirty="0" smtClean="0"/>
          </a:p>
          <a:p>
            <a:pPr lvl="1"/>
            <a:r>
              <a:rPr lang="tr-TR" dirty="0" err="1" smtClean="0"/>
              <a:t>Busulfan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35096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Antimetabolites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Inhibition</a:t>
            </a:r>
            <a:r>
              <a:rPr lang="tr-TR" dirty="0" smtClean="0"/>
              <a:t> of </a:t>
            </a:r>
            <a:r>
              <a:rPr lang="tr-TR" dirty="0" err="1" smtClean="0"/>
              <a:t>dihydrofolate</a:t>
            </a:r>
            <a:r>
              <a:rPr lang="tr-TR" dirty="0" smtClean="0"/>
              <a:t> </a:t>
            </a:r>
            <a:r>
              <a:rPr lang="tr-TR" dirty="0" err="1" smtClean="0"/>
              <a:t>reductase</a:t>
            </a:r>
            <a:r>
              <a:rPr lang="tr-TR" dirty="0" smtClean="0"/>
              <a:t>- </a:t>
            </a:r>
            <a:r>
              <a:rPr lang="tr-TR" dirty="0" err="1" smtClean="0"/>
              <a:t>tetrahydrofolate</a:t>
            </a:r>
            <a:r>
              <a:rPr lang="tr-TR" dirty="0" smtClean="0"/>
              <a:t> </a:t>
            </a:r>
            <a:r>
              <a:rPr lang="tr-TR" dirty="0" err="1" smtClean="0"/>
              <a:t>formation</a:t>
            </a:r>
            <a:r>
              <a:rPr lang="tr-TR" dirty="0" smtClean="0"/>
              <a:t> </a:t>
            </a:r>
            <a:r>
              <a:rPr lang="tr-TR" dirty="0" err="1" smtClean="0"/>
              <a:t>inhibited</a:t>
            </a:r>
            <a:r>
              <a:rPr lang="tr-TR" dirty="0" smtClean="0"/>
              <a:t> (</a:t>
            </a:r>
            <a:r>
              <a:rPr lang="tr-TR" dirty="0" err="1" smtClean="0"/>
              <a:t>thymidilate</a:t>
            </a:r>
            <a:r>
              <a:rPr lang="tr-TR" dirty="0" smtClean="0"/>
              <a:t> </a:t>
            </a:r>
            <a:r>
              <a:rPr lang="tr-TR" dirty="0" err="1" smtClean="0"/>
              <a:t>synthesis</a:t>
            </a:r>
            <a:r>
              <a:rPr lang="tr-TR" dirty="0" smtClean="0"/>
              <a:t>)- </a:t>
            </a:r>
            <a:r>
              <a:rPr lang="tr-TR" dirty="0" err="1" smtClean="0"/>
              <a:t>essential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DNA </a:t>
            </a:r>
            <a:r>
              <a:rPr lang="tr-TR" dirty="0" err="1" smtClean="0"/>
              <a:t>synthesis</a:t>
            </a:r>
            <a:endParaRPr lang="tr-TR" dirty="0" smtClean="0"/>
          </a:p>
          <a:p>
            <a:r>
              <a:rPr lang="tr-TR" dirty="0" err="1" smtClean="0"/>
              <a:t>Pyrimidine</a:t>
            </a:r>
            <a:r>
              <a:rPr lang="tr-TR" dirty="0" smtClean="0"/>
              <a:t> </a:t>
            </a:r>
            <a:r>
              <a:rPr lang="tr-TR" dirty="0" err="1" smtClean="0"/>
              <a:t>analogue</a:t>
            </a:r>
            <a:r>
              <a:rPr lang="tr-TR" dirty="0" smtClean="0"/>
              <a:t>- </a:t>
            </a:r>
            <a:r>
              <a:rPr lang="tr-TR" dirty="0" err="1" smtClean="0"/>
              <a:t>interfering</a:t>
            </a:r>
            <a:r>
              <a:rPr lang="tr-TR" dirty="0" smtClean="0"/>
              <a:t> DNA </a:t>
            </a:r>
            <a:r>
              <a:rPr lang="tr-TR" dirty="0" err="1" smtClean="0"/>
              <a:t>synthesis</a:t>
            </a:r>
            <a:r>
              <a:rPr lang="tr-TR" dirty="0" smtClean="0"/>
              <a:t> (stereo </a:t>
            </a:r>
            <a:r>
              <a:rPr lang="tr-TR" dirty="0" err="1" smtClean="0"/>
              <a:t>hindrnace</a:t>
            </a:r>
            <a:r>
              <a:rPr lang="tr-TR" dirty="0" smtClean="0"/>
              <a:t>), </a:t>
            </a:r>
            <a:r>
              <a:rPr lang="tr-TR" dirty="0" err="1" smtClean="0"/>
              <a:t>incorporate</a:t>
            </a:r>
            <a:r>
              <a:rPr lang="tr-TR" dirty="0" smtClean="0"/>
              <a:t> RNA, </a:t>
            </a:r>
            <a:r>
              <a:rPr lang="tr-TR" dirty="0" err="1" smtClean="0"/>
              <a:t>inhibition</a:t>
            </a:r>
            <a:r>
              <a:rPr lang="tr-TR" dirty="0" smtClean="0"/>
              <a:t> of DNA </a:t>
            </a:r>
            <a:r>
              <a:rPr lang="tr-TR" dirty="0" err="1" smtClean="0"/>
              <a:t>synthesis</a:t>
            </a:r>
            <a:r>
              <a:rPr lang="tr-TR" dirty="0" smtClean="0"/>
              <a:t>, </a:t>
            </a:r>
            <a:r>
              <a:rPr lang="tr-TR" dirty="0" err="1" smtClean="0"/>
              <a:t>toxic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Examples</a:t>
            </a:r>
            <a:r>
              <a:rPr lang="tr-TR" dirty="0" smtClean="0"/>
              <a:t>:</a:t>
            </a:r>
            <a:endParaRPr lang="tr-TR" dirty="0" smtClean="0"/>
          </a:p>
          <a:p>
            <a:pPr lvl="1"/>
            <a:r>
              <a:rPr lang="tr-TR" dirty="0" err="1" smtClean="0"/>
              <a:t>Methotrexate</a:t>
            </a:r>
            <a:endParaRPr lang="tr-TR" dirty="0" smtClean="0"/>
          </a:p>
          <a:p>
            <a:pPr lvl="1"/>
            <a:r>
              <a:rPr lang="tr-TR" dirty="0" smtClean="0"/>
              <a:t>5-Fluorouracil</a:t>
            </a:r>
          </a:p>
          <a:p>
            <a:pPr lvl="1"/>
            <a:r>
              <a:rPr lang="tr-TR" dirty="0" err="1" smtClean="0"/>
              <a:t>Cytarabine</a:t>
            </a:r>
            <a:endParaRPr lang="tr-TR" dirty="0" smtClean="0"/>
          </a:p>
          <a:p>
            <a:pPr lvl="1"/>
            <a:r>
              <a:rPr lang="tr-TR" dirty="0" err="1" smtClean="0"/>
              <a:t>Gemcitabine</a:t>
            </a:r>
            <a:endParaRPr lang="tr-TR" dirty="0" smtClean="0"/>
          </a:p>
          <a:p>
            <a:pPr lvl="1"/>
            <a:r>
              <a:rPr lang="tr-TR" dirty="0" err="1" smtClean="0"/>
              <a:t>Dactinomycin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135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dirty="0" err="1" smtClean="0"/>
              <a:t>Methotrexate</a:t>
            </a:r>
            <a:endParaRPr lang="tr-TR" dirty="0" smtClean="0"/>
          </a:p>
          <a:p>
            <a:r>
              <a:rPr lang="tr-TR" dirty="0" err="1" smtClean="0"/>
              <a:t>Inhibition</a:t>
            </a:r>
            <a:r>
              <a:rPr lang="tr-TR" dirty="0" smtClean="0"/>
              <a:t> of </a:t>
            </a:r>
            <a:r>
              <a:rPr lang="tr-TR" dirty="0" err="1" smtClean="0"/>
              <a:t>dihydrofolate</a:t>
            </a:r>
            <a:r>
              <a:rPr lang="tr-TR" dirty="0" smtClean="0"/>
              <a:t> </a:t>
            </a:r>
            <a:r>
              <a:rPr lang="tr-TR" dirty="0" err="1" smtClean="0"/>
              <a:t>reductase</a:t>
            </a:r>
            <a:r>
              <a:rPr lang="tr-TR" dirty="0" smtClean="0"/>
              <a:t> (</a:t>
            </a:r>
            <a:r>
              <a:rPr lang="tr-TR" dirty="0" err="1" smtClean="0"/>
              <a:t>necessary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thymidylate</a:t>
            </a:r>
            <a:r>
              <a:rPr lang="tr-TR" dirty="0" smtClean="0"/>
              <a:t>)- DNA </a:t>
            </a:r>
            <a:r>
              <a:rPr lang="tr-TR" dirty="0" err="1" smtClean="0"/>
              <a:t>synthesis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5-Fluorouracil</a:t>
            </a:r>
          </a:p>
          <a:p>
            <a:r>
              <a:rPr lang="tr-TR" dirty="0" err="1" smtClean="0"/>
              <a:t>Pyrimidine</a:t>
            </a:r>
            <a:r>
              <a:rPr lang="tr-TR" dirty="0" smtClean="0"/>
              <a:t>- DNA </a:t>
            </a:r>
            <a:r>
              <a:rPr lang="tr-TR" dirty="0" err="1" smtClean="0"/>
              <a:t>synthesis</a:t>
            </a:r>
            <a:endParaRPr lang="tr-TR" dirty="0"/>
          </a:p>
          <a:p>
            <a:r>
              <a:rPr lang="tr-TR" dirty="0" err="1" smtClean="0"/>
              <a:t>Incorporate</a:t>
            </a:r>
            <a:r>
              <a:rPr lang="tr-TR" dirty="0" smtClean="0"/>
              <a:t> RNA- </a:t>
            </a:r>
            <a:r>
              <a:rPr lang="tr-TR" dirty="0" err="1" smtClean="0"/>
              <a:t>toxic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Cytarabine</a:t>
            </a:r>
            <a:endParaRPr lang="tr-TR" dirty="0" smtClean="0"/>
          </a:p>
          <a:p>
            <a:r>
              <a:rPr lang="tr-TR" dirty="0" err="1" smtClean="0"/>
              <a:t>Pyrimidine</a:t>
            </a:r>
            <a:r>
              <a:rPr lang="tr-TR" dirty="0" smtClean="0"/>
              <a:t>- </a:t>
            </a:r>
            <a:r>
              <a:rPr lang="tr-TR" dirty="0" err="1" smtClean="0"/>
              <a:t>inhibition</a:t>
            </a:r>
            <a:r>
              <a:rPr lang="tr-TR" dirty="0" smtClean="0"/>
              <a:t> of DNA </a:t>
            </a:r>
            <a:r>
              <a:rPr lang="tr-TR" dirty="0" err="1" smtClean="0"/>
              <a:t>synthesis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Gemcitabine</a:t>
            </a:r>
            <a:endParaRPr lang="tr-TR" dirty="0" smtClean="0"/>
          </a:p>
          <a:p>
            <a:r>
              <a:rPr lang="tr-TR" dirty="0" err="1" smtClean="0"/>
              <a:t>Pyrimidine</a:t>
            </a:r>
            <a:r>
              <a:rPr lang="tr-TR" dirty="0" smtClean="0"/>
              <a:t>- </a:t>
            </a:r>
            <a:r>
              <a:rPr lang="tr-TR" dirty="0" err="1" smtClean="0"/>
              <a:t>incorporate</a:t>
            </a:r>
            <a:r>
              <a:rPr lang="tr-TR" dirty="0" smtClean="0"/>
              <a:t> DNA, </a:t>
            </a:r>
            <a:r>
              <a:rPr lang="tr-TR" dirty="0" err="1" smtClean="0"/>
              <a:t>inhibition</a:t>
            </a:r>
            <a:r>
              <a:rPr lang="tr-TR" dirty="0" smtClean="0"/>
              <a:t> of DNA </a:t>
            </a:r>
            <a:r>
              <a:rPr lang="tr-TR" dirty="0" err="1" smtClean="0"/>
              <a:t>synthesis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Palladia </a:t>
            </a:r>
            <a:endParaRPr lang="tr-TR" dirty="0" smtClean="0"/>
          </a:p>
          <a:p>
            <a:r>
              <a:rPr lang="en-US" dirty="0" smtClean="0"/>
              <a:t>Tyrosine kinase inhibitor </a:t>
            </a:r>
            <a:endParaRPr lang="tr-TR" dirty="0" smtClean="0"/>
          </a:p>
          <a:p>
            <a:r>
              <a:rPr lang="tr-TR" dirty="0" smtClean="0"/>
              <a:t>T</a:t>
            </a:r>
            <a:r>
              <a:rPr lang="en-US" dirty="0" err="1" smtClean="0"/>
              <a:t>reat</a:t>
            </a:r>
            <a:r>
              <a:rPr lang="en-US" dirty="0" smtClean="0"/>
              <a:t> mast cell tumors </a:t>
            </a:r>
            <a:r>
              <a:rPr lang="tr-TR" dirty="0" smtClean="0"/>
              <a:t>(</a:t>
            </a:r>
            <a:r>
              <a:rPr lang="en-US" dirty="0" smtClean="0"/>
              <a:t>dogs</a:t>
            </a:r>
            <a:r>
              <a:rPr lang="tr-TR" dirty="0" smtClean="0"/>
              <a:t>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18086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Antibiotics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dirty="0" err="1" smtClean="0"/>
              <a:t>Doxorubicin</a:t>
            </a:r>
            <a:r>
              <a:rPr lang="tr-TR" dirty="0" smtClean="0"/>
              <a:t> /</a:t>
            </a:r>
            <a:r>
              <a:rPr lang="tr-TR" dirty="0" err="1" smtClean="0"/>
              <a:t>Dactinomycin</a:t>
            </a:r>
            <a:r>
              <a:rPr lang="tr-TR" dirty="0" smtClean="0"/>
              <a:t> (</a:t>
            </a:r>
            <a:r>
              <a:rPr lang="tr-TR" dirty="0" err="1" smtClean="0"/>
              <a:t>Actinomycin</a:t>
            </a:r>
            <a:r>
              <a:rPr lang="tr-TR" dirty="0" smtClean="0"/>
              <a:t> D) </a:t>
            </a:r>
          </a:p>
          <a:p>
            <a:r>
              <a:rPr lang="tr-TR" dirty="0" err="1" smtClean="0"/>
              <a:t>bind</a:t>
            </a:r>
            <a:r>
              <a:rPr lang="tr-TR" dirty="0" smtClean="0"/>
              <a:t> DNA-</a:t>
            </a:r>
            <a:r>
              <a:rPr lang="tr-TR" dirty="0" err="1" smtClean="0"/>
              <a:t>disrupt</a:t>
            </a:r>
            <a:r>
              <a:rPr lang="tr-TR" dirty="0" smtClean="0"/>
              <a:t> </a:t>
            </a:r>
            <a:r>
              <a:rPr lang="tr-TR" dirty="0" err="1" smtClean="0"/>
              <a:t>helical</a:t>
            </a:r>
            <a:r>
              <a:rPr lang="tr-TR" dirty="0" smtClean="0"/>
              <a:t> </a:t>
            </a:r>
            <a:r>
              <a:rPr lang="tr-TR" dirty="0" err="1" smtClean="0"/>
              <a:t>structure</a:t>
            </a:r>
            <a:endParaRPr lang="tr-TR" dirty="0" smtClean="0"/>
          </a:p>
          <a:p>
            <a:r>
              <a:rPr lang="tr-TR" dirty="0" err="1" smtClean="0"/>
              <a:t>inhibit</a:t>
            </a:r>
            <a:r>
              <a:rPr lang="tr-TR" dirty="0" smtClean="0"/>
              <a:t> RNA </a:t>
            </a:r>
            <a:r>
              <a:rPr lang="tr-TR" dirty="0" err="1" smtClean="0"/>
              <a:t>and</a:t>
            </a:r>
            <a:r>
              <a:rPr lang="tr-TR" dirty="0" smtClean="0"/>
              <a:t> DNA </a:t>
            </a:r>
            <a:r>
              <a:rPr lang="tr-TR" dirty="0" err="1" smtClean="0"/>
              <a:t>polymerase</a:t>
            </a:r>
            <a:r>
              <a:rPr lang="tr-TR" dirty="0" smtClean="0"/>
              <a:t>, </a:t>
            </a:r>
          </a:p>
          <a:p>
            <a:r>
              <a:rPr lang="tr-TR" dirty="0" err="1" smtClean="0"/>
              <a:t>Free</a:t>
            </a:r>
            <a:r>
              <a:rPr lang="tr-TR" dirty="0" smtClean="0"/>
              <a:t> </a:t>
            </a:r>
            <a:r>
              <a:rPr lang="tr-TR" dirty="0" err="1" smtClean="0"/>
              <a:t>radical</a:t>
            </a:r>
            <a:r>
              <a:rPr lang="tr-TR" dirty="0" smtClean="0"/>
              <a:t> </a:t>
            </a:r>
            <a:r>
              <a:rPr lang="tr-TR" dirty="0" err="1" smtClean="0"/>
              <a:t>formation-cause</a:t>
            </a:r>
            <a:r>
              <a:rPr lang="tr-TR" dirty="0" smtClean="0"/>
              <a:t> DNA </a:t>
            </a:r>
            <a:r>
              <a:rPr lang="tr-TR" dirty="0" err="1" smtClean="0"/>
              <a:t>scission&amp;cell</a:t>
            </a:r>
            <a:r>
              <a:rPr lang="tr-TR" dirty="0" smtClean="0"/>
              <a:t> </a:t>
            </a:r>
            <a:r>
              <a:rPr lang="tr-TR" dirty="0" err="1" smtClean="0"/>
              <a:t>membrane</a:t>
            </a:r>
            <a:r>
              <a:rPr lang="tr-TR" dirty="0" smtClean="0"/>
              <a:t> </a:t>
            </a:r>
            <a:r>
              <a:rPr lang="tr-TR" dirty="0" err="1" smtClean="0"/>
              <a:t>damage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Mitoxatrone</a:t>
            </a:r>
            <a:endParaRPr lang="tr-TR" dirty="0" smtClean="0"/>
          </a:p>
          <a:p>
            <a:r>
              <a:rPr lang="tr-TR" dirty="0" err="1" smtClean="0"/>
              <a:t>Topoisomerase</a:t>
            </a:r>
            <a:r>
              <a:rPr lang="tr-TR" dirty="0" smtClean="0"/>
              <a:t> II-</a:t>
            </a:r>
            <a:r>
              <a:rPr lang="tr-TR" dirty="0" err="1" smtClean="0"/>
              <a:t>mediated</a:t>
            </a:r>
            <a:r>
              <a:rPr lang="tr-TR" dirty="0" smtClean="0"/>
              <a:t> </a:t>
            </a:r>
            <a:r>
              <a:rPr lang="tr-TR" dirty="0" err="1" smtClean="0"/>
              <a:t>chain</a:t>
            </a:r>
            <a:r>
              <a:rPr lang="tr-TR" dirty="0" smtClean="0"/>
              <a:t> </a:t>
            </a:r>
            <a:r>
              <a:rPr lang="tr-TR" dirty="0" err="1" smtClean="0"/>
              <a:t>scission</a:t>
            </a:r>
            <a:endParaRPr lang="tr-TR" dirty="0" smtClean="0"/>
          </a:p>
          <a:p>
            <a:r>
              <a:rPr lang="tr-TR" dirty="0" smtClean="0"/>
              <a:t>DNA </a:t>
            </a:r>
            <a:r>
              <a:rPr lang="tr-TR" dirty="0" err="1" smtClean="0"/>
              <a:t>oxidation</a:t>
            </a:r>
            <a:r>
              <a:rPr lang="tr-TR" dirty="0" smtClean="0"/>
              <a:t>, </a:t>
            </a:r>
            <a:r>
              <a:rPr lang="tr-TR" dirty="0" err="1" smtClean="0"/>
              <a:t>aggregation</a:t>
            </a:r>
            <a:r>
              <a:rPr lang="tr-TR" dirty="0" smtClean="0"/>
              <a:t>, </a:t>
            </a:r>
            <a:r>
              <a:rPr lang="tr-TR" dirty="0" err="1" smtClean="0"/>
              <a:t>strand</a:t>
            </a:r>
            <a:r>
              <a:rPr lang="tr-TR" dirty="0" smtClean="0"/>
              <a:t> </a:t>
            </a:r>
            <a:r>
              <a:rPr lang="tr-TR" dirty="0" err="1" smtClean="0"/>
              <a:t>breakage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Bleomycin</a:t>
            </a:r>
            <a:endParaRPr lang="tr-TR" dirty="0" smtClean="0"/>
          </a:p>
          <a:p>
            <a:r>
              <a:rPr lang="tr-TR" dirty="0" err="1" smtClean="0"/>
              <a:t>Mixture</a:t>
            </a:r>
            <a:r>
              <a:rPr lang="tr-TR" dirty="0" smtClean="0"/>
              <a:t> of </a:t>
            </a:r>
            <a:r>
              <a:rPr lang="tr-TR" dirty="0" err="1" smtClean="0"/>
              <a:t>glycopeptide</a:t>
            </a:r>
            <a:r>
              <a:rPr lang="tr-TR" dirty="0" smtClean="0"/>
              <a:t>- </a:t>
            </a:r>
            <a:r>
              <a:rPr lang="tr-TR" dirty="0" err="1" smtClean="0"/>
              <a:t>generate</a:t>
            </a:r>
            <a:r>
              <a:rPr lang="tr-TR" dirty="0" smtClean="0"/>
              <a:t> </a:t>
            </a:r>
            <a:r>
              <a:rPr lang="tr-TR" dirty="0" err="1" smtClean="0"/>
              <a:t>oxygen</a:t>
            </a:r>
            <a:r>
              <a:rPr lang="tr-TR" dirty="0" smtClean="0"/>
              <a:t> </a:t>
            </a:r>
            <a:r>
              <a:rPr lang="tr-TR" dirty="0" err="1" smtClean="0"/>
              <a:t>radical</a:t>
            </a:r>
            <a:r>
              <a:rPr lang="tr-TR" dirty="0" smtClean="0"/>
              <a:t>, </a:t>
            </a:r>
            <a:r>
              <a:rPr lang="tr-TR" dirty="0" err="1" smtClean="0"/>
              <a:t>fragmentation</a:t>
            </a:r>
            <a:r>
              <a:rPr lang="tr-TR" dirty="0" smtClean="0"/>
              <a:t> of DNA</a:t>
            </a:r>
          </a:p>
        </p:txBody>
      </p:sp>
    </p:spTree>
    <p:extLst>
      <p:ext uri="{BB962C8B-B14F-4D97-AF65-F5344CB8AC3E}">
        <p14:creationId xmlns:p14="http://schemas.microsoft.com/office/powerpoint/2010/main" val="22092009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Benzarubicin</a:t>
            </a:r>
            <a:r>
              <a:rPr lang="en-US" dirty="0" smtClean="0"/>
              <a:t> </a:t>
            </a:r>
            <a:endParaRPr lang="tr-TR" dirty="0" smtClean="0"/>
          </a:p>
          <a:p>
            <a:r>
              <a:rPr lang="en-US" dirty="0" smtClean="0"/>
              <a:t>Cytoplasmic PKC Activation </a:t>
            </a:r>
            <a:endParaRPr lang="tr-TR" dirty="0" smtClean="0"/>
          </a:p>
          <a:p>
            <a:r>
              <a:rPr lang="en-US" dirty="0" smtClean="0"/>
              <a:t>cardio-protective antitumor agent </a:t>
            </a:r>
            <a:endParaRPr lang="tr-TR" dirty="0" smtClean="0"/>
          </a:p>
          <a:p>
            <a:r>
              <a:rPr lang="en-US" dirty="0" smtClean="0"/>
              <a:t>metastatic canine and feline tumors </a:t>
            </a:r>
            <a:r>
              <a:rPr lang="tr-TR" dirty="0" smtClean="0"/>
              <a:t>(</a:t>
            </a:r>
            <a:r>
              <a:rPr lang="tr-TR" dirty="0" err="1" smtClean="0"/>
              <a:t>when</a:t>
            </a:r>
            <a:r>
              <a:rPr lang="tr-TR" dirty="0" smtClean="0"/>
              <a:t> </a:t>
            </a:r>
            <a:r>
              <a:rPr lang="en-US" dirty="0" err="1" smtClean="0"/>
              <a:t>anthracycline</a:t>
            </a:r>
            <a:r>
              <a:rPr lang="en-US" dirty="0" smtClean="0"/>
              <a:t>-based therapy </a:t>
            </a:r>
            <a:r>
              <a:rPr lang="tr-TR" dirty="0" err="1" smtClean="0"/>
              <a:t>failed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1842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768</Words>
  <Application>Microsoft Office PowerPoint</Application>
  <PresentationFormat>Geniş ekran</PresentationFormat>
  <Paragraphs>180</Paragraphs>
  <Slides>20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 Teması</vt:lpstr>
      <vt:lpstr>Week 13</vt:lpstr>
      <vt:lpstr>PowerPoint Sunusu</vt:lpstr>
      <vt:lpstr>PowerPoint Sunusu</vt:lpstr>
      <vt:lpstr>Classification</vt:lpstr>
      <vt:lpstr>Alklylating agents</vt:lpstr>
      <vt:lpstr>Antimetabolites </vt:lpstr>
      <vt:lpstr>PowerPoint Sunusu</vt:lpstr>
      <vt:lpstr>Antibiotics</vt:lpstr>
      <vt:lpstr>PowerPoint Sunusu</vt:lpstr>
      <vt:lpstr>Mitotic Inhibitors</vt:lpstr>
      <vt:lpstr>Hormones</vt:lpstr>
      <vt:lpstr>Other</vt:lpstr>
      <vt:lpstr>Administration</vt:lpstr>
      <vt:lpstr>Side effects</vt:lpstr>
      <vt:lpstr>Immunotherapy adjunt</vt:lpstr>
      <vt:lpstr>Lymphoma</vt:lpstr>
      <vt:lpstr>Protocol</vt:lpstr>
      <vt:lpstr>Special safety concerns</vt:lpstr>
      <vt:lpstr>Resistance</vt:lpstr>
      <vt:lpstr>BCRP substrates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begüm yurdakök</dc:creator>
  <cp:lastModifiedBy>begüm yurdakök</cp:lastModifiedBy>
  <cp:revision>20</cp:revision>
  <dcterms:created xsi:type="dcterms:W3CDTF">2018-03-09T07:08:13Z</dcterms:created>
  <dcterms:modified xsi:type="dcterms:W3CDTF">2018-03-09T12:48:10Z</dcterms:modified>
</cp:coreProperties>
</file>