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76" r:id="rId7"/>
    <p:sldId id="262" r:id="rId8"/>
    <p:sldId id="263" r:id="rId9"/>
    <p:sldId id="265" r:id="rId10"/>
    <p:sldId id="266" r:id="rId11"/>
    <p:sldId id="267" r:id="rId12"/>
    <p:sldId id="268" r:id="rId13"/>
    <p:sldId id="269" r:id="rId14"/>
    <p:sldId id="270" r:id="rId15"/>
    <p:sldId id="271" r:id="rId16"/>
    <p:sldId id="277" r:id="rId17"/>
    <p:sldId id="273" r:id="rId18"/>
    <p:sldId id="278" r:id="rId19"/>
    <p:sldId id="287" r:id="rId20"/>
    <p:sldId id="281" r:id="rId21"/>
    <p:sldId id="282" r:id="rId22"/>
    <p:sldId id="284" r:id="rId23"/>
    <p:sldId id="283" r:id="rId24"/>
    <p:sldId id="285" r:id="rId25"/>
    <p:sldId id="272"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13" autoAdjust="0"/>
  </p:normalViewPr>
  <p:slideViewPr>
    <p:cSldViewPr snapToGrid="0">
      <p:cViewPr varScale="1">
        <p:scale>
          <a:sx n="68" d="100"/>
          <a:sy n="68"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364C2-B659-4811-BF06-87E78B972B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763947F5-D20E-4BA8-A3E0-25459E6FF08A}">
      <dgm:prSet phldrT="[Metin]"/>
      <dgm:spPr/>
      <dgm:t>
        <a:bodyPr/>
        <a:lstStyle/>
        <a:p>
          <a:r>
            <a:rPr lang="tr-TR" dirty="0" smtClean="0"/>
            <a:t>DPA </a:t>
          </a:r>
          <a:endParaRPr lang="tr-TR" dirty="0"/>
        </a:p>
      </dgm:t>
    </dgm:pt>
    <dgm:pt modelId="{56AA9B0A-1E12-4884-9E09-605BEE4B827D}" type="parTrans" cxnId="{7C654136-A794-4FE5-AA43-236F44AA0827}">
      <dgm:prSet/>
      <dgm:spPr/>
      <dgm:t>
        <a:bodyPr/>
        <a:lstStyle/>
        <a:p>
          <a:endParaRPr lang="tr-TR"/>
        </a:p>
      </dgm:t>
    </dgm:pt>
    <dgm:pt modelId="{A58DCD09-6423-4527-A157-1EC20A530D14}" type="sibTrans" cxnId="{7C654136-A794-4FE5-AA43-236F44AA0827}">
      <dgm:prSet/>
      <dgm:spPr/>
      <dgm:t>
        <a:bodyPr/>
        <a:lstStyle/>
        <a:p>
          <a:endParaRPr lang="tr-TR"/>
        </a:p>
      </dgm:t>
    </dgm:pt>
    <dgm:pt modelId="{BD3627DE-5E16-4838-8906-3ED0F55A5BB1}">
      <dgm:prSet phldrT="[Metin]"/>
      <dgm:spPr/>
      <dgm:t>
        <a:bodyPr/>
        <a:lstStyle/>
        <a:p>
          <a:r>
            <a:rPr lang="tr-TR" dirty="0" smtClean="0"/>
            <a:t>Bütünsel </a:t>
          </a:r>
          <a:endParaRPr lang="tr-TR" dirty="0"/>
        </a:p>
      </dgm:t>
    </dgm:pt>
    <dgm:pt modelId="{5A8AAF44-CFA8-41EF-88C2-E46C0BF2992C}" type="parTrans" cxnId="{4B9C6278-9C99-4E3E-A6B2-F6BBAC02F2AF}">
      <dgm:prSet/>
      <dgm:spPr/>
      <dgm:t>
        <a:bodyPr/>
        <a:lstStyle/>
        <a:p>
          <a:endParaRPr lang="tr-TR"/>
        </a:p>
      </dgm:t>
    </dgm:pt>
    <dgm:pt modelId="{035CAD95-1426-443A-BC1C-B11667240A5E}" type="sibTrans" cxnId="{4B9C6278-9C99-4E3E-A6B2-F6BBAC02F2AF}">
      <dgm:prSet/>
      <dgm:spPr/>
      <dgm:t>
        <a:bodyPr/>
        <a:lstStyle/>
        <a:p>
          <a:endParaRPr lang="tr-TR"/>
        </a:p>
      </dgm:t>
    </dgm:pt>
    <dgm:pt modelId="{48B66764-5ED8-46A2-A1DB-480B9B75AE32}">
      <dgm:prSet phldrT="[Metin]"/>
      <dgm:spPr/>
      <dgm:t>
        <a:bodyPr/>
        <a:lstStyle/>
        <a:p>
          <a:r>
            <a:rPr lang="tr-TR" dirty="0" smtClean="0"/>
            <a:t>Analitik </a:t>
          </a:r>
          <a:endParaRPr lang="tr-TR" dirty="0"/>
        </a:p>
      </dgm:t>
    </dgm:pt>
    <dgm:pt modelId="{E86C7B00-C72B-41F0-9175-4493C423855C}" type="parTrans" cxnId="{B94F739E-6B7A-426B-A850-9D165CF3537A}">
      <dgm:prSet/>
      <dgm:spPr/>
      <dgm:t>
        <a:bodyPr/>
        <a:lstStyle/>
        <a:p>
          <a:endParaRPr lang="tr-TR"/>
        </a:p>
      </dgm:t>
    </dgm:pt>
    <dgm:pt modelId="{8600A504-E0BD-4933-9410-A4746B329FF2}" type="sibTrans" cxnId="{B94F739E-6B7A-426B-A850-9D165CF3537A}">
      <dgm:prSet/>
      <dgm:spPr/>
      <dgm:t>
        <a:bodyPr/>
        <a:lstStyle/>
        <a:p>
          <a:endParaRPr lang="tr-TR"/>
        </a:p>
      </dgm:t>
    </dgm:pt>
    <dgm:pt modelId="{F9ECB73A-9FA5-48B2-9236-51DD221B88FA}" type="pres">
      <dgm:prSet presAssocID="{1E8364C2-B659-4811-BF06-87E78B972B84}" presName="diagram" presStyleCnt="0">
        <dgm:presLayoutVars>
          <dgm:chPref val="1"/>
          <dgm:dir/>
          <dgm:animOne val="branch"/>
          <dgm:animLvl val="lvl"/>
          <dgm:resizeHandles val="exact"/>
        </dgm:presLayoutVars>
      </dgm:prSet>
      <dgm:spPr/>
      <dgm:t>
        <a:bodyPr/>
        <a:lstStyle/>
        <a:p>
          <a:endParaRPr lang="tr-TR"/>
        </a:p>
      </dgm:t>
    </dgm:pt>
    <dgm:pt modelId="{F6E4C8AC-3A55-4032-825A-C6FA8651CDC9}" type="pres">
      <dgm:prSet presAssocID="{763947F5-D20E-4BA8-A3E0-25459E6FF08A}" presName="root1" presStyleCnt="0"/>
      <dgm:spPr/>
    </dgm:pt>
    <dgm:pt modelId="{A25750E9-A46E-49AB-9F98-E87795802BA4}" type="pres">
      <dgm:prSet presAssocID="{763947F5-D20E-4BA8-A3E0-25459E6FF08A}" presName="LevelOneTextNode" presStyleLbl="node0" presStyleIdx="0" presStyleCnt="1">
        <dgm:presLayoutVars>
          <dgm:chPref val="3"/>
        </dgm:presLayoutVars>
      </dgm:prSet>
      <dgm:spPr/>
      <dgm:t>
        <a:bodyPr/>
        <a:lstStyle/>
        <a:p>
          <a:endParaRPr lang="tr-TR"/>
        </a:p>
      </dgm:t>
    </dgm:pt>
    <dgm:pt modelId="{D642281A-9BF8-41A9-970D-12ED12819EEC}" type="pres">
      <dgm:prSet presAssocID="{763947F5-D20E-4BA8-A3E0-25459E6FF08A}" presName="level2hierChild" presStyleCnt="0"/>
      <dgm:spPr/>
    </dgm:pt>
    <dgm:pt modelId="{2F3259CA-10C3-4726-BBEB-932A04DD7312}" type="pres">
      <dgm:prSet presAssocID="{5A8AAF44-CFA8-41EF-88C2-E46C0BF2992C}" presName="conn2-1" presStyleLbl="parChTrans1D2" presStyleIdx="0" presStyleCnt="2"/>
      <dgm:spPr/>
      <dgm:t>
        <a:bodyPr/>
        <a:lstStyle/>
        <a:p>
          <a:endParaRPr lang="tr-TR"/>
        </a:p>
      </dgm:t>
    </dgm:pt>
    <dgm:pt modelId="{E7909E01-A027-41CF-A672-3EC85D5AA56A}" type="pres">
      <dgm:prSet presAssocID="{5A8AAF44-CFA8-41EF-88C2-E46C0BF2992C}" presName="connTx" presStyleLbl="parChTrans1D2" presStyleIdx="0" presStyleCnt="2"/>
      <dgm:spPr/>
      <dgm:t>
        <a:bodyPr/>
        <a:lstStyle/>
        <a:p>
          <a:endParaRPr lang="tr-TR"/>
        </a:p>
      </dgm:t>
    </dgm:pt>
    <dgm:pt modelId="{31326AE5-D83E-44BD-B481-1476662A38B3}" type="pres">
      <dgm:prSet presAssocID="{BD3627DE-5E16-4838-8906-3ED0F55A5BB1}" presName="root2" presStyleCnt="0"/>
      <dgm:spPr/>
    </dgm:pt>
    <dgm:pt modelId="{A6C8C0ED-8D71-476F-870B-BA421D6C7949}" type="pres">
      <dgm:prSet presAssocID="{BD3627DE-5E16-4838-8906-3ED0F55A5BB1}" presName="LevelTwoTextNode" presStyleLbl="node2" presStyleIdx="0" presStyleCnt="2">
        <dgm:presLayoutVars>
          <dgm:chPref val="3"/>
        </dgm:presLayoutVars>
      </dgm:prSet>
      <dgm:spPr/>
      <dgm:t>
        <a:bodyPr/>
        <a:lstStyle/>
        <a:p>
          <a:endParaRPr lang="tr-TR"/>
        </a:p>
      </dgm:t>
    </dgm:pt>
    <dgm:pt modelId="{41077FCA-A4B0-411E-8736-6CFC269C3145}" type="pres">
      <dgm:prSet presAssocID="{BD3627DE-5E16-4838-8906-3ED0F55A5BB1}" presName="level3hierChild" presStyleCnt="0"/>
      <dgm:spPr/>
    </dgm:pt>
    <dgm:pt modelId="{79A8BEDE-BC73-4026-9FA0-344A57BF9701}" type="pres">
      <dgm:prSet presAssocID="{E86C7B00-C72B-41F0-9175-4493C423855C}" presName="conn2-1" presStyleLbl="parChTrans1D2" presStyleIdx="1" presStyleCnt="2"/>
      <dgm:spPr/>
      <dgm:t>
        <a:bodyPr/>
        <a:lstStyle/>
        <a:p>
          <a:endParaRPr lang="tr-TR"/>
        </a:p>
      </dgm:t>
    </dgm:pt>
    <dgm:pt modelId="{BCF34380-25B1-4FBA-9172-2B342464F391}" type="pres">
      <dgm:prSet presAssocID="{E86C7B00-C72B-41F0-9175-4493C423855C}" presName="connTx" presStyleLbl="parChTrans1D2" presStyleIdx="1" presStyleCnt="2"/>
      <dgm:spPr/>
      <dgm:t>
        <a:bodyPr/>
        <a:lstStyle/>
        <a:p>
          <a:endParaRPr lang="tr-TR"/>
        </a:p>
      </dgm:t>
    </dgm:pt>
    <dgm:pt modelId="{FF1E733B-8D86-42BB-ABDC-E0197BA37321}" type="pres">
      <dgm:prSet presAssocID="{48B66764-5ED8-46A2-A1DB-480B9B75AE32}" presName="root2" presStyleCnt="0"/>
      <dgm:spPr/>
    </dgm:pt>
    <dgm:pt modelId="{C21727AE-141D-4FE5-B439-B2564B46EB58}" type="pres">
      <dgm:prSet presAssocID="{48B66764-5ED8-46A2-A1DB-480B9B75AE32}" presName="LevelTwoTextNode" presStyleLbl="node2" presStyleIdx="1" presStyleCnt="2">
        <dgm:presLayoutVars>
          <dgm:chPref val="3"/>
        </dgm:presLayoutVars>
      </dgm:prSet>
      <dgm:spPr/>
      <dgm:t>
        <a:bodyPr/>
        <a:lstStyle/>
        <a:p>
          <a:endParaRPr lang="tr-TR"/>
        </a:p>
      </dgm:t>
    </dgm:pt>
    <dgm:pt modelId="{D68456F1-45A6-460D-AEF5-EEA42036BD67}" type="pres">
      <dgm:prSet presAssocID="{48B66764-5ED8-46A2-A1DB-480B9B75AE32}" presName="level3hierChild" presStyleCnt="0"/>
      <dgm:spPr/>
    </dgm:pt>
  </dgm:ptLst>
  <dgm:cxnLst>
    <dgm:cxn modelId="{C6605FE6-206D-4D20-976B-B43901E9BE32}" type="presOf" srcId="{1E8364C2-B659-4811-BF06-87E78B972B84}" destId="{F9ECB73A-9FA5-48B2-9236-51DD221B88FA}" srcOrd="0" destOrd="0" presId="urn:microsoft.com/office/officeart/2005/8/layout/hierarchy2"/>
    <dgm:cxn modelId="{FFF35804-DBDE-45A2-9C4B-2AE1F9328BDD}" type="presOf" srcId="{5A8AAF44-CFA8-41EF-88C2-E46C0BF2992C}" destId="{E7909E01-A027-41CF-A672-3EC85D5AA56A}" srcOrd="1" destOrd="0" presId="urn:microsoft.com/office/officeart/2005/8/layout/hierarchy2"/>
    <dgm:cxn modelId="{05F04934-E83F-45A9-871F-6B9592656854}" type="presOf" srcId="{48B66764-5ED8-46A2-A1DB-480B9B75AE32}" destId="{C21727AE-141D-4FE5-B439-B2564B46EB58}" srcOrd="0" destOrd="0" presId="urn:microsoft.com/office/officeart/2005/8/layout/hierarchy2"/>
    <dgm:cxn modelId="{B94F739E-6B7A-426B-A850-9D165CF3537A}" srcId="{763947F5-D20E-4BA8-A3E0-25459E6FF08A}" destId="{48B66764-5ED8-46A2-A1DB-480B9B75AE32}" srcOrd="1" destOrd="0" parTransId="{E86C7B00-C72B-41F0-9175-4493C423855C}" sibTransId="{8600A504-E0BD-4933-9410-A4746B329FF2}"/>
    <dgm:cxn modelId="{E274BDBB-3DBB-4E9A-B598-AF0C4B65664D}" type="presOf" srcId="{E86C7B00-C72B-41F0-9175-4493C423855C}" destId="{79A8BEDE-BC73-4026-9FA0-344A57BF9701}" srcOrd="0" destOrd="0" presId="urn:microsoft.com/office/officeart/2005/8/layout/hierarchy2"/>
    <dgm:cxn modelId="{7C654136-A794-4FE5-AA43-236F44AA0827}" srcId="{1E8364C2-B659-4811-BF06-87E78B972B84}" destId="{763947F5-D20E-4BA8-A3E0-25459E6FF08A}" srcOrd="0" destOrd="0" parTransId="{56AA9B0A-1E12-4884-9E09-605BEE4B827D}" sibTransId="{A58DCD09-6423-4527-A157-1EC20A530D14}"/>
    <dgm:cxn modelId="{26FEDDE6-285C-4BAF-80DB-72E5CF625266}" type="presOf" srcId="{5A8AAF44-CFA8-41EF-88C2-E46C0BF2992C}" destId="{2F3259CA-10C3-4726-BBEB-932A04DD7312}" srcOrd="0" destOrd="0" presId="urn:microsoft.com/office/officeart/2005/8/layout/hierarchy2"/>
    <dgm:cxn modelId="{E4D22866-1FE9-4B3D-A22F-A11F3D32E22D}" type="presOf" srcId="{BD3627DE-5E16-4838-8906-3ED0F55A5BB1}" destId="{A6C8C0ED-8D71-476F-870B-BA421D6C7949}" srcOrd="0" destOrd="0" presId="urn:microsoft.com/office/officeart/2005/8/layout/hierarchy2"/>
    <dgm:cxn modelId="{749FF01C-4EDA-44E7-821A-BCD417767706}" type="presOf" srcId="{763947F5-D20E-4BA8-A3E0-25459E6FF08A}" destId="{A25750E9-A46E-49AB-9F98-E87795802BA4}" srcOrd="0" destOrd="0" presId="urn:microsoft.com/office/officeart/2005/8/layout/hierarchy2"/>
    <dgm:cxn modelId="{865F3231-5A7A-4D2E-8123-D98A9419D1AB}" type="presOf" srcId="{E86C7B00-C72B-41F0-9175-4493C423855C}" destId="{BCF34380-25B1-4FBA-9172-2B342464F391}" srcOrd="1" destOrd="0" presId="urn:microsoft.com/office/officeart/2005/8/layout/hierarchy2"/>
    <dgm:cxn modelId="{4B9C6278-9C99-4E3E-A6B2-F6BBAC02F2AF}" srcId="{763947F5-D20E-4BA8-A3E0-25459E6FF08A}" destId="{BD3627DE-5E16-4838-8906-3ED0F55A5BB1}" srcOrd="0" destOrd="0" parTransId="{5A8AAF44-CFA8-41EF-88C2-E46C0BF2992C}" sibTransId="{035CAD95-1426-443A-BC1C-B11667240A5E}"/>
    <dgm:cxn modelId="{389BB1B9-57DE-4896-A5E3-2A28CD670EF5}" type="presParOf" srcId="{F9ECB73A-9FA5-48B2-9236-51DD221B88FA}" destId="{F6E4C8AC-3A55-4032-825A-C6FA8651CDC9}" srcOrd="0" destOrd="0" presId="urn:microsoft.com/office/officeart/2005/8/layout/hierarchy2"/>
    <dgm:cxn modelId="{10BA76E3-A7A6-4342-8353-77EF18F40496}" type="presParOf" srcId="{F6E4C8AC-3A55-4032-825A-C6FA8651CDC9}" destId="{A25750E9-A46E-49AB-9F98-E87795802BA4}" srcOrd="0" destOrd="0" presId="urn:microsoft.com/office/officeart/2005/8/layout/hierarchy2"/>
    <dgm:cxn modelId="{E101D853-B776-473A-A93D-94F253CB6C1A}" type="presParOf" srcId="{F6E4C8AC-3A55-4032-825A-C6FA8651CDC9}" destId="{D642281A-9BF8-41A9-970D-12ED12819EEC}" srcOrd="1" destOrd="0" presId="urn:microsoft.com/office/officeart/2005/8/layout/hierarchy2"/>
    <dgm:cxn modelId="{295CB799-1ACB-4E62-9DA2-65D9E19E802C}" type="presParOf" srcId="{D642281A-9BF8-41A9-970D-12ED12819EEC}" destId="{2F3259CA-10C3-4726-BBEB-932A04DD7312}" srcOrd="0" destOrd="0" presId="urn:microsoft.com/office/officeart/2005/8/layout/hierarchy2"/>
    <dgm:cxn modelId="{66BB2F67-4EFC-4AED-A3B0-D15E82EF02EB}" type="presParOf" srcId="{2F3259CA-10C3-4726-BBEB-932A04DD7312}" destId="{E7909E01-A027-41CF-A672-3EC85D5AA56A}" srcOrd="0" destOrd="0" presId="urn:microsoft.com/office/officeart/2005/8/layout/hierarchy2"/>
    <dgm:cxn modelId="{851007EC-D70F-40B8-AA87-A041E0B1D467}" type="presParOf" srcId="{D642281A-9BF8-41A9-970D-12ED12819EEC}" destId="{31326AE5-D83E-44BD-B481-1476662A38B3}" srcOrd="1" destOrd="0" presId="urn:microsoft.com/office/officeart/2005/8/layout/hierarchy2"/>
    <dgm:cxn modelId="{ADDA08A7-3BB9-44A4-A265-823B5E6764A4}" type="presParOf" srcId="{31326AE5-D83E-44BD-B481-1476662A38B3}" destId="{A6C8C0ED-8D71-476F-870B-BA421D6C7949}" srcOrd="0" destOrd="0" presId="urn:microsoft.com/office/officeart/2005/8/layout/hierarchy2"/>
    <dgm:cxn modelId="{EDC606D0-0590-4F07-970B-689F8A6DF418}" type="presParOf" srcId="{31326AE5-D83E-44BD-B481-1476662A38B3}" destId="{41077FCA-A4B0-411E-8736-6CFC269C3145}" srcOrd="1" destOrd="0" presId="urn:microsoft.com/office/officeart/2005/8/layout/hierarchy2"/>
    <dgm:cxn modelId="{4FB5D009-3668-4C8D-813A-76206ECADDF2}" type="presParOf" srcId="{D642281A-9BF8-41A9-970D-12ED12819EEC}" destId="{79A8BEDE-BC73-4026-9FA0-344A57BF9701}" srcOrd="2" destOrd="0" presId="urn:microsoft.com/office/officeart/2005/8/layout/hierarchy2"/>
    <dgm:cxn modelId="{7C3D98E1-26EF-4818-B3D9-A3026D364527}" type="presParOf" srcId="{79A8BEDE-BC73-4026-9FA0-344A57BF9701}" destId="{BCF34380-25B1-4FBA-9172-2B342464F391}" srcOrd="0" destOrd="0" presId="urn:microsoft.com/office/officeart/2005/8/layout/hierarchy2"/>
    <dgm:cxn modelId="{C83EB01F-AB51-42DE-A077-C03B107848B1}" type="presParOf" srcId="{D642281A-9BF8-41A9-970D-12ED12819EEC}" destId="{FF1E733B-8D86-42BB-ABDC-E0197BA37321}" srcOrd="3" destOrd="0" presId="urn:microsoft.com/office/officeart/2005/8/layout/hierarchy2"/>
    <dgm:cxn modelId="{E93BB22C-45DB-4AE4-8B84-003A1FAA7A2E}" type="presParOf" srcId="{FF1E733B-8D86-42BB-ABDC-E0197BA37321}" destId="{C21727AE-141D-4FE5-B439-B2564B46EB58}" srcOrd="0" destOrd="0" presId="urn:microsoft.com/office/officeart/2005/8/layout/hierarchy2"/>
    <dgm:cxn modelId="{4462E15B-29BD-4396-8CF3-9F81A6F11D2A}" type="presParOf" srcId="{FF1E733B-8D86-42BB-ABDC-E0197BA37321}" destId="{D68456F1-45A6-460D-AEF5-EEA42036BD6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750E9-A46E-49AB-9F98-E87795802BA4}">
      <dsp:nvSpPr>
        <dsp:cNvPr id="0" name=""/>
        <dsp:cNvSpPr/>
      </dsp:nvSpPr>
      <dsp:spPr>
        <a:xfrm>
          <a:off x="403338" y="1164322"/>
          <a:ext cx="4045384" cy="202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tr-TR" sz="6500" kern="1200" dirty="0" smtClean="0"/>
            <a:t>DPA </a:t>
          </a:r>
          <a:endParaRPr lang="tr-TR" sz="6500" kern="1200" dirty="0"/>
        </a:p>
      </dsp:txBody>
      <dsp:txXfrm>
        <a:off x="462581" y="1223565"/>
        <a:ext cx="3926898" cy="1904206"/>
      </dsp:txXfrm>
    </dsp:sp>
    <dsp:sp modelId="{2F3259CA-10C3-4726-BBEB-932A04DD7312}">
      <dsp:nvSpPr>
        <dsp:cNvPr id="0" name=""/>
        <dsp:cNvSpPr/>
      </dsp:nvSpPr>
      <dsp:spPr>
        <a:xfrm rot="19457599">
          <a:off x="4261418" y="1552309"/>
          <a:ext cx="1992762" cy="83671"/>
        </a:xfrm>
        <a:custGeom>
          <a:avLst/>
          <a:gdLst/>
          <a:ahLst/>
          <a:cxnLst/>
          <a:rect l="0" t="0" r="0" b="0"/>
          <a:pathLst>
            <a:path>
              <a:moveTo>
                <a:pt x="0" y="41835"/>
              </a:moveTo>
              <a:lnTo>
                <a:pt x="1992762"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5207980" y="1544325"/>
        <a:ext cx="99638" cy="99638"/>
      </dsp:txXfrm>
    </dsp:sp>
    <dsp:sp modelId="{A6C8C0ED-8D71-476F-870B-BA421D6C7949}">
      <dsp:nvSpPr>
        <dsp:cNvPr id="0" name=""/>
        <dsp:cNvSpPr/>
      </dsp:nvSpPr>
      <dsp:spPr>
        <a:xfrm>
          <a:off x="6066876" y="1274"/>
          <a:ext cx="4045384" cy="202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tr-TR" sz="6500" kern="1200" dirty="0" smtClean="0"/>
            <a:t>Bütünsel </a:t>
          </a:r>
          <a:endParaRPr lang="tr-TR" sz="6500" kern="1200" dirty="0"/>
        </a:p>
      </dsp:txBody>
      <dsp:txXfrm>
        <a:off x="6126119" y="60517"/>
        <a:ext cx="3926898" cy="1904206"/>
      </dsp:txXfrm>
    </dsp:sp>
    <dsp:sp modelId="{79A8BEDE-BC73-4026-9FA0-344A57BF9701}">
      <dsp:nvSpPr>
        <dsp:cNvPr id="0" name=""/>
        <dsp:cNvSpPr/>
      </dsp:nvSpPr>
      <dsp:spPr>
        <a:xfrm rot="2142401">
          <a:off x="4261418" y="2715357"/>
          <a:ext cx="1992762" cy="83671"/>
        </a:xfrm>
        <a:custGeom>
          <a:avLst/>
          <a:gdLst/>
          <a:ahLst/>
          <a:cxnLst/>
          <a:rect l="0" t="0" r="0" b="0"/>
          <a:pathLst>
            <a:path>
              <a:moveTo>
                <a:pt x="0" y="41835"/>
              </a:moveTo>
              <a:lnTo>
                <a:pt x="1992762"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5207980" y="2707373"/>
        <a:ext cx="99638" cy="99638"/>
      </dsp:txXfrm>
    </dsp:sp>
    <dsp:sp modelId="{C21727AE-141D-4FE5-B439-B2564B46EB58}">
      <dsp:nvSpPr>
        <dsp:cNvPr id="0" name=""/>
        <dsp:cNvSpPr/>
      </dsp:nvSpPr>
      <dsp:spPr>
        <a:xfrm>
          <a:off x="6066876" y="2327370"/>
          <a:ext cx="4045384" cy="202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tr-TR" sz="6500" kern="1200" dirty="0" smtClean="0"/>
            <a:t>Analitik </a:t>
          </a:r>
          <a:endParaRPr lang="tr-TR" sz="6500" kern="1200" dirty="0"/>
        </a:p>
      </dsp:txBody>
      <dsp:txXfrm>
        <a:off x="6126119" y="2386613"/>
        <a:ext cx="3926898" cy="1904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8E1D3-CF84-46ED-8F3F-DC6FC9B83F4E}" type="datetimeFigureOut">
              <a:rPr lang="tr-TR" smtClean="0"/>
              <a:t>4.03.2020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D000F-2714-4271-9383-3F4D68EC6DA9}" type="slidenum">
              <a:rPr lang="tr-TR" smtClean="0"/>
              <a:t>‹#›</a:t>
            </a:fld>
            <a:endParaRPr lang="tr-TR"/>
          </a:p>
        </p:txBody>
      </p:sp>
    </p:spTree>
    <p:extLst>
      <p:ext uri="{BB962C8B-B14F-4D97-AF65-F5344CB8AC3E}">
        <p14:creationId xmlns:p14="http://schemas.microsoft.com/office/powerpoint/2010/main" val="217179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Karşılıklı da olabilir her öğrenci herkesi değerlendirecek biçiminde de 1</a:t>
            </a:r>
            <a:endParaRPr lang="tr-TR" dirty="0"/>
          </a:p>
        </p:txBody>
      </p:sp>
      <p:sp>
        <p:nvSpPr>
          <p:cNvPr id="4" name="Slayt Numarası Yer Tutucusu 3"/>
          <p:cNvSpPr>
            <a:spLocks noGrp="1"/>
          </p:cNvSpPr>
          <p:nvPr>
            <p:ph type="sldNum" sz="quarter" idx="10"/>
          </p:nvPr>
        </p:nvSpPr>
        <p:spPr/>
        <p:txBody>
          <a:bodyPr/>
          <a:lstStyle/>
          <a:p>
            <a:fld id="{6E5D000F-2714-4271-9383-3F4D68EC6DA9}" type="slidenum">
              <a:rPr lang="tr-TR" smtClean="0"/>
              <a:t>12</a:t>
            </a:fld>
            <a:endParaRPr lang="tr-TR"/>
          </a:p>
        </p:txBody>
      </p:sp>
    </p:spTree>
    <p:extLst>
      <p:ext uri="{BB962C8B-B14F-4D97-AF65-F5344CB8AC3E}">
        <p14:creationId xmlns:p14="http://schemas.microsoft.com/office/powerpoint/2010/main" val="216504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Birden çok dereceli ölçüt / tek ve genel bir ölçüt</a:t>
            </a:r>
            <a:r>
              <a:rPr lang="tr-TR" baseline="0" dirty="0" smtClean="0"/>
              <a:t> ve dereceleri </a:t>
            </a:r>
            <a:endParaRPr lang="tr-TR" dirty="0"/>
          </a:p>
        </p:txBody>
      </p:sp>
      <p:sp>
        <p:nvSpPr>
          <p:cNvPr id="4" name="Slayt Numarası Yer Tutucusu 3"/>
          <p:cNvSpPr>
            <a:spLocks noGrp="1"/>
          </p:cNvSpPr>
          <p:nvPr>
            <p:ph type="sldNum" sz="quarter" idx="10"/>
          </p:nvPr>
        </p:nvSpPr>
        <p:spPr/>
        <p:txBody>
          <a:bodyPr/>
          <a:lstStyle/>
          <a:p>
            <a:fld id="{6E5D000F-2714-4271-9383-3F4D68EC6DA9}" type="slidenum">
              <a:rPr lang="tr-TR" smtClean="0"/>
              <a:t>17</a:t>
            </a:fld>
            <a:endParaRPr lang="tr-TR"/>
          </a:p>
        </p:txBody>
      </p:sp>
    </p:spTree>
    <p:extLst>
      <p:ext uri="{BB962C8B-B14F-4D97-AF65-F5344CB8AC3E}">
        <p14:creationId xmlns:p14="http://schemas.microsoft.com/office/powerpoint/2010/main" val="409679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E5C3D37-FFCE-4683-AE72-6B746FA6A4F5}" type="datetimeFigureOut">
              <a:rPr lang="tr-TR" smtClean="0"/>
              <a:t>4.03.2020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192942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C3D37-FFCE-4683-AE72-6B746FA6A4F5}" type="datetimeFigureOut">
              <a:rPr lang="tr-TR" smtClean="0"/>
              <a:t>4.03.2020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235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C3D37-FFCE-4683-AE72-6B746FA6A4F5}" type="datetimeFigureOut">
              <a:rPr lang="tr-TR" smtClean="0"/>
              <a:t>4.03.2020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252148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C3D37-FFCE-4683-AE72-6B746FA6A4F5}" type="datetimeFigureOut">
              <a:rPr lang="tr-TR" smtClean="0"/>
              <a:t>4.03.2020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136329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E5C3D37-FFCE-4683-AE72-6B746FA6A4F5}" type="datetimeFigureOut">
              <a:rPr lang="tr-TR" smtClean="0"/>
              <a:t>4.03.2020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286853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5C3D37-FFCE-4683-AE72-6B746FA6A4F5}" type="datetimeFigureOut">
              <a:rPr lang="tr-TR" smtClean="0"/>
              <a:t>4.03.2020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8376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5C3D37-FFCE-4683-AE72-6B746FA6A4F5}" type="datetimeFigureOut">
              <a:rPr lang="tr-TR" smtClean="0"/>
              <a:t>4.03.2020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36582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5C3D37-FFCE-4683-AE72-6B746FA6A4F5}" type="datetimeFigureOut">
              <a:rPr lang="tr-TR" smtClean="0"/>
              <a:t>4.03.2020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183195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5C3D37-FFCE-4683-AE72-6B746FA6A4F5}" type="datetimeFigureOut">
              <a:rPr lang="tr-TR" smtClean="0"/>
              <a:t>4.03.2020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60491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E5C3D37-FFCE-4683-AE72-6B746FA6A4F5}" type="datetimeFigureOut">
              <a:rPr lang="tr-TR" smtClean="0"/>
              <a:t>4.03.2020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401741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E5C3D37-FFCE-4683-AE72-6B746FA6A4F5}" type="datetimeFigureOut">
              <a:rPr lang="tr-TR" smtClean="0"/>
              <a:t>4.03.2020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86679F-1D73-4592-9C40-887C03B8582F}" type="slidenum">
              <a:rPr lang="tr-TR" smtClean="0"/>
              <a:t>‹#›</a:t>
            </a:fld>
            <a:endParaRPr lang="tr-TR"/>
          </a:p>
        </p:txBody>
      </p:sp>
    </p:spTree>
    <p:extLst>
      <p:ext uri="{BB962C8B-B14F-4D97-AF65-F5344CB8AC3E}">
        <p14:creationId xmlns:p14="http://schemas.microsoft.com/office/powerpoint/2010/main" val="114669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C3D37-FFCE-4683-AE72-6B746FA6A4F5}" type="datetimeFigureOut">
              <a:rPr lang="tr-TR" smtClean="0"/>
              <a:t>4.03.2020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6679F-1D73-4592-9C40-887C03B8582F}" type="slidenum">
              <a:rPr lang="tr-TR" smtClean="0"/>
              <a:t>‹#›</a:t>
            </a:fld>
            <a:endParaRPr lang="tr-TR"/>
          </a:p>
        </p:txBody>
      </p:sp>
    </p:spTree>
    <p:extLst>
      <p:ext uri="{BB962C8B-B14F-4D97-AF65-F5344CB8AC3E}">
        <p14:creationId xmlns:p14="http://schemas.microsoft.com/office/powerpoint/2010/main" val="305310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1872" y="166524"/>
            <a:ext cx="9418320" cy="1816822"/>
          </a:xfrm>
        </p:spPr>
        <p:txBody>
          <a:bodyPr>
            <a:normAutofit/>
          </a:bodyPr>
          <a:lstStyle/>
          <a:p>
            <a:pPr algn="ctr">
              <a:lnSpc>
                <a:spcPct val="150000"/>
              </a:lnSpc>
            </a:pPr>
            <a:r>
              <a:rPr lang="tr-TR" sz="3600" b="1" dirty="0" smtClean="0">
                <a:latin typeface="Gabriola" pitchFamily="82" charset="0"/>
                <a:cs typeface="Arial" pitchFamily="34" charset="0"/>
              </a:rPr>
              <a:t>EĞİTİMDE ÖLÇME VE DEĞERLENDİRME</a:t>
            </a:r>
            <a:endParaRPr lang="tr-TR" sz="3600" dirty="0"/>
          </a:p>
        </p:txBody>
      </p:sp>
      <p:sp>
        <p:nvSpPr>
          <p:cNvPr id="3" name="Alt Başlık 2"/>
          <p:cNvSpPr>
            <a:spLocks noGrp="1"/>
          </p:cNvSpPr>
          <p:nvPr>
            <p:ph type="subTitle" idx="1"/>
          </p:nvPr>
        </p:nvSpPr>
        <p:spPr>
          <a:xfrm>
            <a:off x="1081566" y="2305318"/>
            <a:ext cx="9418320" cy="3193439"/>
          </a:xfrm>
        </p:spPr>
        <p:txBody>
          <a:bodyPr>
            <a:normAutofit/>
          </a:bodyPr>
          <a:lstStyle/>
          <a:p>
            <a:pPr algn="ctr"/>
            <a:r>
              <a:rPr lang="tr-TR" sz="2400" dirty="0" smtClean="0">
                <a:solidFill>
                  <a:schemeClr val="tx1"/>
                </a:solidFill>
                <a:latin typeface="Gabriola" pitchFamily="82" charset="0"/>
                <a:cs typeface="Arial" pitchFamily="34" charset="0"/>
              </a:rPr>
              <a:t>Ankara Üniversitesi </a:t>
            </a:r>
          </a:p>
          <a:p>
            <a:pPr algn="ctr"/>
            <a:r>
              <a:rPr lang="tr-TR" sz="2400" dirty="0" smtClean="0">
                <a:solidFill>
                  <a:schemeClr val="tx1"/>
                </a:solidFill>
                <a:latin typeface="Gabriola" pitchFamily="82" charset="0"/>
                <a:cs typeface="Arial" pitchFamily="34" charset="0"/>
              </a:rPr>
              <a:t>Eğitimde Ölçme ve Değerlendirme Anabilim Dalı </a:t>
            </a:r>
          </a:p>
          <a:p>
            <a:pPr algn="ctr"/>
            <a:r>
              <a:rPr lang="tr-TR" sz="3300" dirty="0" smtClean="0">
                <a:solidFill>
                  <a:schemeClr val="tx1"/>
                </a:solidFill>
                <a:latin typeface="Gabriola" pitchFamily="82" charset="0"/>
                <a:cs typeface="Arial" pitchFamily="34" charset="0"/>
              </a:rPr>
              <a:t>12. </a:t>
            </a:r>
            <a:r>
              <a:rPr lang="tr-TR" sz="3300" dirty="0" smtClean="0">
                <a:latin typeface="Gabriola" pitchFamily="82" charset="0"/>
                <a:cs typeface="Arial" pitchFamily="34" charset="0"/>
              </a:rPr>
              <a:t>S</a:t>
            </a:r>
            <a:r>
              <a:rPr lang="tr-TR" sz="3300" dirty="0" smtClean="0">
                <a:solidFill>
                  <a:schemeClr val="tx1"/>
                </a:solidFill>
                <a:latin typeface="Gabriola" pitchFamily="82" charset="0"/>
                <a:cs typeface="Arial" pitchFamily="34" charset="0"/>
              </a:rPr>
              <a:t>unu </a:t>
            </a:r>
          </a:p>
          <a:p>
            <a:pPr algn="ctr"/>
            <a:endParaRPr lang="tr-TR" sz="3300" dirty="0" smtClean="0">
              <a:solidFill>
                <a:schemeClr val="tx1"/>
              </a:solidFill>
              <a:latin typeface="Gabriola" pitchFamily="82" charset="0"/>
              <a:cs typeface="Arial" pitchFamily="34" charset="0"/>
            </a:endParaRPr>
          </a:p>
          <a:p>
            <a:pPr algn="ctr"/>
            <a:r>
              <a:rPr lang="tr-TR" sz="3300" dirty="0" smtClean="0">
                <a:solidFill>
                  <a:schemeClr val="tx1"/>
                </a:solidFill>
                <a:latin typeface="Gabriola" pitchFamily="82" charset="0"/>
                <a:cs typeface="Arial" pitchFamily="34" charset="0"/>
              </a:rPr>
              <a:t>Dr. Cansu AYAN</a:t>
            </a:r>
            <a:endParaRPr lang="tr-TR" sz="3300" dirty="0">
              <a:solidFill>
                <a:schemeClr val="tx1"/>
              </a:solidFill>
              <a:latin typeface="Gabriola" pitchFamily="82" charset="0"/>
              <a:cs typeface="Arial" pitchFamily="34" charset="0"/>
            </a:endParaRPr>
          </a:p>
        </p:txBody>
      </p:sp>
    </p:spTree>
    <p:extLst>
      <p:ext uri="{BB962C8B-B14F-4D97-AF65-F5344CB8AC3E}">
        <p14:creationId xmlns:p14="http://schemas.microsoft.com/office/powerpoint/2010/main" val="2541364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Öz-değerlendirme </a:t>
            </a:r>
            <a:endParaRPr lang="tr-TR" dirty="0"/>
          </a:p>
        </p:txBody>
      </p:sp>
      <p:sp>
        <p:nvSpPr>
          <p:cNvPr id="3" name="İçerik Yer Tutucusu 2"/>
          <p:cNvSpPr>
            <a:spLocks noGrp="1"/>
          </p:cNvSpPr>
          <p:nvPr>
            <p:ph idx="1"/>
          </p:nvPr>
        </p:nvSpPr>
        <p:spPr/>
        <p:txBody>
          <a:bodyPr/>
          <a:lstStyle/>
          <a:p>
            <a:r>
              <a:rPr lang="tr-TR" dirty="0" smtClean="0"/>
              <a:t>Öğrencilerin, öğrenme sürecinde gerçekleştirdikleri çalışmaları, öğretmen veya öğrenciler tarafından belirlenmiş ölçütler doğrultusunda değerlendirmeleri ve öğrenmeleri hakkında kendi kararlarını vermelerini içerir.</a:t>
            </a:r>
          </a:p>
          <a:p>
            <a:r>
              <a:rPr lang="tr-TR" dirty="0" smtClean="0"/>
              <a:t>«Nasıl yaptım?» , «Nasıl daha iyi olurum?» , «Ne öğrendim?» </a:t>
            </a:r>
          </a:p>
          <a:p>
            <a:r>
              <a:rPr lang="tr-TR" dirty="0" smtClean="0"/>
              <a:t>Öğrencinin yaptığı işe karşı farkındalığını artırır </a:t>
            </a:r>
          </a:p>
          <a:p>
            <a:r>
              <a:rPr lang="tr-TR" dirty="0" smtClean="0"/>
              <a:t>Akran değerlendirme ile birlikte kullanılabilir, birbirini tamamlar niteliktedir. </a:t>
            </a:r>
          </a:p>
          <a:p>
            <a:endParaRPr lang="tr-TR" dirty="0"/>
          </a:p>
        </p:txBody>
      </p:sp>
    </p:spTree>
    <p:extLst>
      <p:ext uri="{BB962C8B-B14F-4D97-AF65-F5344CB8AC3E}">
        <p14:creationId xmlns:p14="http://schemas.microsoft.com/office/powerpoint/2010/main" val="24506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Avantajları </a:t>
            </a:r>
            <a:endParaRPr lang="tr-TR" dirty="0"/>
          </a:p>
        </p:txBody>
      </p:sp>
      <p:sp>
        <p:nvSpPr>
          <p:cNvPr id="3" name="İçerik Yer Tutucusu 2"/>
          <p:cNvSpPr>
            <a:spLocks noGrp="1"/>
          </p:cNvSpPr>
          <p:nvPr>
            <p:ph idx="1"/>
          </p:nvPr>
        </p:nvSpPr>
        <p:spPr/>
        <p:txBody>
          <a:bodyPr/>
          <a:lstStyle/>
          <a:p>
            <a:pPr marL="0" indent="0">
              <a:buNone/>
            </a:pPr>
            <a:r>
              <a:rPr lang="tr-TR" dirty="0" smtClean="0"/>
              <a:t>Öğrencilere </a:t>
            </a:r>
          </a:p>
          <a:p>
            <a:r>
              <a:rPr lang="tr-TR" dirty="0" smtClean="0"/>
              <a:t>Kendilerine nesnel bir gözle bakmayı öğrenirler,</a:t>
            </a:r>
          </a:p>
          <a:p>
            <a:r>
              <a:rPr lang="tr-TR" dirty="0" smtClean="0"/>
              <a:t>Olaylara farklı açılardan bakıp eleştirebilirler,</a:t>
            </a:r>
          </a:p>
          <a:p>
            <a:r>
              <a:rPr lang="tr-TR" dirty="0" smtClean="0"/>
              <a:t>Güçlü ve zayıf yönlerinin farkına varırlar,</a:t>
            </a:r>
          </a:p>
          <a:p>
            <a:r>
              <a:rPr lang="tr-TR" dirty="0" smtClean="0"/>
              <a:t>Öğrenme sürecine daha çok katılırlar,</a:t>
            </a:r>
          </a:p>
          <a:p>
            <a:r>
              <a:rPr lang="tr-TR" dirty="0" smtClean="0"/>
              <a:t>Karar verme, eleştirel düşünme, sorun çözme gibi çeşitli üst düzey düşünme güçlerini geliştirirler,</a:t>
            </a:r>
          </a:p>
          <a:p>
            <a:r>
              <a:rPr lang="tr-TR" dirty="0" smtClean="0"/>
              <a:t>Öğrenmeye karşı ilgi ve güdüsünü artırarak akademik başarılarını yükseltirler</a:t>
            </a:r>
            <a:endParaRPr lang="tr-TR" dirty="0"/>
          </a:p>
        </p:txBody>
      </p:sp>
    </p:spTree>
    <p:extLst>
      <p:ext uri="{BB962C8B-B14F-4D97-AF65-F5344CB8AC3E}">
        <p14:creationId xmlns:p14="http://schemas.microsoft.com/office/powerpoint/2010/main" val="49015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Akran Değerlendirme </a:t>
            </a:r>
            <a:endParaRPr lang="tr-TR" dirty="0"/>
          </a:p>
        </p:txBody>
      </p:sp>
      <p:sp>
        <p:nvSpPr>
          <p:cNvPr id="3" name="İçerik Yer Tutucusu 2"/>
          <p:cNvSpPr>
            <a:spLocks noGrp="1"/>
          </p:cNvSpPr>
          <p:nvPr>
            <p:ph idx="1"/>
          </p:nvPr>
        </p:nvSpPr>
        <p:spPr/>
        <p:txBody>
          <a:bodyPr/>
          <a:lstStyle/>
          <a:p>
            <a:r>
              <a:rPr lang="tr-TR" dirty="0" smtClean="0"/>
              <a:t>Avantajları </a:t>
            </a:r>
          </a:p>
          <a:p>
            <a:r>
              <a:rPr lang="tr-TR" dirty="0" smtClean="0"/>
              <a:t>Öğrencilere çalışmaları hakkında ayrıntılı geribildirim verir.</a:t>
            </a:r>
          </a:p>
          <a:p>
            <a:r>
              <a:rPr lang="tr-TR" dirty="0" smtClean="0"/>
              <a:t>Öğrencilerin çalışmalara eleştirel gözle bakmalarını sağlar.</a:t>
            </a:r>
          </a:p>
          <a:p>
            <a:r>
              <a:rPr lang="tr-TR" dirty="0" smtClean="0"/>
              <a:t>Benzer çalışmaları ayrıntılı görme fırsatı verir.</a:t>
            </a:r>
          </a:p>
          <a:p>
            <a:r>
              <a:rPr lang="tr-TR" dirty="0" smtClean="0"/>
              <a:t>Öğrenciyi öğrenme sürecinin değerlendirilmesine yönlendirir.</a:t>
            </a:r>
          </a:p>
          <a:p>
            <a:pPr marL="0" indent="0">
              <a:buNone/>
            </a:pPr>
            <a:r>
              <a:rPr lang="tr-TR" dirty="0" smtClean="0"/>
              <a:t>Sınırlılıkları</a:t>
            </a:r>
          </a:p>
          <a:p>
            <a:r>
              <a:rPr lang="tr-TR" dirty="0" smtClean="0"/>
              <a:t>Öğrencilerin arkadaşlarını nesnel olarak değerlendirememesi,</a:t>
            </a:r>
          </a:p>
          <a:p>
            <a:r>
              <a:rPr lang="tr-TR" dirty="0" smtClean="0"/>
              <a:t>Geçerlilik ve güvenilirlik sorunları.</a:t>
            </a:r>
          </a:p>
          <a:p>
            <a:endParaRPr lang="tr-TR" dirty="0" smtClean="0"/>
          </a:p>
          <a:p>
            <a:endParaRPr lang="tr-TR" dirty="0"/>
          </a:p>
        </p:txBody>
      </p:sp>
    </p:spTree>
    <p:extLst>
      <p:ext uri="{BB962C8B-B14F-4D97-AF65-F5344CB8AC3E}">
        <p14:creationId xmlns:p14="http://schemas.microsoft.com/office/powerpoint/2010/main" val="351092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a:t>
            </a:r>
            <a:endParaRPr lang="tr-TR" dirty="0"/>
          </a:p>
        </p:txBody>
      </p:sp>
      <p:pic>
        <p:nvPicPr>
          <p:cNvPr id="4" name="Picture 7"/>
          <p:cNvPicPr>
            <a:picLocks noGrp="1" noChangeAspect="1" noChangeArrowheads="1"/>
          </p:cNvPicPr>
          <p:nvPr>
            <p:ph idx="1"/>
          </p:nvPr>
        </p:nvPicPr>
        <p:blipFill>
          <a:blip r:embed="rId2" cstate="print"/>
          <a:srcRect l="26939" t="14583" r="26208" b="13541"/>
          <a:stretch>
            <a:fillRect/>
          </a:stretch>
        </p:blipFill>
        <p:spPr bwMode="auto">
          <a:xfrm>
            <a:off x="1816100" y="1244600"/>
            <a:ext cx="8737599" cy="5334000"/>
          </a:xfrm>
          <a:prstGeom prst="rect">
            <a:avLst/>
          </a:prstGeom>
          <a:noFill/>
          <a:ln w="9525">
            <a:noFill/>
            <a:miter lim="800000"/>
            <a:headEnd/>
            <a:tailEnd/>
          </a:ln>
        </p:spPr>
      </p:pic>
    </p:spTree>
    <p:extLst>
      <p:ext uri="{BB962C8B-B14F-4D97-AF65-F5344CB8AC3E}">
        <p14:creationId xmlns:p14="http://schemas.microsoft.com/office/powerpoint/2010/main" val="75911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Picture 4"/>
          <p:cNvPicPr>
            <a:picLocks noChangeAspect="1" noChangeArrowheads="1"/>
          </p:cNvPicPr>
          <p:nvPr/>
        </p:nvPicPr>
        <p:blipFill>
          <a:blip r:embed="rId2" cstate="print"/>
          <a:srcRect l="26939" t="14583" r="26208" b="10417"/>
          <a:stretch>
            <a:fillRect/>
          </a:stretch>
        </p:blipFill>
        <p:spPr bwMode="auto">
          <a:xfrm>
            <a:off x="2057400" y="266700"/>
            <a:ext cx="7645400" cy="6070600"/>
          </a:xfrm>
          <a:prstGeom prst="rect">
            <a:avLst/>
          </a:prstGeom>
          <a:noFill/>
          <a:ln w="9525">
            <a:noFill/>
            <a:miter lim="800000"/>
            <a:headEnd/>
            <a:tailEnd/>
          </a:ln>
        </p:spPr>
      </p:pic>
    </p:spTree>
    <p:extLst>
      <p:ext uri="{BB962C8B-B14F-4D97-AF65-F5344CB8AC3E}">
        <p14:creationId xmlns:p14="http://schemas.microsoft.com/office/powerpoint/2010/main" val="89565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Dereceli Puanlama Anahtarı (DPA) (</a:t>
            </a:r>
            <a:r>
              <a:rPr lang="tr-TR" dirty="0" err="1" smtClean="0"/>
              <a:t>Rubric</a:t>
            </a:r>
            <a:r>
              <a:rPr lang="tr-TR" dirty="0" smtClean="0"/>
              <a:t>)</a:t>
            </a:r>
            <a:endParaRPr lang="tr-TR" dirty="0"/>
          </a:p>
        </p:txBody>
      </p:sp>
      <p:sp>
        <p:nvSpPr>
          <p:cNvPr id="3" name="İçerik Yer Tutucusu 2"/>
          <p:cNvSpPr>
            <a:spLocks noGrp="1"/>
          </p:cNvSpPr>
          <p:nvPr>
            <p:ph idx="1"/>
          </p:nvPr>
        </p:nvSpPr>
        <p:spPr/>
        <p:txBody>
          <a:bodyPr/>
          <a:lstStyle/>
          <a:p>
            <a:r>
              <a:rPr lang="tr-TR" dirty="0" smtClean="0"/>
              <a:t>Öğrencilere yaptıkları çalışmaların hangi ölçütlere göre değerlendirileceğini ve performanslarının hangi düzeydeki puana denk geleceğini gösteren puanlama araçlarıdır. </a:t>
            </a:r>
          </a:p>
          <a:p>
            <a:pPr marL="0" indent="0">
              <a:buNone/>
            </a:pPr>
            <a:endParaRPr lang="tr-TR" dirty="0" smtClean="0"/>
          </a:p>
          <a:p>
            <a:r>
              <a:rPr lang="tr-TR" dirty="0" smtClean="0"/>
              <a:t>Öğrenci performansının belirlenmesinde, beklene performansın sınırlarını belirleyen, bir çerçeve sunan, puanlama için bir anahtar işlevi gören çalışma veya ürün için gösterilen performansı güçlüden zayıfa iyiden kötüye doğru dereceleyen bir ölçüt takımını göstermektedir. </a:t>
            </a:r>
            <a:endParaRPr lang="tr-TR" dirty="0"/>
          </a:p>
        </p:txBody>
      </p:sp>
    </p:spTree>
    <p:extLst>
      <p:ext uri="{BB962C8B-B14F-4D97-AF65-F5344CB8AC3E}">
        <p14:creationId xmlns:p14="http://schemas.microsoft.com/office/powerpoint/2010/main" val="185888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DPA’yı</a:t>
            </a:r>
            <a:r>
              <a:rPr lang="tr-TR" dirty="0" smtClean="0"/>
              <a:t> Oluşturan </a:t>
            </a:r>
            <a:r>
              <a:rPr lang="tr-TR" dirty="0"/>
              <a:t>T</a:t>
            </a:r>
            <a:r>
              <a:rPr lang="tr-TR" dirty="0" smtClean="0"/>
              <a:t>emel </a:t>
            </a:r>
            <a:r>
              <a:rPr lang="tr-TR" dirty="0"/>
              <a:t>E</a:t>
            </a:r>
            <a:r>
              <a:rPr lang="tr-TR" dirty="0" smtClean="0"/>
              <a:t>lemanlar </a:t>
            </a:r>
            <a:endParaRPr lang="tr-TR" dirty="0"/>
          </a:p>
        </p:txBody>
      </p:sp>
      <p:sp>
        <p:nvSpPr>
          <p:cNvPr id="3" name="İçerik Yer Tutucusu 2"/>
          <p:cNvSpPr>
            <a:spLocks noGrp="1"/>
          </p:cNvSpPr>
          <p:nvPr>
            <p:ph idx="1"/>
          </p:nvPr>
        </p:nvSpPr>
        <p:spPr>
          <a:xfrm>
            <a:off x="838200" y="2027331"/>
            <a:ext cx="10515600" cy="3338045"/>
          </a:xfrm>
        </p:spPr>
        <p:txBody>
          <a:bodyPr/>
          <a:lstStyle/>
          <a:p>
            <a:pPr marL="514350" indent="-514350">
              <a:buAutoNum type="arabicPeriod"/>
            </a:pPr>
            <a:r>
              <a:rPr lang="tr-TR" dirty="0" smtClean="0"/>
              <a:t>Ölçütler </a:t>
            </a:r>
          </a:p>
          <a:p>
            <a:pPr marL="514350" indent="-514350">
              <a:buAutoNum type="arabicPeriod"/>
            </a:pPr>
            <a:r>
              <a:rPr lang="tr-TR" dirty="0" smtClean="0"/>
              <a:t>Her bir ölçütün ne anlama geldiğini açıklayan </a:t>
            </a:r>
            <a:r>
              <a:rPr lang="tr-TR" dirty="0" err="1" smtClean="0"/>
              <a:t>betimsel</a:t>
            </a:r>
            <a:r>
              <a:rPr lang="tr-TR" dirty="0" smtClean="0"/>
              <a:t> anlatımlar, tanımlamalar, örnekler. </a:t>
            </a:r>
          </a:p>
          <a:p>
            <a:pPr marL="514350" indent="-514350">
              <a:buAutoNum type="arabicPeriod"/>
            </a:pPr>
            <a:r>
              <a:rPr lang="tr-TR" dirty="0" smtClean="0"/>
              <a:t>Her bir ölçüt düzeyinde öğrenci başarısını gösterecek olan dereceler </a:t>
            </a:r>
          </a:p>
          <a:p>
            <a:pPr marL="514350" indent="-514350">
              <a:buAutoNum type="arabicPeriod"/>
            </a:pPr>
            <a:r>
              <a:rPr lang="tr-TR" dirty="0" smtClean="0"/>
              <a:t>Her bir düzeyin ne anlama geldiğini tanımlayan </a:t>
            </a:r>
            <a:r>
              <a:rPr lang="tr-TR" dirty="0" err="1" smtClean="0"/>
              <a:t>betimsel</a:t>
            </a:r>
            <a:r>
              <a:rPr lang="tr-TR" dirty="0" smtClean="0"/>
              <a:t> açıklamalar </a:t>
            </a:r>
            <a:endParaRPr lang="tr-TR" dirty="0"/>
          </a:p>
        </p:txBody>
      </p:sp>
    </p:spTree>
    <p:extLst>
      <p:ext uri="{BB962C8B-B14F-4D97-AF65-F5344CB8AC3E}">
        <p14:creationId xmlns:p14="http://schemas.microsoft.com/office/powerpoint/2010/main" val="231662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745464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9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Bütünsel DPA </a:t>
            </a:r>
            <a:endParaRPr lang="tr-TR" dirty="0"/>
          </a:p>
        </p:txBody>
      </p:sp>
      <p:sp>
        <p:nvSpPr>
          <p:cNvPr id="3" name="İçerik Yer Tutucusu 2"/>
          <p:cNvSpPr>
            <a:spLocks noGrp="1"/>
          </p:cNvSpPr>
          <p:nvPr>
            <p:ph idx="1"/>
          </p:nvPr>
        </p:nvSpPr>
        <p:spPr/>
        <p:txBody>
          <a:bodyPr/>
          <a:lstStyle/>
          <a:p>
            <a:r>
              <a:rPr lang="tr-TR" dirty="0" smtClean="0"/>
              <a:t>Performansın bütününe tek bir puan verilmektedir. Her düzeyde performansın kalitesini belirleyen tanımlamalar bulunmaktadır. </a:t>
            </a:r>
          </a:p>
          <a:p>
            <a:pPr marL="0" indent="0">
              <a:buNone/>
            </a:pPr>
            <a:endParaRPr lang="tr-TR" dirty="0" smtClean="0"/>
          </a:p>
          <a:p>
            <a:r>
              <a:rPr lang="tr-TR" dirty="0" smtClean="0"/>
              <a:t>Performansın bütününe odaklanılması gereken durumlarda tercih edilmelidir</a:t>
            </a:r>
          </a:p>
          <a:p>
            <a:pPr marL="0" indent="0">
              <a:buNone/>
            </a:pPr>
            <a:endParaRPr lang="tr-TR" dirty="0" smtClean="0"/>
          </a:p>
          <a:p>
            <a:r>
              <a:rPr lang="tr-TR" dirty="0" smtClean="0"/>
              <a:t>Performans hakkında çok ayrıntılı bilgi vermezler, daha çok düzey belirlemeye dayalı (</a:t>
            </a:r>
            <a:r>
              <a:rPr lang="tr-TR" dirty="0" err="1" smtClean="0"/>
              <a:t>summative</a:t>
            </a:r>
            <a:r>
              <a:rPr lang="tr-TR" dirty="0" smtClean="0"/>
              <a:t>) değerlendirmelerde tercih edilir </a:t>
            </a:r>
          </a:p>
          <a:p>
            <a:pPr marL="0" indent="0">
              <a:buNone/>
            </a:pPr>
            <a:endParaRPr lang="tr-TR" dirty="0"/>
          </a:p>
        </p:txBody>
      </p:sp>
    </p:spTree>
    <p:extLst>
      <p:ext uri="{BB962C8B-B14F-4D97-AF65-F5344CB8AC3E}">
        <p14:creationId xmlns:p14="http://schemas.microsoft.com/office/powerpoint/2010/main" val="47246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rot="16200000">
            <a:off x="1423147" y="1484779"/>
            <a:ext cx="3321423" cy="4762500"/>
          </a:xfrm>
          <a:prstGeom prst="rect">
            <a:avLst/>
          </a:prstGeom>
        </p:spPr>
      </p:pic>
      <p:pic>
        <p:nvPicPr>
          <p:cNvPr id="5" name="Resim 4"/>
          <p:cNvPicPr>
            <a:picLocks noChangeAspect="1"/>
          </p:cNvPicPr>
          <p:nvPr/>
        </p:nvPicPr>
        <p:blipFill>
          <a:blip r:embed="rId3"/>
          <a:stretch>
            <a:fillRect/>
          </a:stretch>
        </p:blipFill>
        <p:spPr>
          <a:xfrm rot="16200000">
            <a:off x="5472116" y="236162"/>
            <a:ext cx="6429375" cy="6172202"/>
          </a:xfrm>
          <a:prstGeom prst="rect">
            <a:avLst/>
          </a:prstGeom>
        </p:spPr>
      </p:pic>
    </p:spTree>
    <p:extLst>
      <p:ext uri="{BB962C8B-B14F-4D97-AF65-F5344CB8AC3E}">
        <p14:creationId xmlns:p14="http://schemas.microsoft.com/office/powerpoint/2010/main" val="68240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Performans Değerlendirme Araç ve Yöntemleri</a:t>
            </a:r>
            <a:endParaRPr lang="tr-TR" sz="4000" b="1" dirty="0"/>
          </a:p>
        </p:txBody>
      </p:sp>
      <p:sp>
        <p:nvSpPr>
          <p:cNvPr id="3" name="İçerik Yer Tutucusu 2"/>
          <p:cNvSpPr>
            <a:spLocks noGrp="1"/>
          </p:cNvSpPr>
          <p:nvPr>
            <p:ph idx="1"/>
          </p:nvPr>
        </p:nvSpPr>
        <p:spPr/>
        <p:txBody>
          <a:bodyPr/>
          <a:lstStyle/>
          <a:p>
            <a:endParaRPr lang="tr-TR"/>
          </a:p>
        </p:txBody>
      </p:sp>
      <p:grpSp>
        <p:nvGrpSpPr>
          <p:cNvPr id="4" name="Group 19"/>
          <p:cNvGrpSpPr>
            <a:grpSpLocks/>
          </p:cNvGrpSpPr>
          <p:nvPr/>
        </p:nvGrpSpPr>
        <p:grpSpPr bwMode="auto">
          <a:xfrm>
            <a:off x="2692400" y="2070100"/>
            <a:ext cx="6083300" cy="3575050"/>
            <a:chOff x="297" y="722"/>
            <a:chExt cx="2605" cy="1744"/>
          </a:xfrm>
        </p:grpSpPr>
        <p:sp>
          <p:nvSpPr>
            <p:cNvPr id="5" name="Rectangle 2"/>
            <p:cNvSpPr/>
            <p:nvPr/>
          </p:nvSpPr>
          <p:spPr bwMode="auto">
            <a:xfrm>
              <a:off x="317" y="787"/>
              <a:ext cx="795" cy="794"/>
            </a:xfrm>
            <a:prstGeom prst="rect">
              <a:avLst/>
            </a:prstGeom>
            <a:gradFill flip="none" rotWithShape="1">
              <a:gsLst>
                <a:gs pos="0">
                  <a:srgbClr val="00B0F0"/>
                </a:gs>
                <a:gs pos="100000">
                  <a:srgbClr val="004C84"/>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defTabSz="457200"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1D528D"/>
                </a:solidFill>
              </a:endParaRPr>
            </a:p>
          </p:txBody>
        </p:sp>
        <p:sp>
          <p:nvSpPr>
            <p:cNvPr id="6" name="Rectangle 10"/>
            <p:cNvSpPr/>
            <p:nvPr/>
          </p:nvSpPr>
          <p:spPr bwMode="auto">
            <a:xfrm>
              <a:off x="312" y="1675"/>
              <a:ext cx="795" cy="793"/>
            </a:xfrm>
            <a:prstGeom prst="rect">
              <a:avLst/>
            </a:prstGeom>
            <a:gradFill flip="none" rotWithShape="1">
              <a:gsLst>
                <a:gs pos="0">
                  <a:srgbClr val="A5D8F9"/>
                </a:gs>
                <a:gs pos="100000">
                  <a:srgbClr val="0070C0"/>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defTabSz="457200"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1D528D"/>
                </a:solidFill>
              </a:endParaRPr>
            </a:p>
          </p:txBody>
        </p:sp>
        <p:sp>
          <p:nvSpPr>
            <p:cNvPr id="7" name="TextBox 16"/>
            <p:cNvSpPr txBox="1">
              <a:spLocks noChangeArrowheads="1"/>
            </p:cNvSpPr>
            <p:nvPr/>
          </p:nvSpPr>
          <p:spPr bwMode="auto">
            <a:xfrm>
              <a:off x="297" y="1751"/>
              <a:ext cx="807" cy="479"/>
            </a:xfrm>
            <a:prstGeom prst="rect">
              <a:avLst/>
            </a:prstGeom>
            <a:noFill/>
            <a:ln w="9525">
              <a:noFill/>
              <a:miter lim="800000"/>
              <a:headEnd/>
              <a:tailEnd/>
            </a:ln>
          </p:spPr>
          <p:txBody>
            <a:bodyPr>
              <a:spAutoFit/>
            </a:bodyPr>
            <a:lstStyle/>
            <a:p>
              <a:pPr algn="ctr" fontAlgn="base">
                <a:spcBef>
                  <a:spcPct val="0"/>
                </a:spcBef>
                <a:spcAft>
                  <a:spcPct val="0"/>
                </a:spcAft>
              </a:pPr>
              <a:r>
                <a:rPr lang="tr-TR" sz="2000" b="1" smtClean="0">
                  <a:solidFill>
                    <a:srgbClr val="1D528D"/>
                  </a:solidFill>
                </a:rPr>
                <a:t>Dereceli</a:t>
              </a:r>
            </a:p>
            <a:p>
              <a:pPr algn="ctr" fontAlgn="base">
                <a:spcBef>
                  <a:spcPct val="0"/>
                </a:spcBef>
                <a:spcAft>
                  <a:spcPct val="0"/>
                </a:spcAft>
              </a:pPr>
              <a:r>
                <a:rPr lang="tr-TR" sz="2000" b="1" smtClean="0">
                  <a:solidFill>
                    <a:srgbClr val="1D528D"/>
                  </a:solidFill>
                </a:rPr>
                <a:t>Puanlama</a:t>
              </a:r>
            </a:p>
            <a:p>
              <a:pPr algn="ctr" fontAlgn="base">
                <a:spcBef>
                  <a:spcPct val="0"/>
                </a:spcBef>
                <a:spcAft>
                  <a:spcPct val="0"/>
                </a:spcAft>
              </a:pPr>
              <a:r>
                <a:rPr lang="tr-TR" sz="2000" b="1" smtClean="0">
                  <a:solidFill>
                    <a:srgbClr val="1D528D"/>
                  </a:solidFill>
                </a:rPr>
                <a:t>Anahtarı</a:t>
              </a:r>
            </a:p>
          </p:txBody>
        </p:sp>
        <p:sp>
          <p:nvSpPr>
            <p:cNvPr id="8" name="Rectangle 4"/>
            <p:cNvSpPr/>
            <p:nvPr/>
          </p:nvSpPr>
          <p:spPr bwMode="auto">
            <a:xfrm>
              <a:off x="2094" y="787"/>
              <a:ext cx="795" cy="794"/>
            </a:xfrm>
            <a:prstGeom prst="rect">
              <a:avLst/>
            </a:prstGeom>
            <a:gradFill flip="none" rotWithShape="1">
              <a:gsLst>
                <a:gs pos="0">
                  <a:srgbClr val="64D011"/>
                </a:gs>
                <a:gs pos="100000">
                  <a:srgbClr val="326609"/>
                </a:gs>
              </a:gsLst>
              <a:lin ang="5400000" scaled="0"/>
              <a:tileRect/>
            </a:gradFill>
            <a:ln w="9525" cap="flat" cmpd="sng" algn="ctr">
              <a:noFill/>
              <a:prstDash val="solid"/>
              <a:round/>
              <a:headEnd type="none" w="med" len="med"/>
              <a:tailEnd type="none" w="med" len="med"/>
            </a:ln>
            <a:effectLst/>
            <a:scene3d>
              <a:camera prst="perspectiveBelow" fov="2700000">
                <a:rot lat="600000" lon="0" rev="0"/>
              </a:camera>
              <a:lightRig rig="threePt" dir="t"/>
            </a:scene3d>
            <a:sp3d extrusionH="1022350"/>
          </p:spPr>
          <p:txBody>
            <a:bodyPr/>
            <a:lstStyle/>
            <a:p>
              <a:pPr defTabSz="457200" fontAlgn="base" hangingPunct="0">
                <a:lnSpc>
                  <a:spcPct val="93000"/>
                </a:lnSpc>
                <a:spcBef>
                  <a:spcPct val="0"/>
                </a:spcBef>
                <a:spcAft>
                  <a:spcPct val="0"/>
                </a:spcAft>
                <a:buClr>
                  <a:srgbClr val="000000"/>
                </a:buClr>
                <a:buSzPct val="100000"/>
                <a:buFont typeface="Times New Roman" charset="0"/>
                <a:buNone/>
                <a:defRPr/>
              </a:pPr>
              <a:endParaRPr lang="en-US">
                <a:solidFill>
                  <a:srgbClr val="1D528D"/>
                </a:solidFill>
              </a:endParaRPr>
            </a:p>
          </p:txBody>
        </p:sp>
        <p:sp>
          <p:nvSpPr>
            <p:cNvPr id="9" name="Rectangle 12"/>
            <p:cNvSpPr/>
            <p:nvPr/>
          </p:nvSpPr>
          <p:spPr bwMode="auto">
            <a:xfrm>
              <a:off x="2089" y="1675"/>
              <a:ext cx="795" cy="793"/>
            </a:xfrm>
            <a:prstGeom prst="rect">
              <a:avLst/>
            </a:prstGeom>
            <a:gradFill flip="none" rotWithShape="1">
              <a:gsLst>
                <a:gs pos="0">
                  <a:srgbClr val="AFE87E"/>
                </a:gs>
                <a:gs pos="100000">
                  <a:srgbClr val="64D011"/>
                </a:gs>
              </a:gsLst>
              <a:lin ang="5400000" scaled="0"/>
              <a:tileRect/>
            </a:gradFill>
            <a:ln w="9525" cap="flat" cmpd="sng" algn="ctr">
              <a:noFill/>
              <a:prstDash val="solid"/>
              <a:round/>
              <a:headEnd type="none" w="med" len="med"/>
              <a:tailEnd type="none" w="med" len="med"/>
            </a:ln>
            <a:effectLst/>
            <a:scene3d>
              <a:camera prst="perspectiveBelow" fov="2700000">
                <a:rot lat="600000" lon="0" rev="0"/>
              </a:camera>
              <a:lightRig rig="threePt" dir="t"/>
            </a:scene3d>
            <a:sp3d extrusionH="1022350"/>
          </p:spPr>
          <p:txBody>
            <a:bodyPr/>
            <a:lstStyle/>
            <a:p>
              <a:pPr defTabSz="457200" fontAlgn="base" hangingPunct="0">
                <a:lnSpc>
                  <a:spcPct val="93000"/>
                </a:lnSpc>
                <a:spcBef>
                  <a:spcPct val="0"/>
                </a:spcBef>
                <a:spcAft>
                  <a:spcPct val="0"/>
                </a:spcAft>
                <a:buClr>
                  <a:srgbClr val="000000"/>
                </a:buClr>
                <a:buSzPct val="100000"/>
                <a:buFont typeface="Times New Roman" charset="0"/>
                <a:buNone/>
                <a:defRPr/>
              </a:pPr>
              <a:endParaRPr lang="en-US">
                <a:solidFill>
                  <a:srgbClr val="1D528D"/>
                </a:solidFill>
              </a:endParaRPr>
            </a:p>
          </p:txBody>
        </p:sp>
        <p:sp>
          <p:nvSpPr>
            <p:cNvPr id="10" name="Rectangle 6"/>
            <p:cNvSpPr/>
            <p:nvPr/>
          </p:nvSpPr>
          <p:spPr bwMode="auto">
            <a:xfrm>
              <a:off x="1211" y="787"/>
              <a:ext cx="795" cy="794"/>
            </a:xfrm>
            <a:prstGeom prst="rect">
              <a:avLst/>
            </a:prstGeom>
            <a:gradFill flip="none" rotWithShape="1">
              <a:gsLst>
                <a:gs pos="0">
                  <a:schemeClr val="bg1">
                    <a:lumMod val="75000"/>
                  </a:schemeClr>
                </a:gs>
                <a:gs pos="100000">
                  <a:schemeClr val="tx1">
                    <a:lumMod val="65000"/>
                    <a:lumOff val="35000"/>
                  </a:schemeClr>
                </a:gs>
              </a:gsLst>
              <a:lin ang="5400000" scaled="0"/>
              <a:tileRect/>
            </a:gradFill>
            <a:ln w="9525" cap="flat" cmpd="sng" algn="ctr">
              <a:noFill/>
              <a:prstDash val="solid"/>
              <a:round/>
              <a:headEnd type="none" w="med" len="med"/>
              <a:tailEnd type="none" w="med" len="med"/>
            </a:ln>
            <a:effectLst/>
            <a:scene3d>
              <a:camera prst="perspectiveBelow" fov="2700000">
                <a:rot lat="600000" lon="0" rev="0"/>
              </a:camera>
              <a:lightRig rig="threePt" dir="t"/>
            </a:scene3d>
            <a:sp3d extrusionH="1022350"/>
          </p:spPr>
          <p:txBody>
            <a:bodyPr/>
            <a:lstStyle/>
            <a:p>
              <a:pPr defTabSz="457200" fontAlgn="base" hangingPunct="0">
                <a:lnSpc>
                  <a:spcPct val="93000"/>
                </a:lnSpc>
                <a:spcBef>
                  <a:spcPct val="0"/>
                </a:spcBef>
                <a:spcAft>
                  <a:spcPct val="0"/>
                </a:spcAft>
                <a:buClr>
                  <a:srgbClr val="000000"/>
                </a:buClr>
                <a:buSzPct val="100000"/>
                <a:buFont typeface="Times New Roman" charset="0"/>
                <a:buNone/>
                <a:defRPr/>
              </a:pPr>
              <a:endParaRPr lang="en-US">
                <a:solidFill>
                  <a:srgbClr val="1D528D"/>
                </a:solidFill>
              </a:endParaRPr>
            </a:p>
          </p:txBody>
        </p:sp>
        <p:sp>
          <p:nvSpPr>
            <p:cNvPr id="11" name="Rectangle 14"/>
            <p:cNvSpPr/>
            <p:nvPr/>
          </p:nvSpPr>
          <p:spPr bwMode="auto">
            <a:xfrm>
              <a:off x="1206" y="1675"/>
              <a:ext cx="794" cy="793"/>
            </a:xfrm>
            <a:prstGeom prst="rect">
              <a:avLst/>
            </a:prstGeom>
            <a:gradFill flip="none" rotWithShape="1">
              <a:gsLst>
                <a:gs pos="0">
                  <a:schemeClr val="bg1">
                    <a:lumMod val="85000"/>
                  </a:schemeClr>
                </a:gs>
                <a:gs pos="100000">
                  <a:schemeClr val="bg1">
                    <a:lumMod val="50000"/>
                  </a:schemeClr>
                </a:gs>
              </a:gsLst>
              <a:lin ang="5400000" scaled="0"/>
              <a:tileRect/>
            </a:gradFill>
            <a:ln w="9525" cap="flat" cmpd="sng" algn="ctr">
              <a:noFill/>
              <a:prstDash val="solid"/>
              <a:round/>
              <a:headEnd type="none" w="med" len="med"/>
              <a:tailEnd type="none" w="med" len="med"/>
            </a:ln>
            <a:effectLst/>
            <a:scene3d>
              <a:camera prst="perspectiveBelow" fov="2700000">
                <a:rot lat="600000" lon="0" rev="0"/>
              </a:camera>
              <a:lightRig rig="threePt" dir="t"/>
            </a:scene3d>
            <a:sp3d extrusionH="1022350"/>
          </p:spPr>
          <p:txBody>
            <a:bodyPr/>
            <a:lstStyle/>
            <a:p>
              <a:pPr defTabSz="457200" fontAlgn="base" hangingPunct="0">
                <a:lnSpc>
                  <a:spcPct val="93000"/>
                </a:lnSpc>
                <a:spcBef>
                  <a:spcPct val="0"/>
                </a:spcBef>
                <a:spcAft>
                  <a:spcPct val="0"/>
                </a:spcAft>
                <a:buClr>
                  <a:srgbClr val="000000"/>
                </a:buClr>
                <a:buSzPct val="100000"/>
                <a:buFont typeface="Times New Roman" charset="0"/>
                <a:buNone/>
                <a:defRPr/>
              </a:pPr>
              <a:endParaRPr lang="en-US">
                <a:solidFill>
                  <a:srgbClr val="1D528D"/>
                </a:solidFill>
              </a:endParaRPr>
            </a:p>
          </p:txBody>
        </p:sp>
        <p:sp>
          <p:nvSpPr>
            <p:cNvPr id="12" name="Text Box 14"/>
            <p:cNvSpPr txBox="1">
              <a:spLocks noChangeArrowheads="1"/>
            </p:cNvSpPr>
            <p:nvPr/>
          </p:nvSpPr>
          <p:spPr bwMode="auto">
            <a:xfrm>
              <a:off x="374" y="898"/>
              <a:ext cx="660" cy="391"/>
            </a:xfrm>
            <a:prstGeom prst="rect">
              <a:avLst/>
            </a:prstGeom>
            <a:noFill/>
            <a:ln w="9525">
              <a:noFill/>
              <a:miter lim="800000"/>
              <a:headEnd/>
              <a:tailEnd/>
            </a:ln>
          </p:spPr>
          <p:txBody>
            <a:bodyPr wrap="none">
              <a:spAutoFit/>
            </a:bodyPr>
            <a:lstStyle/>
            <a:p>
              <a:pPr algn="ctr" fontAlgn="base">
                <a:spcBef>
                  <a:spcPct val="0"/>
                </a:spcBef>
                <a:spcAft>
                  <a:spcPct val="0"/>
                </a:spcAft>
              </a:pPr>
              <a:r>
                <a:rPr lang="tr-TR" sz="2400" b="1" dirty="0" smtClean="0">
                  <a:solidFill>
                    <a:srgbClr val="1D528D"/>
                  </a:solidFill>
                  <a:ea typeface="MS PGothic" pitchFamily="34" charset="-128"/>
                </a:rPr>
                <a:t>Gözlem </a:t>
              </a:r>
              <a:endParaRPr lang="tr-TR" sz="2400" b="1" dirty="0" smtClean="0">
                <a:solidFill>
                  <a:srgbClr val="1D528D"/>
                </a:solidFill>
              </a:endParaRPr>
            </a:p>
            <a:p>
              <a:pPr algn="ctr" fontAlgn="base">
                <a:spcBef>
                  <a:spcPct val="0"/>
                </a:spcBef>
                <a:spcAft>
                  <a:spcPct val="0"/>
                </a:spcAft>
              </a:pPr>
              <a:r>
                <a:rPr lang="tr-TR" sz="2400" b="1" dirty="0" smtClean="0">
                  <a:solidFill>
                    <a:srgbClr val="1D528D"/>
                  </a:solidFill>
                </a:rPr>
                <a:t>Kayıtları</a:t>
              </a:r>
              <a:endParaRPr lang="tr-TR" sz="2400" b="1" dirty="0" smtClean="0">
                <a:solidFill>
                  <a:srgbClr val="1D528D"/>
                </a:solidFill>
                <a:ea typeface="MS PGothic" pitchFamily="34" charset="-128"/>
              </a:endParaRPr>
            </a:p>
          </p:txBody>
        </p:sp>
        <p:sp>
          <p:nvSpPr>
            <p:cNvPr id="13" name="Text Box 15"/>
            <p:cNvSpPr txBox="1">
              <a:spLocks noChangeArrowheads="1"/>
            </p:cNvSpPr>
            <p:nvPr/>
          </p:nvSpPr>
          <p:spPr bwMode="auto">
            <a:xfrm>
              <a:off x="1282" y="898"/>
              <a:ext cx="644" cy="391"/>
            </a:xfrm>
            <a:prstGeom prst="rect">
              <a:avLst/>
            </a:prstGeom>
            <a:noFill/>
            <a:ln w="9525">
              <a:noFill/>
              <a:miter lim="800000"/>
              <a:headEnd/>
              <a:tailEnd/>
            </a:ln>
          </p:spPr>
          <p:txBody>
            <a:bodyPr wrap="none">
              <a:spAutoFit/>
            </a:bodyPr>
            <a:lstStyle/>
            <a:p>
              <a:pPr algn="ctr" fontAlgn="base">
                <a:spcBef>
                  <a:spcPct val="0"/>
                </a:spcBef>
                <a:spcAft>
                  <a:spcPct val="0"/>
                </a:spcAft>
              </a:pPr>
              <a:r>
                <a:rPr lang="tr-TR" sz="2400" b="1" smtClean="0">
                  <a:solidFill>
                    <a:srgbClr val="1D528D"/>
                  </a:solidFill>
                </a:rPr>
                <a:t>K</a:t>
              </a:r>
              <a:r>
                <a:rPr lang="tr-TR" sz="2400" b="1" smtClean="0">
                  <a:solidFill>
                    <a:srgbClr val="1D528D"/>
                  </a:solidFill>
                  <a:ea typeface="MS PGothic" pitchFamily="34" charset="-128"/>
                </a:rPr>
                <a:t>ontrol </a:t>
              </a:r>
              <a:endParaRPr lang="tr-TR" sz="2400" b="1" smtClean="0">
                <a:solidFill>
                  <a:srgbClr val="1D528D"/>
                </a:solidFill>
              </a:endParaRPr>
            </a:p>
            <a:p>
              <a:pPr algn="ctr" fontAlgn="base">
                <a:spcBef>
                  <a:spcPct val="0"/>
                </a:spcBef>
                <a:spcAft>
                  <a:spcPct val="0"/>
                </a:spcAft>
              </a:pPr>
              <a:r>
                <a:rPr lang="tr-TR" sz="2400" b="1" smtClean="0">
                  <a:solidFill>
                    <a:srgbClr val="1D528D"/>
                  </a:solidFill>
                </a:rPr>
                <a:t>L</a:t>
              </a:r>
              <a:r>
                <a:rPr lang="tr-TR" sz="2400" b="1" smtClean="0">
                  <a:solidFill>
                    <a:srgbClr val="1D528D"/>
                  </a:solidFill>
                  <a:ea typeface="MS PGothic" pitchFamily="34" charset="-128"/>
                </a:rPr>
                <a:t>isteleri</a:t>
              </a:r>
            </a:p>
          </p:txBody>
        </p:sp>
        <p:sp>
          <p:nvSpPr>
            <p:cNvPr id="14" name="Text Box 16"/>
            <p:cNvSpPr txBox="1">
              <a:spLocks noChangeArrowheads="1"/>
            </p:cNvSpPr>
            <p:nvPr/>
          </p:nvSpPr>
          <p:spPr bwMode="auto">
            <a:xfrm>
              <a:off x="2076" y="921"/>
              <a:ext cx="800" cy="334"/>
            </a:xfrm>
            <a:prstGeom prst="rect">
              <a:avLst/>
            </a:prstGeom>
            <a:noFill/>
            <a:ln w="9525">
              <a:noFill/>
              <a:miter lim="800000"/>
              <a:headEnd/>
              <a:tailEnd/>
            </a:ln>
          </p:spPr>
          <p:txBody>
            <a:bodyPr wrap="none">
              <a:spAutoFit/>
            </a:bodyPr>
            <a:lstStyle/>
            <a:p>
              <a:pPr algn="ctr" fontAlgn="base">
                <a:spcBef>
                  <a:spcPct val="0"/>
                </a:spcBef>
                <a:spcAft>
                  <a:spcPct val="0"/>
                </a:spcAft>
              </a:pPr>
              <a:r>
                <a:rPr lang="tr-TR" sz="2000" b="1" smtClean="0">
                  <a:solidFill>
                    <a:srgbClr val="1D528D"/>
                  </a:solidFill>
                </a:rPr>
                <a:t>D</a:t>
              </a:r>
              <a:r>
                <a:rPr lang="tr-TR" sz="2000" b="1" smtClean="0">
                  <a:solidFill>
                    <a:srgbClr val="1D528D"/>
                  </a:solidFill>
                  <a:ea typeface="MS PGothic" pitchFamily="34" charset="-128"/>
                </a:rPr>
                <a:t>ereceleme </a:t>
              </a:r>
              <a:endParaRPr lang="tr-TR" sz="2000" b="1" smtClean="0">
                <a:solidFill>
                  <a:srgbClr val="1D528D"/>
                </a:solidFill>
              </a:endParaRPr>
            </a:p>
            <a:p>
              <a:pPr algn="ctr" fontAlgn="base">
                <a:spcBef>
                  <a:spcPct val="0"/>
                </a:spcBef>
                <a:spcAft>
                  <a:spcPct val="0"/>
                </a:spcAft>
              </a:pPr>
              <a:r>
                <a:rPr lang="tr-TR" sz="2000" b="1" smtClean="0">
                  <a:solidFill>
                    <a:srgbClr val="1D528D"/>
                  </a:solidFill>
                </a:rPr>
                <a:t>Ö</a:t>
              </a:r>
              <a:r>
                <a:rPr lang="tr-TR" sz="2000" b="1" smtClean="0">
                  <a:solidFill>
                    <a:srgbClr val="1D528D"/>
                  </a:solidFill>
                  <a:ea typeface="MS PGothic" pitchFamily="34" charset="-128"/>
                </a:rPr>
                <a:t>lçekleri</a:t>
              </a:r>
            </a:p>
          </p:txBody>
        </p:sp>
        <p:sp>
          <p:nvSpPr>
            <p:cNvPr id="15" name="TextBox 16"/>
            <p:cNvSpPr txBox="1">
              <a:spLocks noChangeArrowheads="1"/>
            </p:cNvSpPr>
            <p:nvPr/>
          </p:nvSpPr>
          <p:spPr bwMode="auto">
            <a:xfrm>
              <a:off x="1190" y="1751"/>
              <a:ext cx="806" cy="479"/>
            </a:xfrm>
            <a:prstGeom prst="rect">
              <a:avLst/>
            </a:prstGeom>
            <a:noFill/>
            <a:ln w="9525">
              <a:noFill/>
              <a:miter lim="800000"/>
              <a:headEnd/>
              <a:tailEnd/>
            </a:ln>
          </p:spPr>
          <p:txBody>
            <a:bodyPr>
              <a:spAutoFit/>
            </a:bodyPr>
            <a:lstStyle/>
            <a:p>
              <a:pPr algn="ctr" fontAlgn="base">
                <a:spcBef>
                  <a:spcPct val="0"/>
                </a:spcBef>
                <a:spcAft>
                  <a:spcPct val="0"/>
                </a:spcAft>
              </a:pPr>
              <a:r>
                <a:rPr lang="tr-TR" sz="2000" b="1" smtClean="0">
                  <a:solidFill>
                    <a:srgbClr val="1D528D"/>
                  </a:solidFill>
                </a:rPr>
                <a:t>Ürün Seçki</a:t>
              </a:r>
            </a:p>
            <a:p>
              <a:pPr algn="ctr" fontAlgn="base">
                <a:spcBef>
                  <a:spcPct val="0"/>
                </a:spcBef>
                <a:spcAft>
                  <a:spcPct val="0"/>
                </a:spcAft>
              </a:pPr>
              <a:r>
                <a:rPr lang="tr-TR" sz="2000" b="1" smtClean="0">
                  <a:solidFill>
                    <a:srgbClr val="1D528D"/>
                  </a:solidFill>
                </a:rPr>
                <a:t>Dosyaları</a:t>
              </a:r>
            </a:p>
            <a:p>
              <a:pPr algn="ctr" fontAlgn="base">
                <a:spcBef>
                  <a:spcPct val="0"/>
                </a:spcBef>
                <a:spcAft>
                  <a:spcPct val="0"/>
                </a:spcAft>
              </a:pPr>
              <a:r>
                <a:rPr lang="tr-TR" sz="2000" b="1" smtClean="0">
                  <a:solidFill>
                    <a:srgbClr val="1D528D"/>
                  </a:solidFill>
                </a:rPr>
                <a:t>(Portfolyo)</a:t>
              </a:r>
            </a:p>
          </p:txBody>
        </p:sp>
        <p:sp>
          <p:nvSpPr>
            <p:cNvPr id="16" name="TextBox 16"/>
            <p:cNvSpPr txBox="1">
              <a:spLocks noChangeArrowheads="1"/>
            </p:cNvSpPr>
            <p:nvPr/>
          </p:nvSpPr>
          <p:spPr bwMode="auto">
            <a:xfrm>
              <a:off x="2079" y="1751"/>
              <a:ext cx="807" cy="479"/>
            </a:xfrm>
            <a:prstGeom prst="rect">
              <a:avLst/>
            </a:prstGeom>
            <a:noFill/>
            <a:ln w="9525">
              <a:noFill/>
              <a:miter lim="800000"/>
              <a:headEnd/>
              <a:tailEnd/>
            </a:ln>
          </p:spPr>
          <p:txBody>
            <a:bodyPr>
              <a:spAutoFit/>
            </a:bodyPr>
            <a:lstStyle/>
            <a:p>
              <a:pPr algn="ctr" fontAlgn="base">
                <a:spcBef>
                  <a:spcPct val="0"/>
                </a:spcBef>
                <a:spcAft>
                  <a:spcPct val="0"/>
                </a:spcAft>
              </a:pPr>
              <a:r>
                <a:rPr lang="tr-TR" sz="2000" b="1" smtClean="0">
                  <a:solidFill>
                    <a:srgbClr val="1D528D"/>
                  </a:solidFill>
                  <a:ea typeface="MS PGothic" pitchFamily="34" charset="-128"/>
                </a:rPr>
                <a:t>Akran-grup ve özde</a:t>
              </a:r>
              <a:r>
                <a:rPr lang="tr-TR" sz="2000" b="1" smtClean="0">
                  <a:solidFill>
                    <a:srgbClr val="1D528D"/>
                  </a:solidFill>
                </a:rPr>
                <a:t>ğ</a:t>
              </a:r>
              <a:r>
                <a:rPr lang="tr-TR" sz="2000" b="1" smtClean="0">
                  <a:solidFill>
                    <a:srgbClr val="1D528D"/>
                  </a:solidFill>
                  <a:ea typeface="MS PGothic" pitchFamily="34" charset="-128"/>
                </a:rPr>
                <a:t>er</a:t>
              </a:r>
              <a:r>
                <a:rPr lang="tr-TR" sz="2000" b="1" smtClean="0">
                  <a:solidFill>
                    <a:srgbClr val="1D528D"/>
                  </a:solidFill>
                </a:rPr>
                <a:t>-</a:t>
              </a:r>
              <a:r>
                <a:rPr lang="tr-TR" sz="2000" b="1" smtClean="0">
                  <a:solidFill>
                    <a:srgbClr val="1D528D"/>
                  </a:solidFill>
                  <a:ea typeface="MS PGothic" pitchFamily="34" charset="-128"/>
                </a:rPr>
                <a:t>lendirmeler</a:t>
              </a:r>
            </a:p>
          </p:txBody>
        </p:sp>
      </p:grpSp>
    </p:spTree>
    <p:extLst>
      <p:ext uri="{BB962C8B-B14F-4D97-AF65-F5344CB8AC3E}">
        <p14:creationId xmlns:p14="http://schemas.microsoft.com/office/powerpoint/2010/main" val="225538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Bütünsel DPA Sınırlılıkları</a:t>
            </a:r>
            <a:endParaRPr lang="tr-TR" dirty="0"/>
          </a:p>
        </p:txBody>
      </p:sp>
      <p:sp>
        <p:nvSpPr>
          <p:cNvPr id="3" name="İçerik Yer Tutucusu 2"/>
          <p:cNvSpPr>
            <a:spLocks noGrp="1"/>
          </p:cNvSpPr>
          <p:nvPr>
            <p:ph idx="1"/>
          </p:nvPr>
        </p:nvSpPr>
        <p:spPr/>
        <p:txBody>
          <a:bodyPr/>
          <a:lstStyle/>
          <a:p>
            <a:r>
              <a:rPr lang="tr-TR" dirty="0" smtClean="0"/>
              <a:t>Çalışmasında farklı eksiklikler bulunan iki öğrenci aynı puanı alabilir </a:t>
            </a:r>
          </a:p>
          <a:p>
            <a:pPr marL="0" indent="0">
              <a:buNone/>
            </a:pPr>
            <a:endParaRPr lang="tr-TR" dirty="0" smtClean="0"/>
          </a:p>
          <a:p>
            <a:r>
              <a:rPr lang="tr-TR" dirty="0" smtClean="0"/>
              <a:t>Ayrıntılar belirlenmediğinden puanlama güvenirliği daha düşüktür</a:t>
            </a:r>
          </a:p>
          <a:p>
            <a:pPr marL="0" indent="0">
              <a:buNone/>
            </a:pPr>
            <a:endParaRPr lang="tr-TR" dirty="0" smtClean="0"/>
          </a:p>
          <a:p>
            <a:r>
              <a:rPr lang="tr-TR" dirty="0" smtClean="0"/>
              <a:t>Öğrenci bazı performansları yönünden 4 puanlık grubun içine girerken bazı performansları yönünden ise 2 puanlık grubun içine girebilir.</a:t>
            </a:r>
            <a:endParaRPr lang="tr-TR" dirty="0"/>
          </a:p>
        </p:txBody>
      </p:sp>
    </p:spTree>
    <p:extLst>
      <p:ext uri="{BB962C8B-B14F-4D97-AF65-F5344CB8AC3E}">
        <p14:creationId xmlns:p14="http://schemas.microsoft.com/office/powerpoint/2010/main" val="74209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Analitik DPA </a:t>
            </a:r>
            <a:endParaRPr lang="tr-TR" dirty="0"/>
          </a:p>
        </p:txBody>
      </p:sp>
      <p:sp>
        <p:nvSpPr>
          <p:cNvPr id="3" name="İçerik Yer Tutucusu 2"/>
          <p:cNvSpPr>
            <a:spLocks noGrp="1"/>
          </p:cNvSpPr>
          <p:nvPr>
            <p:ph idx="1"/>
          </p:nvPr>
        </p:nvSpPr>
        <p:spPr/>
        <p:txBody>
          <a:bodyPr/>
          <a:lstStyle/>
          <a:p>
            <a:r>
              <a:rPr lang="tr-TR" dirty="0" smtClean="0"/>
              <a:t>Bütünsele göre daha özel ve ayrıntılıdır, tanı amaçlı kullanılabilir. </a:t>
            </a:r>
          </a:p>
          <a:p>
            <a:pPr marL="0" indent="0">
              <a:buNone/>
            </a:pPr>
            <a:endParaRPr lang="tr-TR" dirty="0" smtClean="0"/>
          </a:p>
          <a:p>
            <a:r>
              <a:rPr lang="tr-TR" dirty="0" smtClean="0"/>
              <a:t>Daha zengin ve ayrıntılı tanımlamalar yapılabilir, bu sayede öğrenciye de daha ayrıntılı geri bildirim verme şansı ortaya çıkar </a:t>
            </a:r>
          </a:p>
          <a:p>
            <a:endParaRPr lang="tr-TR" dirty="0"/>
          </a:p>
          <a:p>
            <a:r>
              <a:rPr lang="tr-TR" dirty="0" smtClean="0"/>
              <a:t>Puanlama güvenirliği daha yüksek sonuçlara ulaşmak daha mümkün hale gelir </a:t>
            </a:r>
          </a:p>
          <a:p>
            <a:pPr marL="0" indent="0">
              <a:buNone/>
            </a:pPr>
            <a:endParaRPr lang="tr-TR" dirty="0"/>
          </a:p>
        </p:txBody>
      </p:sp>
    </p:spTree>
    <p:extLst>
      <p:ext uri="{BB962C8B-B14F-4D97-AF65-F5344CB8AC3E}">
        <p14:creationId xmlns:p14="http://schemas.microsoft.com/office/powerpoint/2010/main" val="3929936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rot="16200000">
            <a:off x="5343852" y="131153"/>
            <a:ext cx="6605216" cy="6642849"/>
          </a:xfrm>
          <a:prstGeom prst="rect">
            <a:avLst/>
          </a:prstGeom>
        </p:spPr>
      </p:pic>
      <p:pic>
        <p:nvPicPr>
          <p:cNvPr id="5" name="Resim 4"/>
          <p:cNvPicPr>
            <a:picLocks noChangeAspect="1"/>
          </p:cNvPicPr>
          <p:nvPr/>
        </p:nvPicPr>
        <p:blipFill>
          <a:blip r:embed="rId3"/>
          <a:stretch>
            <a:fillRect/>
          </a:stretch>
        </p:blipFill>
        <p:spPr>
          <a:xfrm rot="16200000">
            <a:off x="179014" y="1703295"/>
            <a:ext cx="5263963" cy="4839820"/>
          </a:xfrm>
          <a:prstGeom prst="rect">
            <a:avLst/>
          </a:prstGeom>
        </p:spPr>
      </p:pic>
    </p:spTree>
    <p:extLst>
      <p:ext uri="{BB962C8B-B14F-4D97-AF65-F5344CB8AC3E}">
        <p14:creationId xmlns:p14="http://schemas.microsoft.com/office/powerpoint/2010/main" val="398405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a:t>
            </a:r>
            <a:endParaRPr lang="tr-TR" dirty="0"/>
          </a:p>
        </p:txBody>
      </p:sp>
      <p:sp>
        <p:nvSpPr>
          <p:cNvPr id="3" name="İçerik Yer Tutucusu 2"/>
          <p:cNvSpPr>
            <a:spLocks noGrp="1"/>
          </p:cNvSpPr>
          <p:nvPr>
            <p:ph idx="1"/>
          </p:nvPr>
        </p:nvSpPr>
        <p:spPr>
          <a:xfrm>
            <a:off x="838200" y="1812178"/>
            <a:ext cx="10515600" cy="4351338"/>
          </a:xfrm>
        </p:spPr>
        <p:txBody>
          <a:bodyPr/>
          <a:lstStyle/>
          <a:p>
            <a:endParaRPr lang="tr-TR"/>
          </a:p>
        </p:txBody>
      </p:sp>
      <p:pic>
        <p:nvPicPr>
          <p:cNvPr id="4" name="Resim 3"/>
          <p:cNvPicPr>
            <a:picLocks noChangeAspect="1"/>
          </p:cNvPicPr>
          <p:nvPr/>
        </p:nvPicPr>
        <p:blipFill>
          <a:blip r:embed="rId2"/>
          <a:stretch>
            <a:fillRect/>
          </a:stretch>
        </p:blipFill>
        <p:spPr>
          <a:xfrm rot="16200000">
            <a:off x="4185306" y="-592883"/>
            <a:ext cx="6210486" cy="8126503"/>
          </a:xfrm>
          <a:prstGeom prst="rect">
            <a:avLst/>
          </a:prstGeom>
        </p:spPr>
      </p:pic>
    </p:spTree>
    <p:extLst>
      <p:ext uri="{BB962C8B-B14F-4D97-AF65-F5344CB8AC3E}">
        <p14:creationId xmlns:p14="http://schemas.microsoft.com/office/powerpoint/2010/main" val="42682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Analitik ve Bütünsel DPA Karşılaştırması </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48431413"/>
              </p:ext>
            </p:extLst>
          </p:nvPr>
        </p:nvGraphicFramePr>
        <p:xfrm>
          <a:off x="838200" y="1825625"/>
          <a:ext cx="10515600" cy="4577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99537430"/>
                    </a:ext>
                  </a:extLst>
                </a:gridCol>
                <a:gridCol w="5257800">
                  <a:extLst>
                    <a:ext uri="{9D8B030D-6E8A-4147-A177-3AD203B41FA5}">
                      <a16:colId xmlns:a16="http://schemas.microsoft.com/office/drawing/2014/main" val="354434453"/>
                    </a:ext>
                  </a:extLst>
                </a:gridCol>
              </a:tblGrid>
              <a:tr h="370840">
                <a:tc>
                  <a:txBody>
                    <a:bodyPr/>
                    <a:lstStyle/>
                    <a:p>
                      <a:r>
                        <a:rPr lang="tr-TR" dirty="0" smtClean="0"/>
                        <a:t>Analitik DPA </a:t>
                      </a:r>
                      <a:endParaRPr lang="tr-TR" dirty="0"/>
                    </a:p>
                  </a:txBody>
                  <a:tcPr/>
                </a:tc>
                <a:tc>
                  <a:txBody>
                    <a:bodyPr/>
                    <a:lstStyle/>
                    <a:p>
                      <a:r>
                        <a:rPr lang="tr-TR" dirty="0" smtClean="0"/>
                        <a:t>Bütünsel DPA </a:t>
                      </a:r>
                      <a:endParaRPr lang="tr-TR" dirty="0"/>
                    </a:p>
                  </a:txBody>
                  <a:tcPr/>
                </a:tc>
                <a:extLst>
                  <a:ext uri="{0D108BD9-81ED-4DB2-BD59-A6C34878D82A}">
                    <a16:rowId xmlns:a16="http://schemas.microsoft.com/office/drawing/2014/main" val="1288294548"/>
                  </a:ext>
                </a:extLst>
              </a:tr>
              <a:tr h="370840">
                <a:tc>
                  <a:txBody>
                    <a:bodyPr/>
                    <a:lstStyle/>
                    <a:p>
                      <a:r>
                        <a:rPr lang="tr-TR" b="1" dirty="0" smtClean="0"/>
                        <a:t>Yapısı:</a:t>
                      </a:r>
                      <a:r>
                        <a:rPr lang="tr-TR" b="1" baseline="0" dirty="0" smtClean="0"/>
                        <a:t> </a:t>
                      </a:r>
                    </a:p>
                    <a:p>
                      <a:r>
                        <a:rPr lang="tr-TR" baseline="0" dirty="0" smtClean="0"/>
                        <a:t>Bir etkinlik parçalarına ayrılır ve her parça bireysel olarak puanlanır. Her parçadan alınan puanların toplamı toplam puanı oluşturur. Daha çok sürece odaklıdır. Öğrencilerin eksik ve güçlü yanlarının belirlenmesinde kullanılır. Öğrencinin gerçekleştirdiği zihinsel sürecin düzeyi hakkında daha ayrıntılı bilgi verir. </a:t>
                      </a:r>
                    </a:p>
                    <a:p>
                      <a:endParaRPr lang="tr-TR" baseline="0" dirty="0" smtClean="0"/>
                    </a:p>
                    <a:p>
                      <a:r>
                        <a:rPr lang="tr-TR" b="1" baseline="0" dirty="0" smtClean="0"/>
                        <a:t>Sınırlılıkları         </a:t>
                      </a:r>
                      <a:r>
                        <a:rPr lang="tr-TR" baseline="0" dirty="0" smtClean="0"/>
                        <a:t>                                    </a:t>
                      </a:r>
                    </a:p>
                    <a:p>
                      <a:r>
                        <a:rPr lang="tr-TR" baseline="0" dirty="0" smtClean="0"/>
                        <a:t>Hazırlanması uzun sürer </a:t>
                      </a:r>
                    </a:p>
                    <a:p>
                      <a:r>
                        <a:rPr lang="tr-TR" baseline="0" dirty="0" smtClean="0"/>
                        <a:t>Puanlaması zaman alır </a:t>
                      </a:r>
                      <a:endParaRPr lang="tr-TR" dirty="0"/>
                    </a:p>
                  </a:txBody>
                  <a:tcPr/>
                </a:tc>
                <a:tc>
                  <a:txBody>
                    <a:bodyPr/>
                    <a:lstStyle/>
                    <a:p>
                      <a:r>
                        <a:rPr lang="tr-TR" b="1" dirty="0" smtClean="0"/>
                        <a:t>Yapısı:</a:t>
                      </a:r>
                      <a:r>
                        <a:rPr lang="tr-TR" b="1" baseline="0" dirty="0" smtClean="0"/>
                        <a:t> </a:t>
                      </a:r>
                    </a:p>
                    <a:p>
                      <a:r>
                        <a:rPr lang="tr-TR" baseline="0" dirty="0" smtClean="0"/>
                        <a:t>Bir etkinliği parçalara ayırmadan bütün olarak puanlar. Bir etkinliğin bileşenleri kendi aralarında çok ilişkili olup parçalarına ayrılamadığı durumlarda kullanılır. Daha çok </a:t>
                      </a:r>
                      <a:r>
                        <a:rPr lang="tr-TR" baseline="0" dirty="0" err="1" smtClean="0"/>
                        <a:t>sınuca</a:t>
                      </a:r>
                      <a:r>
                        <a:rPr lang="tr-TR" baseline="0" dirty="0" smtClean="0"/>
                        <a:t> odaklıdır. Hızlı puanlamaların gerektiği durumlarda kullanılabilir. Performansı parçalara ayrılmayan ya da tek bir performans boyutunun önemli olduğu ödevlerde kullanılır. </a:t>
                      </a:r>
                    </a:p>
                    <a:p>
                      <a:endParaRPr lang="tr-TR" baseline="0" dirty="0" smtClean="0"/>
                    </a:p>
                    <a:p>
                      <a:r>
                        <a:rPr lang="tr-TR" b="1" baseline="0" dirty="0" smtClean="0"/>
                        <a:t>Sınırlılıkları </a:t>
                      </a:r>
                    </a:p>
                    <a:p>
                      <a:r>
                        <a:rPr lang="tr-TR" baseline="0" dirty="0" smtClean="0"/>
                        <a:t>Farklı davranışlarda başarılı olan iki öğrenci aynı puanı alabilir </a:t>
                      </a:r>
                    </a:p>
                    <a:p>
                      <a:r>
                        <a:rPr lang="tr-TR" baseline="0" dirty="0" smtClean="0"/>
                        <a:t>Öğrencinin güçlü ve zayıf yönlerini belirlemede çok etkili değildir</a:t>
                      </a:r>
                    </a:p>
                    <a:p>
                      <a:r>
                        <a:rPr lang="tr-TR" baseline="0" dirty="0" smtClean="0"/>
                        <a:t>Güvenirlik düzeyi daha düşüktür </a:t>
                      </a:r>
                      <a:endParaRPr lang="tr-TR" dirty="0"/>
                    </a:p>
                  </a:txBody>
                  <a:tcPr/>
                </a:tc>
                <a:extLst>
                  <a:ext uri="{0D108BD9-81ED-4DB2-BD59-A6C34878D82A}">
                    <a16:rowId xmlns:a16="http://schemas.microsoft.com/office/drawing/2014/main" val="3036039397"/>
                  </a:ext>
                </a:extLst>
              </a:tr>
            </a:tbl>
          </a:graphicData>
        </a:graphic>
      </p:graphicFrame>
    </p:spTree>
    <p:extLst>
      <p:ext uri="{BB962C8B-B14F-4D97-AF65-F5344CB8AC3E}">
        <p14:creationId xmlns:p14="http://schemas.microsoft.com/office/powerpoint/2010/main" val="401703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DPA Avantajları </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Öğretmene </a:t>
            </a:r>
          </a:p>
          <a:p>
            <a:r>
              <a:rPr lang="tr-TR" dirty="0" smtClean="0"/>
              <a:t>Önemli öğretim hedeflerine ve öğrenci değerlendirmelerine ilişkin ölçüt belirlemek</a:t>
            </a:r>
          </a:p>
          <a:p>
            <a:r>
              <a:rPr lang="tr-TR" dirty="0" smtClean="0"/>
              <a:t>Değerlendirmelerin tutarlığını artırmak ve puanlamadaki öznelliği azaltmak</a:t>
            </a:r>
          </a:p>
          <a:p>
            <a:r>
              <a:rPr lang="tr-TR" dirty="0" smtClean="0"/>
              <a:t>Öğrenci performansı hakkında öğrenci ve velilere geri bildirim sağlamak</a:t>
            </a:r>
          </a:p>
          <a:p>
            <a:pPr marL="0" indent="0">
              <a:buNone/>
            </a:pPr>
            <a:r>
              <a:rPr lang="tr-TR" dirty="0" smtClean="0"/>
              <a:t>Öğrenciye </a:t>
            </a:r>
          </a:p>
          <a:p>
            <a:r>
              <a:rPr lang="tr-TR" dirty="0" smtClean="0"/>
              <a:t>Performans hakkında öğretmen beklentilerini açıklamak </a:t>
            </a:r>
          </a:p>
          <a:p>
            <a:r>
              <a:rPr lang="tr-TR" dirty="0" smtClean="0"/>
              <a:t>Süreç ya da üründen hangisinin önemli olduğunu göstermek</a:t>
            </a:r>
          </a:p>
          <a:p>
            <a:r>
              <a:rPr lang="tr-TR" dirty="0" smtClean="0"/>
              <a:t>Performans tanımlamalarına ilişkin bilgi sağlamak</a:t>
            </a:r>
          </a:p>
          <a:p>
            <a:r>
              <a:rPr lang="tr-TR" dirty="0" smtClean="0"/>
              <a:t>Geleneksel sonuç yerine performansa ilişkin açık bilgi sağlamak</a:t>
            </a:r>
          </a:p>
          <a:p>
            <a:endParaRPr lang="tr-TR" dirty="0" smtClean="0"/>
          </a:p>
          <a:p>
            <a:endParaRPr lang="tr-TR" dirty="0" smtClean="0"/>
          </a:p>
          <a:p>
            <a:endParaRPr lang="tr-TR" dirty="0"/>
          </a:p>
        </p:txBody>
      </p:sp>
    </p:spTree>
    <p:extLst>
      <p:ext uri="{BB962C8B-B14F-4D97-AF65-F5344CB8AC3E}">
        <p14:creationId xmlns:p14="http://schemas.microsoft.com/office/powerpoint/2010/main" val="254101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Gözlem Kaydı </a:t>
            </a:r>
            <a:endParaRPr lang="tr-TR" b="1" dirty="0"/>
          </a:p>
        </p:txBody>
      </p:sp>
      <p:sp>
        <p:nvSpPr>
          <p:cNvPr id="3" name="İçerik Yer Tutucusu 2"/>
          <p:cNvSpPr>
            <a:spLocks noGrp="1"/>
          </p:cNvSpPr>
          <p:nvPr>
            <p:ph idx="1"/>
          </p:nvPr>
        </p:nvSpPr>
        <p:spPr/>
        <p:txBody>
          <a:bodyPr/>
          <a:lstStyle/>
          <a:p>
            <a:r>
              <a:rPr lang="tr-TR" dirty="0" smtClean="0"/>
              <a:t>Öğretmenin gözlediği önemli, bireysel öğrenci davranışlarının yazılı hale getirilmesidir </a:t>
            </a:r>
          </a:p>
          <a:p>
            <a:r>
              <a:rPr lang="tr-TR" dirty="0" smtClean="0"/>
              <a:t>Öğretmen öğrenciye verdiği performans görevi doğrultusunda gözlemeyi beklediği davranışları (performans ölçütlerini) belirlemeli ve bunlara uygun olan davranışları not etmelidir</a:t>
            </a:r>
          </a:p>
          <a:p>
            <a:r>
              <a:rPr lang="tr-TR" dirty="0" smtClean="0"/>
              <a:t>Ölçütlerle-kaydın uyumlu olması önemlidir</a:t>
            </a:r>
          </a:p>
          <a:p>
            <a:r>
              <a:rPr lang="tr-TR" dirty="0" smtClean="0"/>
              <a:t>Öznellik! </a:t>
            </a:r>
          </a:p>
          <a:p>
            <a:r>
              <a:rPr lang="tr-TR" dirty="0" smtClean="0"/>
              <a:t>Kayıt cihazları kullanılabilir </a:t>
            </a:r>
            <a:endParaRPr lang="tr-TR" dirty="0"/>
          </a:p>
        </p:txBody>
      </p:sp>
    </p:spTree>
    <p:extLst>
      <p:ext uri="{BB962C8B-B14F-4D97-AF65-F5344CB8AC3E}">
        <p14:creationId xmlns:p14="http://schemas.microsoft.com/office/powerpoint/2010/main" val="131764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Kontrol Listes</a:t>
            </a:r>
            <a:r>
              <a:rPr lang="tr-TR" b="1" dirty="0"/>
              <a:t>i</a:t>
            </a:r>
          </a:p>
        </p:txBody>
      </p:sp>
      <p:sp>
        <p:nvSpPr>
          <p:cNvPr id="3" name="İçerik Yer Tutucusu 2"/>
          <p:cNvSpPr>
            <a:spLocks noGrp="1"/>
          </p:cNvSpPr>
          <p:nvPr>
            <p:ph idx="1"/>
          </p:nvPr>
        </p:nvSpPr>
        <p:spPr/>
        <p:txBody>
          <a:bodyPr/>
          <a:lstStyle/>
          <a:p>
            <a:pPr algn="just"/>
            <a:r>
              <a:rPr lang="tr-TR" altLang="tr-TR" dirty="0" smtClean="0"/>
              <a:t>En genel anlamda bir dizi performans ölçütünün yazılı olduğu listedir </a:t>
            </a:r>
          </a:p>
          <a:p>
            <a:pPr marL="0" indent="0" algn="just">
              <a:buNone/>
            </a:pPr>
            <a:endParaRPr lang="tr-TR" altLang="tr-TR" dirty="0" smtClean="0"/>
          </a:p>
          <a:p>
            <a:pPr algn="just"/>
            <a:r>
              <a:rPr lang="tr-TR" altLang="tr-TR" dirty="0"/>
              <a:t>G</a:t>
            </a:r>
            <a:r>
              <a:rPr lang="tr-TR" altLang="tr-TR" dirty="0" smtClean="0"/>
              <a:t>özlenecek </a:t>
            </a:r>
            <a:r>
              <a:rPr lang="tr-TR" altLang="tr-TR" dirty="0"/>
              <a:t>davranışın varlığının veya yokluğunun “x”, “√” veya “evet”, “hayır” ile gösterilmesine yarayan </a:t>
            </a:r>
            <a:r>
              <a:rPr lang="tr-TR" altLang="tr-TR" dirty="0" smtClean="0"/>
              <a:t>araçlardır</a:t>
            </a:r>
          </a:p>
          <a:p>
            <a:pPr algn="just"/>
            <a:endParaRPr lang="tr-TR" altLang="tr-TR" dirty="0"/>
          </a:p>
          <a:p>
            <a:pPr algn="just"/>
            <a:r>
              <a:rPr lang="tr-TR" altLang="tr-TR" dirty="0" smtClean="0"/>
              <a:t>Her istenen davranışın görülmesi 1 puan olarak nitelendirilip her öğrenciye ilişkin bir toplam puan hesaplanabilir. Bazı </a:t>
            </a:r>
            <a:r>
              <a:rPr lang="tr-TR" altLang="tr-TR" dirty="0" err="1" smtClean="0"/>
              <a:t>durumalarda</a:t>
            </a:r>
            <a:r>
              <a:rPr lang="tr-TR" altLang="tr-TR" dirty="0" smtClean="0"/>
              <a:t> istenmeyen davranışın görülmesi durumunda (-1) puan yazılabilir. </a:t>
            </a:r>
            <a:endParaRPr lang="tr-TR" altLang="tr-TR" dirty="0"/>
          </a:p>
          <a:p>
            <a:endParaRPr lang="tr-TR" altLang="tr-TR" dirty="0">
              <a:latin typeface="Comic Sans MS" panose="030F0702030302020204" pitchFamily="66" charset="0"/>
            </a:endParaRPr>
          </a:p>
          <a:p>
            <a:endParaRPr lang="tr-TR" dirty="0"/>
          </a:p>
        </p:txBody>
      </p:sp>
    </p:spTree>
    <p:extLst>
      <p:ext uri="{BB962C8B-B14F-4D97-AF65-F5344CB8AC3E}">
        <p14:creationId xmlns:p14="http://schemas.microsoft.com/office/powerpoint/2010/main" val="281514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Örnek : Deney tasarlama ve uygulama performans görevi için kontrol listesi </a:t>
            </a:r>
            <a:endParaRPr lang="tr-TR" b="1" dirty="0"/>
          </a:p>
        </p:txBody>
      </p:sp>
      <p:sp>
        <p:nvSpPr>
          <p:cNvPr id="3" name="İçerik Yer Tutucusu 2"/>
          <p:cNvSpPr>
            <a:spLocks noGrp="1"/>
          </p:cNvSpPr>
          <p:nvPr>
            <p:ph idx="1"/>
          </p:nvPr>
        </p:nvSpPr>
        <p:spPr/>
        <p:txBody>
          <a:bodyPr/>
          <a:lstStyle/>
          <a:p>
            <a:pPr marL="0" indent="0">
              <a:buNone/>
            </a:pPr>
            <a:r>
              <a:rPr lang="tr-TR" dirty="0" smtClean="0"/>
              <a:t>Aşağıda verilen ifadeleri öğrencilerin deney sırasında gerçekleştirme durumlarına göre √ ile işaretleyiniz. </a:t>
            </a:r>
          </a:p>
          <a:p>
            <a:pPr marL="0" indent="0">
              <a:buNone/>
            </a:pPr>
            <a:endParaRPr lang="tr-TR" dirty="0" smtClean="0"/>
          </a:p>
          <a:p>
            <a:pPr marL="514350" indent="-514350">
              <a:buFont typeface="Arial" panose="020B0604020202020204" pitchFamily="34" charset="0"/>
              <a:buAutoNum type="arabicPeriod"/>
            </a:pPr>
            <a:r>
              <a:rPr lang="tr-TR" dirty="0" smtClean="0"/>
              <a:t>Deney malzemeleri düzenlendi                                                      □</a:t>
            </a:r>
          </a:p>
          <a:p>
            <a:pPr marL="514350" indent="-514350">
              <a:buFont typeface="Arial" panose="020B0604020202020204" pitchFamily="34" charset="0"/>
              <a:buAutoNum type="arabicPeriod"/>
            </a:pPr>
            <a:r>
              <a:rPr lang="tr-TR" dirty="0" smtClean="0"/>
              <a:t>Yönergeyi takip ederek deneyi </a:t>
            </a:r>
            <a:r>
              <a:rPr lang="tr-TR" dirty="0"/>
              <a:t>gerçekleştirdi                            </a:t>
            </a:r>
            <a:r>
              <a:rPr lang="tr-TR" dirty="0" smtClean="0"/>
              <a:t>   □</a:t>
            </a:r>
          </a:p>
          <a:p>
            <a:pPr marL="514350" indent="-514350">
              <a:buFont typeface="Arial" panose="020B0604020202020204" pitchFamily="34" charset="0"/>
              <a:buAutoNum type="arabicPeriod"/>
            </a:pPr>
            <a:r>
              <a:rPr lang="tr-TR" dirty="0" smtClean="0"/>
              <a:t>Gözlemleri ve elde ettiği verileri uygun biçimde kaydetti           □</a:t>
            </a:r>
          </a:p>
          <a:p>
            <a:pPr marL="514350" indent="-514350">
              <a:buAutoNum type="arabicPeriod"/>
            </a:pPr>
            <a:r>
              <a:rPr lang="tr-TR" dirty="0" smtClean="0"/>
              <a:t>Sonuçları deneyin amacına uygun biçimde yorumladı                □</a:t>
            </a:r>
            <a:endParaRPr lang="tr-TR" dirty="0"/>
          </a:p>
        </p:txBody>
      </p:sp>
    </p:spTree>
    <p:extLst>
      <p:ext uri="{BB962C8B-B14F-4D97-AF65-F5344CB8AC3E}">
        <p14:creationId xmlns:p14="http://schemas.microsoft.com/office/powerpoint/2010/main" val="176725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 Edilmesi Gerekenler </a:t>
            </a:r>
            <a:endParaRPr lang="tr-TR" dirty="0"/>
          </a:p>
        </p:txBody>
      </p:sp>
      <p:sp>
        <p:nvSpPr>
          <p:cNvPr id="3" name="İçerik Yer Tutucusu 2"/>
          <p:cNvSpPr>
            <a:spLocks noGrp="1"/>
          </p:cNvSpPr>
          <p:nvPr>
            <p:ph idx="1"/>
          </p:nvPr>
        </p:nvSpPr>
        <p:spPr/>
        <p:txBody>
          <a:bodyPr/>
          <a:lstStyle/>
          <a:p>
            <a:pPr marL="0" indent="0">
              <a:buNone/>
            </a:pPr>
            <a:r>
              <a:rPr lang="tr-TR" b="1" dirty="0" smtClean="0">
                <a:solidFill>
                  <a:srgbClr val="FF0000"/>
                </a:solidFill>
              </a:rPr>
              <a:t>!</a:t>
            </a:r>
            <a:r>
              <a:rPr lang="tr-TR" dirty="0" smtClean="0"/>
              <a:t> Ölçütler gözlenebilir olmalıdır </a:t>
            </a:r>
          </a:p>
          <a:p>
            <a:pPr marL="0" indent="0">
              <a:buNone/>
            </a:pPr>
            <a:endParaRPr lang="tr-TR" dirty="0" smtClean="0"/>
          </a:p>
          <a:p>
            <a:pPr marL="0" indent="0">
              <a:buNone/>
            </a:pPr>
            <a:r>
              <a:rPr lang="tr-TR" b="1" dirty="0" smtClean="0">
                <a:solidFill>
                  <a:srgbClr val="FF0000"/>
                </a:solidFill>
              </a:rPr>
              <a:t>!</a:t>
            </a:r>
            <a:r>
              <a:rPr lang="tr-TR" dirty="0" smtClean="0"/>
              <a:t> Gözlenecek davranışlar muhtemel oluş sırasına göre listede yer almalıdır </a:t>
            </a:r>
          </a:p>
          <a:p>
            <a:pPr marL="0" indent="0">
              <a:buNone/>
            </a:pPr>
            <a:endParaRPr lang="tr-TR" dirty="0" smtClean="0"/>
          </a:p>
          <a:p>
            <a:pPr marL="0" indent="0">
              <a:buNone/>
            </a:pPr>
            <a:r>
              <a:rPr lang="tr-TR" b="1" dirty="0" smtClean="0">
                <a:solidFill>
                  <a:srgbClr val="FF0000"/>
                </a:solidFill>
              </a:rPr>
              <a:t>!</a:t>
            </a:r>
            <a:r>
              <a:rPr lang="tr-TR" dirty="0" smtClean="0"/>
              <a:t> Öğretmene sadece iki seçenek sunması en temel sınırlılığı, kısmi puanlama gerektiren durumlarda kullanımı zor olabilir. </a:t>
            </a:r>
            <a:endParaRPr lang="tr-TR" dirty="0"/>
          </a:p>
        </p:txBody>
      </p:sp>
    </p:spTree>
    <p:extLst>
      <p:ext uri="{BB962C8B-B14F-4D97-AF65-F5344CB8AC3E}">
        <p14:creationId xmlns:p14="http://schemas.microsoft.com/office/powerpoint/2010/main" val="112740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Dereceleme Ölçeği </a:t>
            </a:r>
            <a:endParaRPr lang="tr-TR" dirty="0"/>
          </a:p>
        </p:txBody>
      </p:sp>
      <p:sp>
        <p:nvSpPr>
          <p:cNvPr id="3" name="İçerik Yer Tutucusu 2"/>
          <p:cNvSpPr>
            <a:spLocks noGrp="1"/>
          </p:cNvSpPr>
          <p:nvPr>
            <p:ph idx="1"/>
          </p:nvPr>
        </p:nvSpPr>
        <p:spPr/>
        <p:txBody>
          <a:bodyPr/>
          <a:lstStyle/>
          <a:p>
            <a:r>
              <a:rPr lang="tr-TR" dirty="0" smtClean="0"/>
              <a:t>Dereceleme ölçekleri öğrencinin gösterdiği performansın ya da sergilediği davranışların derecesini belirtmeye yarar. </a:t>
            </a:r>
          </a:p>
          <a:p>
            <a:endParaRPr lang="tr-TR" dirty="0"/>
          </a:p>
          <a:p>
            <a:r>
              <a:rPr lang="tr-TR" dirty="0" smtClean="0"/>
              <a:t>Sayısal olarak ya da sayısal değerlere ek olarak betimleyici ifadelerle oluşturulabilir </a:t>
            </a:r>
          </a:p>
          <a:p>
            <a:endParaRPr lang="tr-TR" dirty="0"/>
          </a:p>
          <a:p>
            <a:r>
              <a:rPr lang="tr-TR" dirty="0" smtClean="0"/>
              <a:t>Her bir düzeyin ilgili puanlarının toplanması ile </a:t>
            </a:r>
            <a:r>
              <a:rPr lang="tr-TR" dirty="0"/>
              <a:t>ö</a:t>
            </a:r>
            <a:r>
              <a:rPr lang="tr-TR" dirty="0" smtClean="0"/>
              <a:t>ğrenci için bir toplam puan elde edilebilir. Ya da ölçütlere ilişkin puanlar ayrı ayrı sunulabilir.  </a:t>
            </a:r>
          </a:p>
          <a:p>
            <a:pPr marL="0" indent="0">
              <a:buNone/>
            </a:pPr>
            <a:endParaRPr lang="tr-TR" dirty="0" smtClean="0"/>
          </a:p>
          <a:p>
            <a:endParaRPr lang="tr-TR" dirty="0"/>
          </a:p>
        </p:txBody>
      </p:sp>
    </p:spTree>
    <p:extLst>
      <p:ext uri="{BB962C8B-B14F-4D97-AF65-F5344CB8AC3E}">
        <p14:creationId xmlns:p14="http://schemas.microsoft.com/office/powerpoint/2010/main" val="227192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74700"/>
            <a:ext cx="10515600" cy="915988"/>
          </a:xfrm>
        </p:spPr>
        <p:txBody>
          <a:bodyPr>
            <a:normAutofit fontScale="90000"/>
          </a:bodyPr>
          <a:lstStyle/>
          <a:p>
            <a:r>
              <a:rPr lang="tr-TR" dirty="0" smtClean="0"/>
              <a:t>Örnek: Problemi tanımlama ve değişkenlerin seçimi ölçütü için dereceleme ölçeği</a:t>
            </a:r>
            <a:br>
              <a:rPr lang="tr-TR" dirty="0" smtClean="0"/>
            </a:br>
            <a:endParaRPr lang="tr-TR" dirty="0"/>
          </a:p>
        </p:txBody>
      </p:sp>
      <p:sp>
        <p:nvSpPr>
          <p:cNvPr id="3" name="İçerik Yer Tutucusu 2"/>
          <p:cNvSpPr>
            <a:spLocks noGrp="1"/>
          </p:cNvSpPr>
          <p:nvPr>
            <p:ph idx="1"/>
          </p:nvPr>
        </p:nvSpPr>
        <p:spPr/>
        <p:txBody>
          <a:bodyPr/>
          <a:lstStyle/>
          <a:p>
            <a:r>
              <a:rPr lang="tr-TR" dirty="0" smtClean="0"/>
              <a:t>Sayısal dereceleme ölçeği</a:t>
            </a:r>
          </a:p>
          <a:p>
            <a:pPr marL="0" indent="0">
              <a:buNone/>
            </a:pPr>
            <a:r>
              <a:rPr lang="tr-TR" dirty="0" smtClean="0"/>
              <a:t>                      Problemi tanımlama ve değişkenlerin seçimi</a:t>
            </a:r>
          </a:p>
          <a:p>
            <a:pPr marL="0" indent="0">
              <a:buNone/>
            </a:pPr>
            <a:r>
              <a:rPr lang="tr-TR" dirty="0"/>
              <a:t> </a:t>
            </a:r>
            <a:r>
              <a:rPr lang="tr-TR" dirty="0" smtClean="0"/>
              <a:t>                               0		1		2</a:t>
            </a:r>
          </a:p>
          <a:p>
            <a:pPr marL="0" indent="0">
              <a:buNone/>
            </a:pPr>
            <a:r>
              <a:rPr lang="tr-TR" dirty="0"/>
              <a:t> </a:t>
            </a:r>
            <a:r>
              <a:rPr lang="tr-TR" dirty="0" smtClean="0"/>
              <a:t>                            (hiç)            (kısmen)            (tam) </a:t>
            </a:r>
          </a:p>
          <a:p>
            <a:pPr marL="0" indent="0">
              <a:buNone/>
            </a:pPr>
            <a:endParaRPr lang="tr-TR" dirty="0" smtClean="0"/>
          </a:p>
          <a:p>
            <a:endParaRPr lang="tr-TR" dirty="0"/>
          </a:p>
        </p:txBody>
      </p:sp>
      <p:pic>
        <p:nvPicPr>
          <p:cNvPr id="4" name="Resim 3"/>
          <p:cNvPicPr>
            <a:picLocks noChangeAspect="1"/>
          </p:cNvPicPr>
          <p:nvPr/>
        </p:nvPicPr>
        <p:blipFill>
          <a:blip r:embed="rId2"/>
          <a:stretch>
            <a:fillRect/>
          </a:stretch>
        </p:blipFill>
        <p:spPr>
          <a:xfrm>
            <a:off x="1955801" y="4001294"/>
            <a:ext cx="6832600" cy="2171700"/>
          </a:xfrm>
          <a:prstGeom prst="rect">
            <a:avLst/>
          </a:prstGeom>
        </p:spPr>
      </p:pic>
    </p:spTree>
    <p:extLst>
      <p:ext uri="{BB962C8B-B14F-4D97-AF65-F5344CB8AC3E}">
        <p14:creationId xmlns:p14="http://schemas.microsoft.com/office/powerpoint/2010/main" val="159473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Akran-Grup ve Öz-değerlendirmeler</a:t>
            </a:r>
          </a:p>
        </p:txBody>
      </p:sp>
      <p:sp>
        <p:nvSpPr>
          <p:cNvPr id="3" name="İçerik Yer Tutucusu 2"/>
          <p:cNvSpPr>
            <a:spLocks noGrp="1"/>
          </p:cNvSpPr>
          <p:nvPr>
            <p:ph idx="1"/>
          </p:nvPr>
        </p:nvSpPr>
        <p:spPr/>
        <p:txBody>
          <a:bodyPr/>
          <a:lstStyle/>
          <a:p>
            <a:r>
              <a:rPr lang="tr-TR" dirty="0" smtClean="0"/>
              <a:t>Performans dayanaklı etkinliklerde öğretmen merkezli değerlendirmelerin yanı sıra öğrencilerin değerlendirme sürecine katıldıkları yöntemlere de başvurulmalıdır. </a:t>
            </a:r>
          </a:p>
          <a:p>
            <a:pPr marL="0" indent="0">
              <a:buNone/>
            </a:pPr>
            <a:r>
              <a:rPr lang="tr-TR" dirty="0" smtClean="0"/>
              <a:t>Bu yöntemler:</a:t>
            </a:r>
          </a:p>
          <a:p>
            <a:r>
              <a:rPr lang="tr-TR" dirty="0" smtClean="0"/>
              <a:t>öğrencinin arkadaşının performansını değerlendirmesi (akran değerlendirme)</a:t>
            </a:r>
          </a:p>
          <a:p>
            <a:r>
              <a:rPr lang="tr-TR" dirty="0" smtClean="0"/>
              <a:t>grup üyelerinin çalışmalarını değerlendirmesi </a:t>
            </a:r>
          </a:p>
          <a:p>
            <a:r>
              <a:rPr lang="tr-TR" dirty="0" smtClean="0"/>
              <a:t>öğrencinin kendini değerlendirmesi  (öz değerlendirme)</a:t>
            </a:r>
          </a:p>
          <a:p>
            <a:pPr marL="0" indent="0">
              <a:buNone/>
            </a:pPr>
            <a:r>
              <a:rPr lang="tr-TR" dirty="0"/>
              <a:t>b</a:t>
            </a:r>
            <a:r>
              <a:rPr lang="tr-TR" dirty="0" smtClean="0"/>
              <a:t>içiminde olabilir. </a:t>
            </a:r>
            <a:endParaRPr lang="tr-TR" dirty="0"/>
          </a:p>
        </p:txBody>
      </p:sp>
    </p:spTree>
    <p:extLst>
      <p:ext uri="{BB962C8B-B14F-4D97-AF65-F5344CB8AC3E}">
        <p14:creationId xmlns:p14="http://schemas.microsoft.com/office/powerpoint/2010/main" val="10574328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937</Words>
  <Application>Microsoft Office PowerPoint</Application>
  <PresentationFormat>Geniş ekran</PresentationFormat>
  <Paragraphs>149</Paragraphs>
  <Slides>25</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MS PGothic</vt:lpstr>
      <vt:lpstr>Arial</vt:lpstr>
      <vt:lpstr>Calibri</vt:lpstr>
      <vt:lpstr>Calibri Light</vt:lpstr>
      <vt:lpstr>Comic Sans MS</vt:lpstr>
      <vt:lpstr>Gabriola</vt:lpstr>
      <vt:lpstr>Times New Roman</vt:lpstr>
      <vt:lpstr>Office Teması</vt:lpstr>
      <vt:lpstr>EĞİTİMDE ÖLÇME VE DEĞERLENDİRME</vt:lpstr>
      <vt:lpstr>Performans Değerlendirme Araç ve Yöntemleri</vt:lpstr>
      <vt:lpstr>Gözlem Kaydı </vt:lpstr>
      <vt:lpstr>Kontrol Listesi</vt:lpstr>
      <vt:lpstr>Örnek : Deney tasarlama ve uygulama performans görevi için kontrol listesi </vt:lpstr>
      <vt:lpstr>Dikkat Edilmesi Gerekenler </vt:lpstr>
      <vt:lpstr>Dereceleme Ölçeği </vt:lpstr>
      <vt:lpstr>Örnek: Problemi tanımlama ve değişkenlerin seçimi ölçütü için dereceleme ölçeği </vt:lpstr>
      <vt:lpstr>Akran-Grup ve Öz-değerlendirmeler</vt:lpstr>
      <vt:lpstr>Öz-değerlendirme </vt:lpstr>
      <vt:lpstr>Avantajları </vt:lpstr>
      <vt:lpstr>Akran Değerlendirme </vt:lpstr>
      <vt:lpstr>Örnek </vt:lpstr>
      <vt:lpstr>PowerPoint Sunusu</vt:lpstr>
      <vt:lpstr>Dereceli Puanlama Anahtarı (DPA) (Rubric)</vt:lpstr>
      <vt:lpstr>DPA’yı Oluşturan Temel Elemanlar </vt:lpstr>
      <vt:lpstr>PowerPoint Sunusu</vt:lpstr>
      <vt:lpstr>Bütünsel DPA </vt:lpstr>
      <vt:lpstr>PowerPoint Sunusu</vt:lpstr>
      <vt:lpstr>Bütünsel DPA Sınırlılıkları</vt:lpstr>
      <vt:lpstr>Analitik DPA </vt:lpstr>
      <vt:lpstr>Örnek </vt:lpstr>
      <vt:lpstr>Örnek </vt:lpstr>
      <vt:lpstr>Analitik ve Bütünsel DPA Karşılaştırması </vt:lpstr>
      <vt:lpstr>DPA Avantajları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CAT_Proje_PC_1</dc:creator>
  <cp:lastModifiedBy>CAT_Proje_PC_1</cp:lastModifiedBy>
  <cp:revision>19</cp:revision>
  <dcterms:created xsi:type="dcterms:W3CDTF">2019-05-20T20:22:04Z</dcterms:created>
  <dcterms:modified xsi:type="dcterms:W3CDTF">2020-03-04T09:31:58Z</dcterms:modified>
</cp:coreProperties>
</file>