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95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3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84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71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14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83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27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203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2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0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51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CB433-9357-46F1-8AD3-92C11E202EE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05CCC-E0FF-49F7-85B0-CF6FBB1D9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11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WUQgFzkE3i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meoutmexico.mx/ciudad-de-mexico/que-hacer/el-barrio-coreano-del-df" TargetMode="External"/><Relationship Id="rId2" Type="http://schemas.openxmlformats.org/officeDocument/2006/relationships/hyperlink" Target="https://www.secretosdemadrid.es/donde-comer-los-mejores-tacos-de-madrid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278" y="1122363"/>
            <a:ext cx="10599313" cy="238760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ULUSLARARASI EMEK GÖÇÜ</a:t>
            </a:r>
            <a:endParaRPr lang="tr-T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35344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13. </a:t>
            </a:r>
            <a:r>
              <a:rPr lang="tr-TR" dirty="0" smtClean="0"/>
              <a:t>Hafta</a:t>
            </a:r>
            <a:endParaRPr lang="tr-TR" dirty="0" smtClean="0"/>
          </a:p>
          <a:p>
            <a:r>
              <a:rPr lang="tr-TR" dirty="0" smtClean="0"/>
              <a:t>Göçmen Girişimciliği ve Dayanışma Ağları</a:t>
            </a:r>
          </a:p>
          <a:p>
            <a:r>
              <a:rPr lang="tr-TR" sz="1800" dirty="0"/>
              <a:t>İşgücü Piyasasında </a:t>
            </a:r>
            <a:r>
              <a:rPr lang="tr-TR" sz="1800" dirty="0" smtClean="0"/>
              <a:t>Kutuplaşma</a:t>
            </a:r>
          </a:p>
          <a:p>
            <a:endParaRPr lang="tr-T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3015" y="286603"/>
            <a:ext cx="1368418" cy="132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0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19"/>
            <a:ext cx="10515600" cy="53746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i="1" dirty="0" smtClean="0"/>
              <a:t>-</a:t>
            </a:r>
            <a:r>
              <a:rPr lang="tr-TR" i="1" dirty="0"/>
              <a:t>Göçmenler açısından bu girişimcilik biçimi nasıl değerlendirilebilir?</a:t>
            </a:r>
          </a:p>
          <a:p>
            <a:pPr marL="0" indent="0">
              <a:buNone/>
            </a:pPr>
            <a:r>
              <a:rPr lang="tr-TR" i="1" dirty="0"/>
              <a:t>-Olumlu/olumsuz yanları </a:t>
            </a:r>
            <a:r>
              <a:rPr lang="tr-TR" i="1" dirty="0" smtClean="0"/>
              <a:t>nelerdir? </a:t>
            </a:r>
            <a:endParaRPr lang="tr-TR" i="1" dirty="0"/>
          </a:p>
          <a:p>
            <a:pPr marL="0" indent="0">
              <a:buNone/>
            </a:pPr>
            <a:r>
              <a:rPr lang="tr-TR" i="1" dirty="0"/>
              <a:t>-Sosyoekonomik bir başarı mıdır?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r>
              <a:rPr lang="tr-TR" dirty="0" smtClean="0"/>
              <a:t>Ekonomik canlanma, </a:t>
            </a:r>
          </a:p>
          <a:p>
            <a:r>
              <a:rPr lang="tr-TR" dirty="0" err="1" smtClean="0"/>
              <a:t>Ulusötesi</a:t>
            </a:r>
            <a:r>
              <a:rPr lang="tr-TR" dirty="0" smtClean="0"/>
              <a:t> ticarette </a:t>
            </a:r>
            <a:r>
              <a:rPr lang="tr-TR" dirty="0"/>
              <a:t>c</a:t>
            </a:r>
            <a:r>
              <a:rPr lang="tr-TR" dirty="0" smtClean="0"/>
              <a:t>anlanma,</a:t>
            </a:r>
          </a:p>
          <a:p>
            <a:r>
              <a:rPr lang="tr-TR" dirty="0" smtClean="0"/>
              <a:t>Etnik dayanışma, (</a:t>
            </a:r>
            <a:r>
              <a:rPr lang="tr-TR" sz="2000" dirty="0" smtClean="0"/>
              <a:t>Kayırma </a:t>
            </a:r>
            <a:r>
              <a:rPr lang="tr-TR" sz="2000" dirty="0" err="1" smtClean="0"/>
              <a:t>Vs</a:t>
            </a:r>
            <a:r>
              <a:rPr lang="tr-TR" sz="2000" dirty="0" smtClean="0"/>
              <a:t> Dışlama</a:t>
            </a:r>
            <a:r>
              <a:rPr lang="tr-TR" dirty="0" smtClean="0"/>
              <a:t>)</a:t>
            </a:r>
          </a:p>
          <a:p>
            <a:r>
              <a:rPr lang="tr-TR" dirty="0" smtClean="0"/>
              <a:t>Yoğun rekabet,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sz="1800" dirty="0" smtClean="0">
                <a:sym typeface="Wingdings" panose="05000000000000000000" pitchFamily="2" charset="2"/>
              </a:rPr>
              <a:t>Etnik Gruplar Ve Yerli Nüfus İle Kimi Zaman Çatışmalara Da Neden Olur</a:t>
            </a:r>
            <a:endParaRPr lang="tr-TR" sz="1800" dirty="0" smtClean="0"/>
          </a:p>
          <a:p>
            <a:r>
              <a:rPr lang="tr-TR" dirty="0" smtClean="0"/>
              <a:t>Uzun çalışma </a:t>
            </a:r>
            <a:r>
              <a:rPr lang="tr-TR" dirty="0"/>
              <a:t>s</a:t>
            </a:r>
            <a:r>
              <a:rPr lang="tr-TR" dirty="0" smtClean="0"/>
              <a:t>aatleri, </a:t>
            </a:r>
          </a:p>
          <a:p>
            <a:r>
              <a:rPr lang="tr-TR" dirty="0" smtClean="0"/>
              <a:t>Emek sömürüsü </a:t>
            </a:r>
            <a:r>
              <a:rPr lang="tr-TR" sz="1800" dirty="0" smtClean="0"/>
              <a:t>(aile bireylerinin ve istihdam edilen yabancıların) </a:t>
            </a:r>
          </a:p>
          <a:p>
            <a:pPr lvl="1"/>
            <a:r>
              <a:rPr lang="tr-TR" sz="2000" i="1" dirty="0">
                <a:sym typeface="Wingdings" panose="05000000000000000000" pitchFamily="2" charset="2"/>
              </a:rPr>
              <a:t>Bu işletmeler, hayatta kalmak için aile ve etnik işgücüne </a:t>
            </a:r>
            <a:r>
              <a:rPr lang="tr-TR" sz="2000" i="1" dirty="0" smtClean="0">
                <a:sym typeface="Wingdings" panose="05000000000000000000" pitchFamily="2" charset="2"/>
              </a:rPr>
              <a:t>güvenirler ancak bu da yeni sömürü ve çatışmaları ortaya çıkarabilir </a:t>
            </a:r>
            <a:r>
              <a:rPr lang="tr-TR" sz="2000" i="1" dirty="0">
                <a:sym typeface="Wingdings" panose="05000000000000000000" pitchFamily="2" charset="2"/>
              </a:rPr>
              <a:t>(</a:t>
            </a:r>
            <a:r>
              <a:rPr lang="tr-TR" sz="2000" i="1" dirty="0" err="1">
                <a:sym typeface="Wingdings" panose="05000000000000000000" pitchFamily="2" charset="2"/>
              </a:rPr>
              <a:t>Bartram</a:t>
            </a:r>
            <a:r>
              <a:rPr lang="tr-TR" sz="2000" i="1" dirty="0">
                <a:sym typeface="Wingdings" panose="05000000000000000000" pitchFamily="2" charset="2"/>
              </a:rPr>
              <a:t> vd. 2017:209).</a:t>
            </a:r>
          </a:p>
          <a:p>
            <a:pPr lvl="1"/>
            <a:endParaRPr lang="tr-TR" sz="1400" dirty="0" smtClean="0"/>
          </a:p>
          <a:p>
            <a:pPr marL="0" indent="0">
              <a:buNone/>
            </a:pPr>
            <a:endParaRPr lang="tr-TR" sz="1800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3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545" y="951345"/>
            <a:ext cx="9042400" cy="5116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b="1" dirty="0" smtClean="0"/>
              <a:t>Göçmen Dayanışma Ağları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Hatırlayınız: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Sosyal Ağlar Kuramı –Ağ Kuramı</a:t>
            </a:r>
          </a:p>
          <a:p>
            <a:pPr marL="0" indent="0">
              <a:buNone/>
            </a:pPr>
            <a:r>
              <a:rPr lang="tr-TR" dirty="0" smtClean="0"/>
              <a:t>-Göçün başlangıcından göçün sonlandığı yere kadar </a:t>
            </a:r>
            <a:r>
              <a:rPr lang="tr-TR" dirty="0" smtClean="0">
                <a:sym typeface="Wingdings" panose="05000000000000000000" pitchFamily="2" charset="2"/>
              </a:rPr>
              <a:t> yeni yaşamın </a:t>
            </a:r>
            <a:r>
              <a:rPr lang="tr-TR" dirty="0" smtClean="0"/>
              <a:t>şekillenmesi sürecinde etkili bir yapıyı anlatır, ağlar. </a:t>
            </a:r>
          </a:p>
          <a:p>
            <a:pPr marL="0" indent="0">
              <a:buNone/>
            </a:pPr>
            <a:r>
              <a:rPr lang="tr-TR" dirty="0" smtClean="0"/>
              <a:t>-Göçün sürekliliği açısından önem taşır.</a:t>
            </a:r>
          </a:p>
          <a:p>
            <a:pPr marL="0" indent="0">
              <a:buNone/>
            </a:pPr>
            <a:r>
              <a:rPr lang="tr-TR" dirty="0" smtClean="0"/>
              <a:t>-Dayanışma örüntüleri bu kuramla açıklanabilir. </a:t>
            </a:r>
          </a:p>
          <a:p>
            <a:pPr marL="0" indent="0">
              <a:buNone/>
            </a:pPr>
            <a:r>
              <a:rPr lang="tr-TR" dirty="0" smtClean="0"/>
              <a:t>-Göç endüstrisi ile sıkı bir bağlantıya sahiptir. </a:t>
            </a:r>
          </a:p>
          <a:p>
            <a:pPr marL="0" indent="0">
              <a:buNone/>
            </a:pPr>
            <a:r>
              <a:rPr lang="tr-TR" dirty="0" smtClean="0"/>
              <a:t>-Göçmeni özne olarak değerlendirir.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8929" y="132120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5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291" y="766618"/>
            <a:ext cx="6853382" cy="59297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8929" y="132120"/>
            <a:ext cx="1503071" cy="1449389"/>
          </a:xfrm>
          <a:prstGeom prst="rect">
            <a:avLst/>
          </a:prstGeom>
        </p:spPr>
      </p:pic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>
          <a:xfrm>
            <a:off x="812800" y="1136073"/>
            <a:ext cx="9661236" cy="5040889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tr-TR" u="sng" dirty="0"/>
              <a:t>«Göçmen ağları, göçün ayırt edici tecrübeleri yoluyla şekillenen sosyal bağları içerirler; bu ağlar uluslararası sınırların ötesinde devamlılık gösterirler» </a:t>
            </a:r>
            <a:r>
              <a:rPr lang="tr-TR" sz="1600" dirty="0">
                <a:sym typeface="Wingdings" panose="05000000000000000000" pitchFamily="2" charset="2"/>
              </a:rPr>
              <a:t>(</a:t>
            </a:r>
            <a:r>
              <a:rPr lang="tr-TR" sz="1600" dirty="0" err="1">
                <a:sym typeface="Wingdings" panose="05000000000000000000" pitchFamily="2" charset="2"/>
              </a:rPr>
              <a:t>Bartram</a:t>
            </a:r>
            <a:r>
              <a:rPr lang="tr-TR" sz="1600" dirty="0">
                <a:sym typeface="Wingdings" panose="05000000000000000000" pitchFamily="2" charset="2"/>
              </a:rPr>
              <a:t> vd. 2017:205).</a:t>
            </a:r>
          </a:p>
          <a:p>
            <a:pPr>
              <a:buFontTx/>
              <a:buChar char="-"/>
            </a:pPr>
            <a:r>
              <a:rPr lang="tr-TR" dirty="0"/>
              <a:t>Formel ya da enformel olabilir. </a:t>
            </a:r>
          </a:p>
          <a:p>
            <a:pPr>
              <a:buFontTx/>
              <a:buChar char="-"/>
            </a:pPr>
            <a:r>
              <a:rPr lang="tr-TR" dirty="0"/>
              <a:t>İki ya da daha fazla ülke arasındadır. 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/>
              <a:t>Kuşaklar arasında dayanışma ağlarının işlevlerinin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farklılaşması</a:t>
            </a:r>
            <a:r>
              <a:rPr lang="tr-TR" dirty="0">
                <a:sym typeface="Wingdings" panose="05000000000000000000" pitchFamily="2" charset="2"/>
              </a:rPr>
              <a:t> 2. kuşak hak temelli sivil toplum girişimi </a:t>
            </a: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  olarak </a:t>
            </a:r>
            <a:r>
              <a:rPr lang="tr-TR" dirty="0">
                <a:sym typeface="Wingdings" panose="05000000000000000000" pitchFamily="2" charset="2"/>
              </a:rPr>
              <a:t>bakma eğilimindedir. </a:t>
            </a:r>
          </a:p>
          <a:p>
            <a:endParaRPr lang="tr-TR" i="1" dirty="0" smtClean="0"/>
          </a:p>
          <a:p>
            <a:r>
              <a:rPr lang="tr-TR" i="1" dirty="0" smtClean="0"/>
              <a:t>Görseldeki ağı oluşturan düğümler gibi, her bir </a:t>
            </a:r>
            <a:r>
              <a:rPr lang="tr-TR" i="1" dirty="0" smtClean="0">
                <a:sym typeface="Wingdings" panose="05000000000000000000" pitchFamily="2" charset="2"/>
              </a:rPr>
              <a:t>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/>
              <a:t> </a:t>
            </a:r>
            <a:r>
              <a:rPr lang="tr-TR" i="1" dirty="0" smtClean="0"/>
              <a:t>  göçmen bir düğümü temsil etmektedir </a:t>
            </a:r>
            <a:r>
              <a:rPr lang="tr-TR" sz="1400" dirty="0" smtClean="0">
                <a:sym typeface="Wingdings" panose="05000000000000000000" pitchFamily="2" charset="2"/>
              </a:rPr>
              <a:t>(</a:t>
            </a:r>
            <a:r>
              <a:rPr lang="tr-TR" sz="1400" dirty="0" err="1" smtClean="0">
                <a:sym typeface="Wingdings" panose="05000000000000000000" pitchFamily="2" charset="2"/>
              </a:rPr>
              <a:t>Bartram</a:t>
            </a:r>
            <a:r>
              <a:rPr lang="tr-TR" sz="1400" dirty="0" smtClean="0">
                <a:sym typeface="Wingdings" panose="05000000000000000000" pitchFamily="2" charset="2"/>
              </a:rPr>
              <a:t> </a:t>
            </a:r>
            <a:r>
              <a:rPr lang="tr-TR" sz="1400" dirty="0">
                <a:sym typeface="Wingdings" panose="05000000000000000000" pitchFamily="2" charset="2"/>
              </a:rPr>
              <a:t>vd. </a:t>
            </a:r>
            <a:r>
              <a:rPr lang="tr-TR" sz="1400" dirty="0" smtClean="0">
                <a:sym typeface="Wingdings" panose="05000000000000000000" pitchFamily="2" charset="2"/>
              </a:rPr>
              <a:t>2017:207)</a:t>
            </a: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  </a:t>
            </a:r>
            <a:r>
              <a:rPr lang="tr-TR" i="1" dirty="0" smtClean="0"/>
              <a:t>Bireyler ya da  kurumlarla bağlantılı bir düğüm…</a:t>
            </a:r>
          </a:p>
          <a:p>
            <a:r>
              <a:rPr lang="tr-TR" i="1" dirty="0" smtClean="0"/>
              <a:t>Ağ, her bir düğümün birbiri ile bağı ile oluşur. </a:t>
            </a:r>
          </a:p>
          <a:p>
            <a:endParaRPr lang="tr-TR" dirty="0"/>
          </a:p>
        </p:txBody>
      </p:sp>
      <p:pic>
        <p:nvPicPr>
          <p:cNvPr id="10" name="Picture 4" descr="Ağ nedir ne demektir? Anlamı - Laf Sözlü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82395" y="2727922"/>
            <a:ext cx="3941760" cy="29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5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448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Dayanışma ağları ne işe yarar?  </a:t>
            </a:r>
            <a:r>
              <a:rPr lang="tr-TR" sz="2000" dirty="0" smtClean="0"/>
              <a:t>(Adıgüzel, 2016: 190-197)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Ulusötesi</a:t>
            </a:r>
            <a:r>
              <a:rPr lang="tr-TR" dirty="0" smtClean="0"/>
              <a:t> bağların kurulması, </a:t>
            </a:r>
          </a:p>
          <a:p>
            <a:pPr marL="0" indent="0">
              <a:buNone/>
            </a:pPr>
            <a:r>
              <a:rPr lang="tr-TR" dirty="0" smtClean="0"/>
              <a:t>-Hedef ülkede karşılaşılan zorluklara yönelik rehberlik,</a:t>
            </a:r>
          </a:p>
          <a:p>
            <a:pPr marL="0" indent="0">
              <a:buNone/>
            </a:pPr>
            <a:r>
              <a:rPr lang="tr-TR" dirty="0" smtClean="0"/>
              <a:t>-Formel/</a:t>
            </a:r>
            <a:r>
              <a:rPr lang="tr-TR" dirty="0"/>
              <a:t>e</a:t>
            </a:r>
            <a:r>
              <a:rPr lang="tr-TR" dirty="0" smtClean="0"/>
              <a:t>nformel ilişkilerin tesisi, (kamusal hizmetlere erişimde destek)</a:t>
            </a:r>
          </a:p>
          <a:p>
            <a:pPr marL="0" indent="0">
              <a:buNone/>
            </a:pPr>
            <a:r>
              <a:rPr lang="tr-TR" dirty="0" smtClean="0"/>
              <a:t>-İş bulma sürecinde ya da ticari ilişkilerin kurulmasında destek,</a:t>
            </a:r>
          </a:p>
          <a:p>
            <a:pPr marL="0" indent="0">
              <a:buNone/>
            </a:pPr>
            <a:r>
              <a:rPr lang="tr-TR" dirty="0" smtClean="0"/>
              <a:t>-Barınma olanaklarının sağlanması,</a:t>
            </a:r>
          </a:p>
          <a:p>
            <a:pPr marL="0" indent="0">
              <a:buNone/>
            </a:pPr>
            <a:r>
              <a:rPr lang="tr-TR" dirty="0" smtClean="0"/>
              <a:t>-İşçi havaleleri açısından güvenilir kanal işlevi, </a:t>
            </a:r>
          </a:p>
          <a:p>
            <a:pPr marL="0" indent="0">
              <a:buNone/>
            </a:pPr>
            <a:r>
              <a:rPr lang="tr-TR" dirty="0" smtClean="0"/>
              <a:t>-Para transferine dayalı ekonomiler açısından aracı yapı, </a:t>
            </a:r>
          </a:p>
          <a:p>
            <a:pPr marL="0" indent="0">
              <a:buNone/>
            </a:pPr>
            <a:r>
              <a:rPr lang="tr-TR" dirty="0" smtClean="0"/>
              <a:t>-Yeni toplumun değerlerinin öğrenilmesi,</a:t>
            </a:r>
          </a:p>
          <a:p>
            <a:pPr marL="0" indent="0">
              <a:buNone/>
            </a:pPr>
            <a:r>
              <a:rPr lang="tr-TR" dirty="0" smtClean="0"/>
              <a:t>-Sağlık hizmetlerinin sunulması, </a:t>
            </a:r>
            <a:r>
              <a:rPr lang="tr-TR" sz="1900" dirty="0" smtClean="0"/>
              <a:t>(ABD’de El Salvadorluların açtığı kilise bağlantılı klinikler)</a:t>
            </a:r>
          </a:p>
          <a:p>
            <a:pPr marL="0" indent="0">
              <a:buNone/>
            </a:pPr>
            <a:r>
              <a:rPr lang="tr-TR" dirty="0" smtClean="0"/>
              <a:t>-Uyum sürecinin kolaylaştırılması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90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Kaynaklar: 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/>
              <a:t>Adıgüzel, Y. (2016) Göç Sosyolojisi: 13. Bölüm: Göçmen Dayanışma Ağları ve Avrupa’da Türk Dernekleri</a:t>
            </a:r>
          </a:p>
          <a:p>
            <a:r>
              <a:rPr lang="tr-TR" dirty="0" err="1" smtClean="0"/>
              <a:t>Bartram</a:t>
            </a:r>
            <a:r>
              <a:rPr lang="tr-TR" dirty="0" smtClean="0"/>
              <a:t> vd. (2017) Göç Meselesinde Temel Kavramlar: </a:t>
            </a:r>
            <a:r>
              <a:rPr lang="tr-TR" sz="1800" dirty="0" smtClean="0"/>
              <a:t>göçmen ağları, etnik bölgeler ve etnik ekonomiler</a:t>
            </a:r>
            <a:endParaRPr lang="tr-TR" dirty="0" smtClean="0"/>
          </a:p>
          <a:p>
            <a:r>
              <a:rPr lang="tr-TR" dirty="0" err="1" smtClean="0"/>
              <a:t>Castles</a:t>
            </a:r>
            <a:r>
              <a:rPr lang="tr-TR" dirty="0" smtClean="0"/>
              <a:t>, S. ve M. Miller (2008) Göçler Çağı: Bölüm 8, Emek Gücündeki Göçmenler ve Azınlıklar</a:t>
            </a:r>
          </a:p>
          <a:p>
            <a:r>
              <a:rPr lang="tr-TR" dirty="0" smtClean="0"/>
              <a:t>Toksöz, G. (2006) Uluslararası Emek Göçü: 56-75 ve 91-93.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0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20839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Enformel Ekonomide Göçmen Emeği: </a:t>
            </a:r>
          </a:p>
          <a:p>
            <a:pPr marL="0" indent="0">
              <a:buNone/>
            </a:pPr>
            <a:r>
              <a:rPr lang="tr-TR" b="1" dirty="0" smtClean="0"/>
              <a:t>Yoğun emek gerektiren işler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i="1" dirty="0" smtClean="0">
                <a:sym typeface="Wingdings" panose="05000000000000000000" pitchFamily="2" charset="2"/>
              </a:rPr>
              <a:t>tarım, inşaat, bahçıvanlık ve yeşil alanların bakımı, giyim endüstrisi, oteller ve restoranlar, ev işleri, kapıcılık ve temizlik işleri, hastabakıcılık ve (ABD’de) et paketleme endüstrisi…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Enformel işgücü piyasasının boyutu ülkeden ülkeye değişir, hükümetlerin bu piyasayı düzenlemeye ilişkin gönüllülüklerinden de boyutları etkilenebilir.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-İşgücü piyasasında parçalanma ve kutuplaşma (yerli/yabancı işgücü)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-</a:t>
            </a:r>
            <a:r>
              <a:rPr lang="tr-TR" dirty="0"/>
              <a:t>Sendikaların zayıflaması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-Göçmen işçinin kırılgan yasal statü</a:t>
            </a:r>
            <a:endParaRPr lang="tr-TR" dirty="0"/>
          </a:p>
          <a:p>
            <a:pPr marL="0" indent="0">
              <a:buNone/>
            </a:pPr>
            <a:r>
              <a:rPr lang="tr-TR" dirty="0" err="1" smtClean="0">
                <a:sym typeface="Wingdings" panose="05000000000000000000" pitchFamily="2" charset="2"/>
              </a:rPr>
              <a:t>Kayıtdışı</a:t>
            </a:r>
            <a:r>
              <a:rPr lang="tr-TR" dirty="0" smtClean="0">
                <a:sym typeface="Wingdings" panose="05000000000000000000" pitchFamily="2" charset="2"/>
              </a:rPr>
              <a:t> göçmenler açısından,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dirty="0" smtClean="0">
                <a:sym typeface="Wingdings" panose="05000000000000000000" pitchFamily="2" charset="2"/>
              </a:rPr>
              <a:t>Düşük ücret düzeyleri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dirty="0" smtClean="0">
                <a:sym typeface="Wingdings" panose="05000000000000000000" pitchFamily="2" charset="2"/>
              </a:rPr>
              <a:t>Kötü çalışma koşulları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4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600" dirty="0" smtClean="0"/>
              <a:t>Bir diğer boyutu ise, </a:t>
            </a:r>
          </a:p>
          <a:p>
            <a:pPr marL="457200" lvl="1" indent="0">
              <a:buNone/>
            </a:pPr>
            <a:r>
              <a:rPr lang="tr-TR" sz="2600" dirty="0" smtClean="0"/>
              <a:t>Barınma olanaklarının yetersizliği, </a:t>
            </a:r>
          </a:p>
          <a:p>
            <a:pPr marL="457200" lvl="1" indent="0">
              <a:buNone/>
            </a:pPr>
            <a:r>
              <a:rPr lang="tr-TR" sz="2600" dirty="0" smtClean="0"/>
              <a:t>Ayrımcılık,</a:t>
            </a:r>
          </a:p>
          <a:p>
            <a:pPr marL="457200" lvl="1" indent="0">
              <a:buNone/>
            </a:pPr>
            <a:r>
              <a:rPr lang="tr-TR" sz="2600" dirty="0" smtClean="0"/>
              <a:t>Sosyal Dışlanma,</a:t>
            </a:r>
          </a:p>
          <a:p>
            <a:pPr marL="457200" lvl="1" indent="0">
              <a:buNone/>
            </a:pPr>
            <a:r>
              <a:rPr lang="tr-TR" sz="2600" dirty="0" smtClean="0"/>
              <a:t>Irkçılık,</a:t>
            </a:r>
          </a:p>
          <a:p>
            <a:pPr marL="457200" lvl="1" indent="0">
              <a:buNone/>
            </a:pPr>
            <a:r>
              <a:rPr lang="tr-TR" sz="2600" dirty="0" smtClean="0"/>
              <a:t>Damgalanma (</a:t>
            </a:r>
            <a:r>
              <a:rPr lang="tr-TR" sz="2600" dirty="0" err="1" smtClean="0"/>
              <a:t>stigmatizasyon</a:t>
            </a:r>
            <a:r>
              <a:rPr lang="tr-TR" sz="2600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Uyarı: Tüm göçmen gruplar için genelleme yapmak yanıltıcı olabilir.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Örnek: ABD’ye Almanya ve İtalya’dan gelen göçmenler ile Meksika’dan gelen göçmenler arasında yoksulların oranı farklıdır.  (%8.2 </a:t>
            </a:r>
            <a:r>
              <a:rPr lang="tr-TR" dirty="0" err="1" smtClean="0"/>
              <a:t>vs</a:t>
            </a:r>
            <a:r>
              <a:rPr lang="tr-TR" dirty="0" smtClean="0"/>
              <a:t> %26) </a:t>
            </a:r>
            <a:r>
              <a:rPr lang="tr-TR" sz="1900" dirty="0" smtClean="0"/>
              <a:t>(</a:t>
            </a:r>
            <a:r>
              <a:rPr lang="tr-TR" sz="1900" dirty="0" err="1" smtClean="0"/>
              <a:t>Castles</a:t>
            </a:r>
            <a:r>
              <a:rPr lang="tr-TR" sz="1900" dirty="0" smtClean="0"/>
              <a:t> ve Miller, 2008:266) </a:t>
            </a:r>
          </a:p>
          <a:p>
            <a:pPr marL="0" indent="0">
              <a:buNone/>
            </a:pPr>
            <a:r>
              <a:rPr lang="tr-TR" dirty="0" smtClean="0"/>
              <a:t>Göç edilen dönem, göç politikaları ve toplumsal kabule ilişkin anlayış farklılıkları, bu oranların farklılaşmasında etkilidir.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67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Avustralya’da:</a:t>
            </a:r>
          </a:p>
          <a:p>
            <a:pPr marL="514350" indent="-514350">
              <a:buAutoNum type="arabicPeriod"/>
            </a:pPr>
            <a:r>
              <a:rPr lang="tr-TR" dirty="0" smtClean="0"/>
              <a:t>Avustralya’da, İngilizce konuşulan ülkede ya da K. Avrupa’da doğmuş işgücü</a:t>
            </a:r>
            <a:r>
              <a:rPr lang="tr-TR" dirty="0" smtClean="0">
                <a:sym typeface="Wingdings" panose="05000000000000000000" pitchFamily="2" charset="2"/>
              </a:rPr>
              <a:t> beyaz yakalılar, yüksek vasıflı işler (erkek işgücü)</a:t>
            </a:r>
          </a:p>
          <a:p>
            <a:pPr marL="514350" indent="-514350"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İngilizce konuşulmayan ülkelerde doğmuş mavi yakalı işgücü (erkek)</a:t>
            </a:r>
          </a:p>
          <a:p>
            <a:pPr marL="514350" indent="-514350"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İngilizce konuşulan ülkede doğmuş satış/hizmet sektörü çalışanı kadınlar</a:t>
            </a:r>
          </a:p>
          <a:p>
            <a:pPr marL="514350" indent="-514350"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İngilizce konuşulmayan ülkede doğmuş, düşük vasıf gerektiren zor çalışma koşulları olan işlerde çalışan kadınlar.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Görüleceği gibi işgücü piyasasında ayrım yalnızca yerli/yabancı işgücü açısından şekillenmemektedir. 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Sonuç uzun dönemli bir marjinalleşme olabilir. </a:t>
            </a:r>
          </a:p>
          <a:p>
            <a:pPr marL="0" indent="0">
              <a:buNone/>
            </a:pPr>
            <a:r>
              <a:rPr lang="tr-TR" dirty="0"/>
              <a:t>İşgücü piyasasındaki parçalanma, etnik cemaat oluşumunda etkili bir unsurdur. 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673" y="600365"/>
            <a:ext cx="10515600" cy="5634180"/>
          </a:xfrm>
        </p:spPr>
        <p:txBody>
          <a:bodyPr>
            <a:normAutofit/>
          </a:bodyPr>
          <a:lstStyle/>
          <a:p>
            <a:r>
              <a:rPr lang="tr-TR" sz="2000" dirty="0" smtClean="0"/>
              <a:t>Küreselleşme sürecinde, yatırımların </a:t>
            </a:r>
            <a:r>
              <a:rPr lang="tr-TR" sz="2000" dirty="0"/>
              <a:t>yabancı ülkelere </a:t>
            </a:r>
            <a:r>
              <a:rPr lang="tr-TR" sz="2000" dirty="0" smtClean="0"/>
              <a:t>kaydırılması, göç </a:t>
            </a:r>
            <a:r>
              <a:rPr lang="tr-TR" sz="2000" dirty="0"/>
              <a:t>alan ülkelerdeki bir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    kısım </a:t>
            </a:r>
            <a:r>
              <a:rPr lang="tr-TR" sz="2000" dirty="0"/>
              <a:t>göçmen </a:t>
            </a:r>
            <a:r>
              <a:rPr lang="tr-TR" sz="2000" dirty="0" smtClean="0"/>
              <a:t>işçiyi (özellikle imalat sanayiinde çalışanlar) </a:t>
            </a:r>
            <a:r>
              <a:rPr lang="tr-TR" sz="2000" dirty="0"/>
              <a:t>işsiz bırakmıştır</a:t>
            </a:r>
            <a:r>
              <a:rPr lang="tr-TR" sz="2000" dirty="0" smtClean="0"/>
              <a:t>.</a:t>
            </a:r>
            <a:endParaRPr lang="tr-TR" sz="2000" dirty="0" smtClean="0">
              <a:sym typeface="Wingdings" panose="05000000000000000000" pitchFamily="2" charset="2"/>
            </a:endParaRPr>
          </a:p>
          <a:p>
            <a:r>
              <a:rPr lang="tr-TR" sz="2000" dirty="0" smtClean="0">
                <a:sym typeface="Wingdings" panose="05000000000000000000" pitchFamily="2" charset="2"/>
              </a:rPr>
              <a:t>Bunun sosyoekonomik sonuçları kısa ve orta vadelidir Yoksulluk, göçmen çocukların eğitim </a:t>
            </a:r>
            <a:r>
              <a:rPr lang="tr-TR" sz="2000" dirty="0">
                <a:sym typeface="Wingdings" panose="05000000000000000000" pitchFamily="2" charset="2"/>
              </a:rPr>
              <a:t>olanaklarının azalması</a:t>
            </a:r>
            <a:r>
              <a:rPr lang="tr-TR" sz="2000" dirty="0" smtClean="0">
                <a:sym typeface="Wingdings" panose="05000000000000000000" pitchFamily="2" charset="2"/>
              </a:rPr>
              <a:t>,  2. kuşağın işgücü piyasasına girişinde de belirleyici olabilir. </a:t>
            </a:r>
            <a:endParaRPr lang="tr-TR" sz="2000" dirty="0">
              <a:sym typeface="Wingdings" panose="05000000000000000000" pitchFamily="2" charset="2"/>
            </a:endParaRPr>
          </a:p>
          <a:p>
            <a:r>
              <a:rPr lang="tr-TR" sz="2000" dirty="0" smtClean="0">
                <a:sym typeface="Wingdings" panose="05000000000000000000" pitchFamily="2" charset="2"/>
              </a:rPr>
              <a:t>Dezavantajlı durum kuşaktan kuşağa aktarılabilir. </a:t>
            </a:r>
          </a:p>
          <a:p>
            <a:pPr marL="0" indent="0">
              <a:buNone/>
            </a:pPr>
            <a:r>
              <a:rPr lang="tr-TR" sz="2000" dirty="0" smtClean="0"/>
              <a:t>(ABD’nin yatırımlarını sınırın öte yanına Meksika’ya kaydırması örneği</a:t>
            </a:r>
            <a:r>
              <a:rPr lang="tr-TR" sz="2000" dirty="0" smtClean="0">
                <a:sym typeface="Wingdings" panose="05000000000000000000" pitchFamily="2" charset="2"/>
              </a:rPr>
              <a:t> Sınır kentlerinde </a:t>
            </a:r>
            <a:r>
              <a:rPr lang="tr-TR" sz="2000" i="1" dirty="0" err="1" smtClean="0">
                <a:sym typeface="Wingdings" panose="05000000000000000000" pitchFamily="2" charset="2"/>
              </a:rPr>
              <a:t>maquilalar</a:t>
            </a:r>
            <a:r>
              <a:rPr lang="tr-TR" sz="2000" i="1" dirty="0" smtClean="0">
                <a:sym typeface="Wingdings" panose="05000000000000000000" pitchFamily="2" charset="2"/>
              </a:rPr>
              <a:t>  (</a:t>
            </a:r>
            <a:r>
              <a:rPr lang="tr-TR" sz="2000" i="1" dirty="0" err="1">
                <a:sym typeface="Wingdings" panose="05000000000000000000" pitchFamily="2" charset="2"/>
              </a:rPr>
              <a:t>m</a:t>
            </a:r>
            <a:r>
              <a:rPr lang="tr-TR" sz="2000" i="1" dirty="0" err="1" smtClean="0">
                <a:sym typeface="Wingdings" panose="05000000000000000000" pitchFamily="2" charset="2"/>
              </a:rPr>
              <a:t>aquiladoralar</a:t>
            </a:r>
            <a:r>
              <a:rPr lang="tr-TR" sz="2000" i="1" dirty="0" smtClean="0">
                <a:sym typeface="Wingdings" panose="05000000000000000000" pitchFamily="2" charset="2"/>
              </a:rPr>
              <a:t>) </a:t>
            </a:r>
          </a:p>
          <a:p>
            <a:pPr marL="0" indent="0">
              <a:buNone/>
            </a:pPr>
            <a:r>
              <a:rPr lang="tr-TR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Öneri: 2006 yapımı </a:t>
            </a:r>
            <a:r>
              <a:rPr lang="tr-TR" sz="18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Maquilapolis</a:t>
            </a:r>
            <a:r>
              <a:rPr lang="tr-TR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belgeseli: </a:t>
            </a:r>
            <a:r>
              <a:rPr lang="tr-TR" sz="1800" dirty="0" smtClean="0">
                <a:solidFill>
                  <a:srgbClr val="FF0000"/>
                </a:solidFill>
                <a:hlinkClick r:id="rId2"/>
              </a:rPr>
              <a:t>https</a:t>
            </a:r>
            <a:r>
              <a:rPr lang="tr-TR" sz="1800" dirty="0">
                <a:solidFill>
                  <a:srgbClr val="FF0000"/>
                </a:solidFill>
                <a:hlinkClick r:id="rId2"/>
              </a:rPr>
              <a:t>://</a:t>
            </a:r>
            <a:r>
              <a:rPr lang="tr-TR" sz="1800" dirty="0" smtClean="0">
                <a:solidFill>
                  <a:srgbClr val="FF0000"/>
                </a:solidFill>
                <a:hlinkClick r:id="rId2"/>
              </a:rPr>
              <a:t>www.youtube.com/watch?v=WUQgFzkE3i0</a:t>
            </a:r>
            <a:endParaRPr lang="tr-T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174" y="303212"/>
            <a:ext cx="1285161" cy="1239262"/>
          </a:xfrm>
          <a:prstGeom prst="rect">
            <a:avLst/>
          </a:prstGeom>
        </p:spPr>
      </p:pic>
      <p:pic>
        <p:nvPicPr>
          <p:cNvPr id="5" name="Picture 2" descr="https://www.chtcs.com/wp-content/uploads/2017/09/6.-Mexico-Manufacturing-Industries-Graphi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84" y="3811051"/>
            <a:ext cx="8156789" cy="282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2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İstihdam alanı bulamayanlar açısından yeni </a:t>
            </a:r>
            <a:r>
              <a:rPr lang="tr-TR" b="1" dirty="0" smtClean="0"/>
              <a:t>strateji 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8654"/>
            <a:ext cx="10515600" cy="48653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Yeni </a:t>
            </a:r>
            <a:r>
              <a:rPr lang="tr-TR" b="1" dirty="0"/>
              <a:t>istihdam yaratma biçimi </a:t>
            </a:r>
            <a:r>
              <a:rPr lang="tr-TR" dirty="0">
                <a:sym typeface="Wingdings" panose="05000000000000000000" pitchFamily="2" charset="2"/>
              </a:rPr>
              <a:t> «göçmen girişimciliği» 1980’lerden </a:t>
            </a:r>
            <a:r>
              <a:rPr lang="tr-TR" dirty="0" smtClean="0">
                <a:sym typeface="Wingdings" panose="05000000000000000000" pitchFamily="2" charset="2"/>
              </a:rPr>
              <a:t>itibaren artmıştır.</a:t>
            </a:r>
            <a:endParaRPr lang="tr-T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/>
              <a:t>-Girişimcilik/serbest </a:t>
            </a:r>
            <a:r>
              <a:rPr lang="tr-TR" dirty="0" smtClean="0"/>
              <a:t>çalışma/kendi hesabına çalışma: </a:t>
            </a:r>
            <a:r>
              <a:rPr lang="tr-TR" dirty="0"/>
              <a:t>etnik restoranlar</a:t>
            </a:r>
            <a:r>
              <a:rPr lang="tr-TR" dirty="0" smtClean="0"/>
              <a:t>, lokantacılık* </a:t>
            </a:r>
            <a:r>
              <a:rPr lang="tr-TR" dirty="0"/>
              <a:t>aile işletmeleri, </a:t>
            </a:r>
            <a:r>
              <a:rPr lang="tr-TR" dirty="0" smtClean="0"/>
              <a:t>bakkallar, seyahat </a:t>
            </a:r>
            <a:r>
              <a:rPr lang="tr-TR" dirty="0" err="1" smtClean="0"/>
              <a:t>acentaları</a:t>
            </a:r>
            <a:r>
              <a:rPr lang="tr-TR" dirty="0" smtClean="0"/>
              <a:t>, küçük-orta ölçekli ticari işletmeler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Aile üyelerinin çalıştırılması ya da aynı etnik kökenden olanların istihdamı gözlenir. </a:t>
            </a:r>
            <a:endParaRPr lang="tr-TR" dirty="0" smtClean="0"/>
          </a:p>
          <a:p>
            <a:r>
              <a:rPr lang="tr-TR" dirty="0" smtClean="0"/>
              <a:t>İngiltere’de 1990’lı yıllarda göçmenler arasında girişimcilik yerli nüfusa oranla daha fazladır: %16 </a:t>
            </a:r>
            <a:r>
              <a:rPr lang="tr-TR" dirty="0" err="1" smtClean="0"/>
              <a:t>vs</a:t>
            </a:r>
            <a:r>
              <a:rPr lang="tr-TR" dirty="0" smtClean="0"/>
              <a:t> %12 (Toksöz, 2006:91)</a:t>
            </a:r>
            <a:endParaRPr lang="tr-TR" dirty="0"/>
          </a:p>
          <a:p>
            <a:r>
              <a:rPr lang="tr-TR" dirty="0"/>
              <a:t>Ekonomik kriz ve </a:t>
            </a:r>
            <a:r>
              <a:rPr lang="tr-TR" dirty="0" smtClean="0"/>
              <a:t>işgücü piyasasındaki ayrımcılık: Hintli</a:t>
            </a:r>
            <a:r>
              <a:rPr lang="tr-TR" dirty="0"/>
              <a:t>, </a:t>
            </a:r>
            <a:r>
              <a:rPr lang="tr-TR" dirty="0" smtClean="0"/>
              <a:t>Pakistanlı ve Bangladeşlileri kendi işini </a:t>
            </a:r>
            <a:r>
              <a:rPr lang="tr-TR" dirty="0"/>
              <a:t>kurmaya yöneltmektedir. </a:t>
            </a:r>
            <a:endParaRPr lang="tr-TR" dirty="0" smtClean="0"/>
          </a:p>
          <a:p>
            <a:r>
              <a:rPr lang="tr-TR" dirty="0" smtClean="0"/>
              <a:t>Fransa’da göçmenler arasında girişimcilik </a:t>
            </a:r>
            <a:r>
              <a:rPr lang="tr-TR" dirty="0"/>
              <a:t>daha </a:t>
            </a:r>
            <a:r>
              <a:rPr lang="tr-TR" dirty="0" smtClean="0"/>
              <a:t>sınırlıdır </a:t>
            </a:r>
            <a:r>
              <a:rPr lang="tr-TR" dirty="0"/>
              <a:t>ve en çok </a:t>
            </a:r>
            <a:r>
              <a:rPr lang="tr-TR" dirty="0" smtClean="0"/>
              <a:t>konfeksiyon sanayiinde bulunmaktadır.</a:t>
            </a:r>
          </a:p>
          <a:p>
            <a:r>
              <a:rPr lang="tr-TR" dirty="0" smtClean="0"/>
              <a:t>Almanya’da ise Türkiye’den gidenler arasında girişimcilikte yıllar içinde artış gözlenmektedir.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808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200" dirty="0" smtClean="0"/>
              <a:t>«Kendi hesabına çalışma, mesleki bağımsızlık, daha </a:t>
            </a:r>
            <a:r>
              <a:rPr lang="tr-TR" sz="3200" dirty="0"/>
              <a:t>yüksek gelir, </a:t>
            </a:r>
            <a:r>
              <a:rPr lang="tr-TR" sz="3200" dirty="0" smtClean="0"/>
              <a:t>daha fazla </a:t>
            </a:r>
            <a:r>
              <a:rPr lang="tr-TR" sz="3200" dirty="0"/>
              <a:t>itibar gibi isteklerin </a:t>
            </a:r>
            <a:r>
              <a:rPr lang="tr-TR" sz="3200" dirty="0" smtClean="0"/>
              <a:t>yanı sıra </a:t>
            </a:r>
            <a:r>
              <a:rPr lang="tr-TR" sz="3200" dirty="0"/>
              <a:t>göçmenlerin </a:t>
            </a:r>
            <a:r>
              <a:rPr lang="tr-TR" sz="3200" b="1" dirty="0" smtClean="0">
                <a:solidFill>
                  <a:srgbClr val="FF0000"/>
                </a:solidFill>
              </a:rPr>
              <a:t>işsizlik</a:t>
            </a:r>
            <a:r>
              <a:rPr lang="tr-TR" sz="3200" dirty="0" smtClean="0"/>
              <a:t> </a:t>
            </a:r>
            <a:r>
              <a:rPr lang="tr-TR" sz="3200" dirty="0"/>
              <a:t>riskinden </a:t>
            </a:r>
            <a:r>
              <a:rPr lang="tr-TR" sz="3200" dirty="0" smtClean="0"/>
              <a:t>daha yüksek </a:t>
            </a:r>
            <a:r>
              <a:rPr lang="tr-TR" sz="3200" dirty="0"/>
              <a:t>oranda etkilenmelerine </a:t>
            </a:r>
            <a:r>
              <a:rPr lang="tr-TR" sz="3200" dirty="0" smtClean="0"/>
              <a:t>bağlıdır.»  (Toksöz, 2006: 92)</a:t>
            </a:r>
          </a:p>
          <a:p>
            <a:pPr algn="just"/>
            <a:r>
              <a:rPr lang="tr-TR" sz="3200" dirty="0" smtClean="0">
                <a:solidFill>
                  <a:srgbClr val="FF0000"/>
                </a:solidFill>
              </a:rPr>
              <a:t>Oyuk ekonomisi </a:t>
            </a:r>
            <a:r>
              <a:rPr lang="tr-TR" sz="2200" dirty="0" smtClean="0"/>
              <a:t>(</a:t>
            </a:r>
            <a:r>
              <a:rPr lang="tr-TR" sz="2200" dirty="0" err="1" smtClean="0"/>
              <a:t>niche</a:t>
            </a:r>
            <a:r>
              <a:rPr lang="tr-TR" sz="2200" dirty="0" smtClean="0"/>
              <a:t> </a:t>
            </a:r>
            <a:r>
              <a:rPr lang="tr-TR" sz="2200" dirty="0" err="1" smtClean="0"/>
              <a:t>economy</a:t>
            </a:r>
            <a:r>
              <a:rPr lang="tr-TR" sz="2200" dirty="0" smtClean="0"/>
              <a:t>/market) </a:t>
            </a:r>
            <a:r>
              <a:rPr lang="tr-TR" sz="2200" dirty="0" smtClean="0">
                <a:sym typeface="Wingdings" panose="05000000000000000000" pitchFamily="2" charset="2"/>
              </a:rPr>
              <a:t>etnik girişimcilik, etnik işletmeler</a:t>
            </a:r>
          </a:p>
          <a:p>
            <a:pPr marL="0" indent="0" algn="just">
              <a:buNone/>
            </a:pPr>
            <a:r>
              <a:rPr lang="tr-TR" sz="3200" dirty="0" smtClean="0"/>
              <a:t>Ülkeler arası politik, kültürel ilişkiler bu ekonomiler etkileyebilir.     </a:t>
            </a:r>
            <a:r>
              <a:rPr lang="tr-TR" sz="2200" dirty="0" smtClean="0"/>
              <a:t>(diplomatik gerginlikler, çatışmalar, krizler vb. )</a:t>
            </a:r>
          </a:p>
          <a:p>
            <a:pPr algn="just"/>
            <a:r>
              <a:rPr lang="tr-TR" sz="3200" dirty="0" smtClean="0"/>
              <a:t>Girişimcilik yalnızca ekonomik boyutu  ile değil sosyokültürel ve siyasal boyutları ile de değerlendirilmelidir: </a:t>
            </a:r>
          </a:p>
          <a:p>
            <a:pPr algn="just"/>
            <a:r>
              <a:rPr lang="tr-TR" sz="3200" dirty="0" smtClean="0"/>
              <a:t>Gelir getirici faaliyet olmasının yanında etnik cemaatlerin toplum içinde güçlenmesinde de etkilidir. </a:t>
            </a:r>
            <a:r>
              <a:rPr lang="tr-TR" sz="3200" dirty="0" smtClean="0">
                <a:sym typeface="Wingdings" panose="05000000000000000000" pitchFamily="2" charset="2"/>
              </a:rPr>
              <a:t> </a:t>
            </a:r>
            <a:r>
              <a:rPr lang="tr-TR" sz="2200" dirty="0" smtClean="0">
                <a:sym typeface="Wingdings" panose="05000000000000000000" pitchFamily="2" charset="2"/>
              </a:rPr>
              <a:t>siyasallaşma sürecinde ortaya konan faaliyetler için kaynak aktarımı söz konusu olabilir. </a:t>
            </a:r>
            <a:endParaRPr lang="tr-TR" sz="2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9936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5235" y="1080654"/>
            <a:ext cx="10104583" cy="5061527"/>
          </a:xfrm>
        </p:spPr>
        <p:txBody>
          <a:bodyPr>
            <a:normAutofit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tr-TR" sz="3900" b="1" dirty="0" smtClean="0"/>
              <a:t>Etnik ekonomi türleri </a:t>
            </a:r>
            <a:r>
              <a:rPr lang="tr-TR" sz="2000" i="1" dirty="0" smtClean="0">
                <a:sym typeface="Wingdings" panose="05000000000000000000" pitchFamily="2" charset="2"/>
              </a:rPr>
              <a:t>(</a:t>
            </a:r>
            <a:r>
              <a:rPr lang="tr-TR" sz="2000" i="1" dirty="0" err="1">
                <a:sym typeface="Wingdings" panose="05000000000000000000" pitchFamily="2" charset="2"/>
              </a:rPr>
              <a:t>Bartram</a:t>
            </a:r>
            <a:r>
              <a:rPr lang="tr-TR" sz="2000" i="1" dirty="0">
                <a:sym typeface="Wingdings" panose="05000000000000000000" pitchFamily="2" charset="2"/>
              </a:rPr>
              <a:t> vd. </a:t>
            </a:r>
            <a:r>
              <a:rPr lang="tr-TR" sz="2000" i="1" dirty="0" smtClean="0">
                <a:sym typeface="Wingdings" panose="05000000000000000000" pitchFamily="2" charset="2"/>
              </a:rPr>
              <a:t>2017:127-128).</a:t>
            </a:r>
          </a:p>
          <a:p>
            <a:pPr marL="0" lvl="1" indent="0">
              <a:spcBef>
                <a:spcPts val="1000"/>
              </a:spcBef>
              <a:buNone/>
            </a:pPr>
            <a:endParaRPr lang="tr-TR" sz="2000" i="1" dirty="0">
              <a:sym typeface="Wingdings" panose="05000000000000000000" pitchFamily="2" charset="2"/>
            </a:endParaRPr>
          </a:p>
          <a:p>
            <a:pPr lvl="1"/>
            <a:r>
              <a:rPr lang="tr-TR" sz="2800" dirty="0" smtClean="0"/>
              <a:t>1. </a:t>
            </a:r>
            <a:r>
              <a:rPr lang="tr-TR" sz="2800" b="1" dirty="0" smtClean="0"/>
              <a:t>Etnik mülkiyetli ekonomi</a:t>
            </a:r>
            <a:r>
              <a:rPr lang="tr-TR" sz="2800" dirty="0" smtClean="0"/>
              <a:t>: Bir bölgede yoğunlaşması gerekmez ve müşterileri kendi etnik grubundan olmak zorunda değildir. </a:t>
            </a:r>
            <a:r>
              <a:rPr lang="tr-TR" sz="2000" dirty="0" smtClean="0"/>
              <a:t>Örnek: </a:t>
            </a:r>
            <a:r>
              <a:rPr lang="tr-TR" sz="2000" dirty="0" err="1" smtClean="0"/>
              <a:t>Madrid’teki</a:t>
            </a:r>
            <a:r>
              <a:rPr lang="tr-TR" sz="2000" dirty="0" smtClean="0"/>
              <a:t> turistik merkezde bir Meksika işletmesi (</a:t>
            </a:r>
            <a:r>
              <a:rPr lang="tr-TR" sz="2000" i="1" dirty="0" err="1" smtClean="0"/>
              <a:t>taqueria</a:t>
            </a:r>
            <a:r>
              <a:rPr lang="tr-TR" sz="2000" dirty="0" smtClean="0"/>
              <a:t>) </a:t>
            </a:r>
          </a:p>
          <a:p>
            <a:pPr lvl="2"/>
            <a:r>
              <a:rPr lang="tr-TR" sz="2800" dirty="0" smtClean="0"/>
              <a:t>(bir </a:t>
            </a:r>
            <a:r>
              <a:rPr lang="tr-TR" sz="2800" dirty="0" err="1" smtClean="0"/>
              <a:t>çeşidi</a:t>
            </a:r>
            <a:r>
              <a:rPr lang="tr-TR" sz="2800" dirty="0" err="1" smtClean="0">
                <a:sym typeface="Wingdings" panose="05000000000000000000" pitchFamily="2" charset="2"/>
              </a:rPr>
              <a:t></a:t>
            </a:r>
            <a:r>
              <a:rPr lang="tr-TR" sz="2800" dirty="0" err="1" smtClean="0"/>
              <a:t>etnik</a:t>
            </a:r>
            <a:r>
              <a:rPr lang="tr-TR" sz="2800" dirty="0" smtClean="0"/>
              <a:t> yerleşim bölgesi ekonomisi: Çin ya da Kore mahallesindeki işletmeler, bir bölgede yoğunlaşmıştır ve müşterileri kendi etnik gruplarıdır çoğunlukla) </a:t>
            </a:r>
            <a:r>
              <a:rPr lang="tr-TR" dirty="0" smtClean="0"/>
              <a:t>Örnek, </a:t>
            </a:r>
            <a:r>
              <a:rPr lang="tr-TR" dirty="0" err="1" smtClean="0"/>
              <a:t>Mexico</a:t>
            </a:r>
            <a:r>
              <a:rPr lang="tr-TR" dirty="0" smtClean="0"/>
              <a:t> City’de Kore mahallesindeki Kore lokantası; Ankara’da Önder mahallesindeki Suriyeli bakkal</a:t>
            </a:r>
          </a:p>
          <a:p>
            <a:pPr lvl="1"/>
            <a:r>
              <a:rPr lang="tr-TR" sz="2800" dirty="0" smtClean="0"/>
              <a:t>2. </a:t>
            </a:r>
            <a:r>
              <a:rPr lang="tr-TR" sz="2800" b="1" dirty="0" smtClean="0"/>
              <a:t>Etnik kontrollü ekonomi</a:t>
            </a:r>
            <a:r>
              <a:rPr lang="tr-TR" sz="2800" dirty="0" smtClean="0"/>
              <a:t>: Bir işletmeye sahip olmasalar bile belli bir işte ya da sektörde ağırlıkları bulunur. </a:t>
            </a:r>
            <a:r>
              <a:rPr lang="tr-TR" sz="2000" dirty="0" smtClean="0"/>
              <a:t>Örnek: Silikon Vadisi’nde (bilişim sektöründe) Hint mühendislerin istihdamı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8595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0073" y="161925"/>
            <a:ext cx="11901334" cy="1325563"/>
          </a:xfrm>
        </p:spPr>
        <p:txBody>
          <a:bodyPr>
            <a:normAutofit/>
          </a:bodyPr>
          <a:lstStyle/>
          <a:p>
            <a:pPr algn="r"/>
            <a:r>
              <a:rPr lang="tr-TR" sz="1800" b="1" dirty="0" smtClean="0"/>
              <a:t>Madrid’in turistik merkezinde bir Meksika işletmesi    </a:t>
            </a:r>
            <a:r>
              <a:rPr lang="tr-TR" sz="1800" b="1" dirty="0" err="1" smtClean="0"/>
              <a:t>vs</a:t>
            </a:r>
            <a:r>
              <a:rPr lang="tr-TR" sz="1800" b="1" dirty="0" smtClean="0"/>
              <a:t>     </a:t>
            </a:r>
            <a:r>
              <a:rPr lang="tr-TR" sz="1800" b="1" dirty="0" err="1" smtClean="0"/>
              <a:t>Mexico</a:t>
            </a:r>
            <a:r>
              <a:rPr lang="tr-TR" sz="1800" b="1" dirty="0" smtClean="0"/>
              <a:t> City’de (CDMX) Kore Mahallesinde bir Kore işletmesi </a:t>
            </a:r>
            <a:r>
              <a:rPr lang="tr-TR" sz="2000" b="1" dirty="0" smtClean="0"/>
              <a:t/>
            </a:r>
            <a:br>
              <a:rPr lang="tr-TR" sz="2000" b="1" dirty="0" smtClean="0"/>
            </a:br>
            <a:r>
              <a:rPr lang="tr-TR" sz="1200" b="1" dirty="0" smtClean="0"/>
              <a:t>Fotoğraflar: </a:t>
            </a:r>
            <a:r>
              <a:rPr lang="tr-TR" sz="1200" dirty="0">
                <a:hlinkClick r:id="rId2"/>
              </a:rPr>
              <a:t>https://www.secretosdemadrid.es/donde-comer-los-mejores-tacos-de-madrid</a:t>
            </a:r>
            <a:r>
              <a:rPr lang="tr-TR" sz="1200" dirty="0" smtClean="0">
                <a:hlinkClick r:id="rId2"/>
              </a:rPr>
              <a:t>/</a:t>
            </a:r>
            <a:r>
              <a:rPr lang="tr-TR" sz="1200" dirty="0" smtClean="0"/>
              <a:t>      </a:t>
            </a:r>
            <a:r>
              <a:rPr lang="tr-TR" sz="1200" b="1" dirty="0" smtClean="0"/>
              <a:t> </a:t>
            </a:r>
            <a:r>
              <a:rPr lang="tr-TR" sz="1200" dirty="0" smtClean="0">
                <a:hlinkClick r:id="rId3"/>
              </a:rPr>
              <a:t>https</a:t>
            </a:r>
            <a:r>
              <a:rPr lang="tr-TR" sz="1200" dirty="0">
                <a:hlinkClick r:id="rId3"/>
              </a:rPr>
              <a:t>://www.timeoutmexico.mx/ciudad-de-mexico/que-hacer/el-barrio-coreano-del-df</a:t>
            </a:r>
            <a:endParaRPr lang="tr-TR" sz="1200" b="1" dirty="0"/>
          </a:p>
        </p:txBody>
      </p:sp>
      <p:pic>
        <p:nvPicPr>
          <p:cNvPr id="4" name="Picture 2" descr="Dónde comer los mejores tacos de Madrid? - Secretos de Madrid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91" y="1487488"/>
            <a:ext cx="3844637" cy="512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Barrio coreano del D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19" y="1472095"/>
            <a:ext cx="6862697" cy="514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71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1136</Words>
  <Application>Microsoft Office PowerPoint</Application>
  <PresentationFormat>Geniş ekran</PresentationFormat>
  <Paragraphs>111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Teması</vt:lpstr>
      <vt:lpstr>ULUSLARARASI EMEK GÖÇÜ</vt:lpstr>
      <vt:lpstr>PowerPoint Sunusu</vt:lpstr>
      <vt:lpstr>PowerPoint Sunusu</vt:lpstr>
      <vt:lpstr>PowerPoint Sunusu</vt:lpstr>
      <vt:lpstr>PowerPoint Sunusu</vt:lpstr>
      <vt:lpstr>İstihdam alanı bulamayanlar açısından yeni strateji  </vt:lpstr>
      <vt:lpstr>PowerPoint Sunusu</vt:lpstr>
      <vt:lpstr>PowerPoint Sunusu</vt:lpstr>
      <vt:lpstr>Madrid’in turistik merkezinde bir Meksika işletmesi    vs     Mexico City’de (CDMX) Kore Mahallesinde bir Kore işletmesi  Fotoğraflar: https://www.secretosdemadrid.es/donde-comer-los-mejores-tacos-de-madrid/       https://www.timeoutmexico.mx/ciudad-de-mexico/que-hacer/el-barrio-coreano-del-df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ULUSLARARASI EMEK GÖÇÜ</dc:title>
  <dc:creator>elif tugba dogan</dc:creator>
  <cp:lastModifiedBy>elif tugba dogan</cp:lastModifiedBy>
  <cp:revision>1</cp:revision>
  <dcterms:created xsi:type="dcterms:W3CDTF">2020-05-07T23:15:46Z</dcterms:created>
  <dcterms:modified xsi:type="dcterms:W3CDTF">2020-05-07T23:16:13Z</dcterms:modified>
</cp:coreProperties>
</file>