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401" autoAdjust="0"/>
  </p:normalViewPr>
  <p:slideViewPr>
    <p:cSldViewPr>
      <p:cViewPr varScale="1">
        <p:scale>
          <a:sx n="55" d="100"/>
          <a:sy n="55" d="100"/>
        </p:scale>
        <p:origin x="7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2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35AA82-A022-462B-839D-CA306B495335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3909D6-1BDE-4EE3-AAB8-5C402EFF72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095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49E7-8A63-40D3-AC70-39E0639E292A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81107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49E7-8A63-40D3-AC70-39E0639E292A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3945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49E7-8A63-40D3-AC70-39E0639E292A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8857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Constantia" panose="02030602050306030303" pitchFamily="18" charset="0"/>
              </a:rPr>
              <a:t>ANT332 FİZİK ANTROPOLOJİDE ARAŞTIRMA YÖNTEM VE TEKNİKLERİ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err="1">
                <a:latin typeface="Constantia" panose="02030602050306030303" pitchFamily="18" charset="0"/>
              </a:rPr>
              <a:t>Prof</a:t>
            </a:r>
            <a:r>
              <a:rPr lang="en-AU" dirty="0" err="1" smtClean="0">
                <a:latin typeface="Constantia" panose="02030602050306030303" pitchFamily="18" charset="0"/>
              </a:rPr>
              <a:t>.</a:t>
            </a:r>
            <a:r>
              <a:rPr lang="tr-TR" dirty="0" smtClean="0">
                <a:latin typeface="Constantia" panose="02030602050306030303" pitchFamily="18" charset="0"/>
              </a:rPr>
              <a:t> </a:t>
            </a:r>
            <a:r>
              <a:rPr lang="en-AU" dirty="0" err="1" smtClean="0">
                <a:latin typeface="Constantia" panose="02030602050306030303" pitchFamily="18" charset="0"/>
              </a:rPr>
              <a:t>Dr</a:t>
            </a:r>
            <a:r>
              <a:rPr lang="en-AU" dirty="0" err="1">
                <a:latin typeface="Constantia" panose="02030602050306030303" pitchFamily="18" charset="0"/>
              </a:rPr>
              <a:t>.</a:t>
            </a:r>
            <a:r>
              <a:rPr lang="en-AU" dirty="0">
                <a:latin typeface="Constantia" panose="02030602050306030303" pitchFamily="18" charset="0"/>
              </a:rPr>
              <a:t> Başak KOCA ÖZER</a:t>
            </a:r>
            <a:endParaRPr lang="tr-TR" dirty="0">
              <a:latin typeface="Constantia" panose="02030602050306030303" pitchFamily="18" charset="0"/>
            </a:endParaRPr>
          </a:p>
          <a:p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203848" y="494116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latin typeface="Constantia" panose="02030602050306030303" pitchFamily="18" charset="0"/>
              </a:rPr>
              <a:t>IX. </a:t>
            </a:r>
            <a:r>
              <a:rPr lang="tr-TR" sz="2800" dirty="0" smtClean="0">
                <a:latin typeface="Constantia" panose="02030602050306030303" pitchFamily="18" charset="0"/>
              </a:rPr>
              <a:t>HAFTA</a:t>
            </a:r>
            <a:endParaRPr lang="tr-TR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268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404663"/>
            <a:ext cx="7317409" cy="607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216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0948" y="692696"/>
            <a:ext cx="7402162" cy="532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8930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ARAŞTIRMANIN GÜVENİRLİĞİ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>
                <a:latin typeface="Constantia" panose="02030602050306030303" pitchFamily="18" charset="0"/>
              </a:rPr>
              <a:t>Önyargı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Örneklem grubunun temsil gücü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Güvenilir veri toplama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Test grubu / Kontrol grubu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Farkına vardırmamam / </a:t>
            </a:r>
            <a:r>
              <a:rPr lang="tr-TR" dirty="0" err="1" smtClean="0">
                <a:latin typeface="Constantia" panose="02030602050306030303" pitchFamily="18" charset="0"/>
              </a:rPr>
              <a:t>Placebo</a:t>
            </a:r>
            <a:r>
              <a:rPr lang="tr-TR" dirty="0" smtClean="0">
                <a:latin typeface="Constantia" panose="02030602050306030303" pitchFamily="18" charset="0"/>
              </a:rPr>
              <a:t> etkisi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Bağımlı değişken üzerinde etkili doğru bağımsız değişken seçimi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Uygun istatistik analiz seçimi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Sonuçların güvenirliği</a:t>
            </a:r>
          </a:p>
          <a:p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00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Bilimsel Yanıltma Biçimleri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>
                <a:latin typeface="Constantia" panose="02030602050306030303" pitchFamily="18" charset="0"/>
              </a:rPr>
              <a:t>Yazarlık Hakkı Sorunları (Sorumsuz Yazarlık)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Korsanlık (</a:t>
            </a:r>
            <a:r>
              <a:rPr lang="tr-TR" dirty="0" err="1" smtClean="0">
                <a:latin typeface="Constantia" panose="02030602050306030303" pitchFamily="18" charset="0"/>
              </a:rPr>
              <a:t>plajerizm</a:t>
            </a:r>
            <a:r>
              <a:rPr lang="tr-TR" dirty="0" smtClean="0">
                <a:latin typeface="Constantia" panose="02030602050306030303" pitchFamily="18" charset="0"/>
              </a:rPr>
              <a:t>)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Uydurmacılık (fabrikasyon)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Çoklu yayın (</a:t>
            </a:r>
            <a:r>
              <a:rPr lang="tr-TR" dirty="0" err="1" smtClean="0">
                <a:latin typeface="Constantia" panose="02030602050306030303" pitchFamily="18" charset="0"/>
              </a:rPr>
              <a:t>duplikasyon</a:t>
            </a:r>
            <a:r>
              <a:rPr lang="tr-TR" dirty="0" smtClean="0">
                <a:latin typeface="Constantia" panose="02030602050306030303" pitchFamily="18" charset="0"/>
              </a:rPr>
              <a:t>)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Bölerek yayınlama (</a:t>
            </a:r>
            <a:r>
              <a:rPr lang="tr-TR" dirty="0" err="1" smtClean="0">
                <a:latin typeface="Constantia" panose="02030602050306030303" pitchFamily="18" charset="0"/>
              </a:rPr>
              <a:t>salamizasyon</a:t>
            </a:r>
            <a:r>
              <a:rPr lang="tr-TR" dirty="0" smtClean="0">
                <a:latin typeface="Constantia" panose="02030602050306030303" pitchFamily="18" charset="0"/>
              </a:rPr>
              <a:t>)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İnsan-hayvan etiğine saygısızlık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Kaynakların taraflı seçilmesi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Taraflı yayın (çıkar çatışması)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0278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BİLİMSEL ARAŞTIRMA ETİĞİ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>
                <a:latin typeface="Constantia" panose="02030602050306030303" pitchFamily="18" charset="0"/>
              </a:rPr>
              <a:t>Araştırmaya katılımcıların;</a:t>
            </a:r>
          </a:p>
          <a:p>
            <a:pPr lvl="1"/>
            <a:r>
              <a:rPr lang="tr-TR" sz="2400" dirty="0" smtClean="0">
                <a:latin typeface="Constantia" panose="02030602050306030303" pitchFamily="18" charset="0"/>
              </a:rPr>
              <a:t>Gönüllülük prensibi</a:t>
            </a:r>
          </a:p>
          <a:p>
            <a:pPr lvl="1"/>
            <a:r>
              <a:rPr lang="tr-TR" sz="2400" dirty="0" smtClean="0">
                <a:latin typeface="Constantia" panose="02030602050306030303" pitchFamily="18" charset="0"/>
              </a:rPr>
              <a:t>Araştırma hakkında temel bilgiye sahip olmaları</a:t>
            </a:r>
          </a:p>
          <a:p>
            <a:pPr lvl="1"/>
            <a:r>
              <a:rPr lang="tr-TR" sz="2400" dirty="0" smtClean="0">
                <a:latin typeface="Constantia" panose="02030602050306030303" pitchFamily="18" charset="0"/>
              </a:rPr>
              <a:t>Güvenliği</a:t>
            </a:r>
          </a:p>
          <a:p>
            <a:pPr lvl="1"/>
            <a:r>
              <a:rPr lang="tr-TR" sz="2400" dirty="0" smtClean="0">
                <a:latin typeface="Constantia" panose="02030602050306030303" pitchFamily="18" charset="0"/>
              </a:rPr>
              <a:t>Gizlilik ve güvenilirlik ilkesi</a:t>
            </a:r>
          </a:p>
          <a:p>
            <a:pPr lvl="1"/>
            <a:r>
              <a:rPr lang="tr-TR" sz="2400" dirty="0" smtClean="0">
                <a:latin typeface="Constantia" panose="02030602050306030303" pitchFamily="18" charset="0"/>
              </a:rPr>
              <a:t>Bilime katkı payları</a:t>
            </a:r>
          </a:p>
          <a:p>
            <a:pPr lvl="1"/>
            <a:r>
              <a:rPr lang="tr-TR" sz="2400" dirty="0" smtClean="0">
                <a:latin typeface="Constantia" panose="02030602050306030303" pitchFamily="18" charset="0"/>
              </a:rPr>
              <a:t>Toplumsal ayrılığa yol açmama ilkesi</a:t>
            </a:r>
            <a:endParaRPr lang="tr-TR" sz="24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30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9762" y="190500"/>
            <a:ext cx="5324475" cy="647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6415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800186"/>
            <a:ext cx="6768752" cy="5389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17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548679"/>
            <a:ext cx="6378708" cy="5722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507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595413"/>
            <a:ext cx="5976664" cy="573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5295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0737" y="109537"/>
            <a:ext cx="4962525" cy="663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8233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6937" y="257175"/>
            <a:ext cx="4810125" cy="6343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06749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121</Words>
  <Application>Microsoft Office PowerPoint</Application>
  <PresentationFormat>Ekran Gösterisi (4:3)</PresentationFormat>
  <Paragraphs>32</Paragraphs>
  <Slides>12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Constantia</vt:lpstr>
      <vt:lpstr>Ofis Teması</vt:lpstr>
      <vt:lpstr>ANT332 FİZİK ANTROPOLOJİDE ARAŞTIRMA YÖNTEM VE TEKNİKLERİ</vt:lpstr>
      <vt:lpstr>Bilimsel Yanıltma Biçimleri</vt:lpstr>
      <vt:lpstr>BİLİMSEL ARAŞTIRMA ETİĞİ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ARAŞTIRMANIN GÜVENİRLİĞİ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Bilimsel Bir Yazının Düzenlenmesi</dc:title>
  <dc:creator>basak koca ozer</dc:creator>
  <cp:lastModifiedBy>Başak</cp:lastModifiedBy>
  <cp:revision>6</cp:revision>
  <dcterms:created xsi:type="dcterms:W3CDTF">2017-11-15T09:56:43Z</dcterms:created>
  <dcterms:modified xsi:type="dcterms:W3CDTF">2020-02-07T09:42:24Z</dcterms:modified>
</cp:coreProperties>
</file>