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40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21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07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0209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41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384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117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306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32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40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27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41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03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46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99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35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59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CA93AF4-C963-A04B-B27E-0B6C727A5D73}" type="datetimeFigureOut">
              <a:rPr lang="tr-TR" smtClean="0"/>
              <a:t>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CA4CA0F-5D35-2948-8A05-6F10C1509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60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D84C82-8D85-2C4F-9AA4-5ACC7F831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E723C78-2151-044D-AE0B-F0369DD902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269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A3B71E-3267-2C44-B6D8-806939E7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FİİLLER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D0BD5E-C119-1142-A6C0-659D2F95AEB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94510"/>
            <a:ext cx="10363826" cy="4220528"/>
          </a:xfrm>
        </p:spPr>
        <p:txBody>
          <a:bodyPr>
            <a:normAutofit/>
          </a:bodyPr>
          <a:lstStyle/>
          <a:p>
            <a:r>
              <a:rPr lang="tr-TR" cap="none" dirty="0" err="1"/>
              <a:t>Latince’de</a:t>
            </a:r>
            <a:r>
              <a:rPr lang="tr-TR" cap="none" dirty="0"/>
              <a:t> altı zaman vardır.</a:t>
            </a:r>
          </a:p>
          <a:p>
            <a:pPr marL="457200" lvl="0" indent="-457200">
              <a:buFont typeface="+mj-lt"/>
              <a:buAutoNum type="arabicParenR"/>
            </a:pPr>
            <a:r>
              <a:rPr lang="tr-TR" cap="none" dirty="0" err="1"/>
              <a:t>Indicativus</a:t>
            </a:r>
            <a:r>
              <a:rPr lang="tr-TR" cap="none" dirty="0"/>
              <a:t> </a:t>
            </a:r>
            <a:r>
              <a:rPr lang="tr-TR" cap="none" dirty="0" err="1"/>
              <a:t>praesens</a:t>
            </a:r>
            <a:r>
              <a:rPr lang="tr-TR" cap="none" dirty="0"/>
              <a:t> (şimdiki ve geniş zaman)</a:t>
            </a:r>
          </a:p>
          <a:p>
            <a:pPr marL="457200" lvl="0" indent="-457200">
              <a:buFont typeface="+mj-lt"/>
              <a:buAutoNum type="arabicParenR"/>
            </a:pPr>
            <a:r>
              <a:rPr lang="tr-TR" cap="none" dirty="0" err="1"/>
              <a:t>Imperfectum</a:t>
            </a:r>
            <a:r>
              <a:rPr lang="tr-TR" cap="none" dirty="0"/>
              <a:t> (şimdiki zamanın hikayesi)</a:t>
            </a:r>
          </a:p>
          <a:p>
            <a:pPr marL="457200" lvl="0" indent="-457200">
              <a:buFont typeface="+mj-lt"/>
              <a:buAutoNum type="arabicParenR"/>
            </a:pPr>
            <a:r>
              <a:rPr lang="tr-TR" cap="none" dirty="0" err="1"/>
              <a:t>Futurum</a:t>
            </a:r>
            <a:r>
              <a:rPr lang="tr-TR" cap="none" dirty="0"/>
              <a:t> (gelecek zaman)</a:t>
            </a:r>
          </a:p>
          <a:p>
            <a:pPr marL="457200" lvl="0" indent="-457200">
              <a:buFont typeface="+mj-lt"/>
              <a:buAutoNum type="arabicParenR"/>
            </a:pPr>
            <a:r>
              <a:rPr lang="tr-TR" cap="none" dirty="0" err="1"/>
              <a:t>Perfectum</a:t>
            </a:r>
            <a:r>
              <a:rPr lang="tr-TR" cap="none" dirty="0"/>
              <a:t> (</a:t>
            </a:r>
            <a:r>
              <a:rPr lang="tr-TR" cap="none" dirty="0" err="1"/>
              <a:t>di’li</a:t>
            </a:r>
            <a:r>
              <a:rPr lang="tr-TR" cap="none" dirty="0"/>
              <a:t> geçmiş zaman)</a:t>
            </a:r>
          </a:p>
          <a:p>
            <a:pPr marL="457200" lvl="0" indent="-457200">
              <a:buFont typeface="+mj-lt"/>
              <a:buAutoNum type="arabicParenR"/>
            </a:pPr>
            <a:r>
              <a:rPr lang="tr-TR" cap="none" dirty="0" err="1"/>
              <a:t>Plusquam</a:t>
            </a:r>
            <a:r>
              <a:rPr lang="tr-TR" cap="none" dirty="0"/>
              <a:t> </a:t>
            </a:r>
            <a:r>
              <a:rPr lang="tr-TR" cap="none" dirty="0" err="1"/>
              <a:t>perfectum</a:t>
            </a:r>
            <a:r>
              <a:rPr lang="tr-TR" cap="none" dirty="0"/>
              <a:t> (</a:t>
            </a:r>
            <a:r>
              <a:rPr lang="tr-TR" cap="none" dirty="0" err="1"/>
              <a:t>miş’li</a:t>
            </a:r>
            <a:r>
              <a:rPr lang="tr-TR" cap="none" dirty="0"/>
              <a:t> geçmiş zamanın hikayesi)</a:t>
            </a:r>
          </a:p>
          <a:p>
            <a:pPr marL="457200" lvl="0" indent="-457200">
              <a:buFont typeface="+mj-lt"/>
              <a:buAutoNum type="arabicParenR"/>
            </a:pPr>
            <a:r>
              <a:rPr lang="tr-TR" cap="none" dirty="0" err="1"/>
              <a:t>Futurum</a:t>
            </a:r>
            <a:r>
              <a:rPr lang="tr-TR" cap="none" dirty="0"/>
              <a:t> </a:t>
            </a:r>
            <a:r>
              <a:rPr lang="tr-TR" cap="none" dirty="0" err="1"/>
              <a:t>exactum</a:t>
            </a:r>
            <a:r>
              <a:rPr lang="tr-TR" cap="none" dirty="0"/>
              <a:t> (gelecekte tamamlanacak zaman)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837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33EEC7-7EB1-DB4F-AB4B-DAF60CC6E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FİİLLER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CC60C0-0C81-4F46-A82E-E4AEDCB4BD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5930"/>
            <a:ext cx="10363826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cap="none" dirty="0" err="1"/>
              <a:t>Latince’de</a:t>
            </a:r>
            <a:r>
              <a:rPr lang="tr-TR" cap="none" dirty="0"/>
              <a:t> 4 fiil çekimi vardır. </a:t>
            </a:r>
          </a:p>
          <a:p>
            <a:pPr>
              <a:lnSpc>
                <a:spcPct val="100000"/>
              </a:lnSpc>
            </a:pPr>
            <a:r>
              <a:rPr lang="tr-TR" b="1" cap="none" dirty="0"/>
              <a:t>1.Fiil çekimi</a:t>
            </a:r>
            <a:endParaRPr lang="tr-TR" cap="none" dirty="0"/>
          </a:p>
          <a:p>
            <a:pPr>
              <a:lnSpc>
                <a:spcPct val="100000"/>
              </a:lnSpc>
              <a:buNone/>
            </a:pPr>
            <a:r>
              <a:rPr lang="tr-TR" cap="none" dirty="0"/>
              <a:t>Bu çekime mastarı -</a:t>
            </a:r>
            <a:r>
              <a:rPr lang="tr-TR" cap="none" dirty="0" err="1"/>
              <a:t>are</a:t>
            </a:r>
            <a:r>
              <a:rPr lang="tr-TR" cap="none" dirty="0"/>
              <a:t> olan fiiller girer. </a:t>
            </a:r>
          </a:p>
          <a:p>
            <a:pPr>
              <a:lnSpc>
                <a:spcPct val="100000"/>
              </a:lnSpc>
              <a:buNone/>
            </a:pPr>
            <a:r>
              <a:rPr lang="tr-TR" cap="none" dirty="0" err="1"/>
              <a:t>laudo,laudavi,laudatus,laudare</a:t>
            </a:r>
            <a:r>
              <a:rPr lang="tr-TR" cap="none" dirty="0"/>
              <a:t>: övmek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314F0442-2993-004A-A2C3-19D9F82EC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195639"/>
              </p:ext>
            </p:extLst>
          </p:nvPr>
        </p:nvGraphicFramePr>
        <p:xfrm>
          <a:off x="2032001" y="3562322"/>
          <a:ext cx="6437631" cy="28842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45877">
                  <a:extLst>
                    <a:ext uri="{9D8B030D-6E8A-4147-A177-3AD203B41FA5}">
                      <a16:colId xmlns:a16="http://schemas.microsoft.com/office/drawing/2014/main" val="3473928247"/>
                    </a:ext>
                  </a:extLst>
                </a:gridCol>
                <a:gridCol w="2145877">
                  <a:extLst>
                    <a:ext uri="{9D8B030D-6E8A-4147-A177-3AD203B41FA5}">
                      <a16:colId xmlns:a16="http://schemas.microsoft.com/office/drawing/2014/main" val="2359224141"/>
                    </a:ext>
                  </a:extLst>
                </a:gridCol>
                <a:gridCol w="2145877">
                  <a:extLst>
                    <a:ext uri="{9D8B030D-6E8A-4147-A177-3AD203B41FA5}">
                      <a16:colId xmlns:a16="http://schemas.microsoft.com/office/drawing/2014/main" val="2776676828"/>
                    </a:ext>
                  </a:extLst>
                </a:gridCol>
              </a:tblGrid>
              <a:tr h="385095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Praesens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383260"/>
                  </a:ext>
                </a:extLst>
              </a:tr>
              <a:tr h="352335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1152100"/>
                  </a:ext>
                </a:extLst>
              </a:tr>
              <a:tr h="352335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3576578"/>
                  </a:ext>
                </a:extLst>
              </a:tr>
              <a:tr h="352335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8608005"/>
                  </a:ext>
                </a:extLst>
              </a:tr>
              <a:tr h="352335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-mus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1789881"/>
                  </a:ext>
                </a:extLst>
              </a:tr>
              <a:tr h="352335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387118"/>
                  </a:ext>
                </a:extLst>
              </a:tr>
              <a:tr h="352335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-nt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5557508"/>
                  </a:ext>
                </a:extLst>
              </a:tr>
              <a:tr h="385095">
                <a:tc gridSpan="3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182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9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D3B62C-EDCA-A149-A81C-14B3A9496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FİİLLER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011470F-87C3-5B4E-A484-0B98EAF0712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39028460"/>
              </p:ext>
            </p:extLst>
          </p:nvPr>
        </p:nvGraphicFramePr>
        <p:xfrm>
          <a:off x="1405890" y="2366963"/>
          <a:ext cx="7349490" cy="402175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49830">
                  <a:extLst>
                    <a:ext uri="{9D8B030D-6E8A-4147-A177-3AD203B41FA5}">
                      <a16:colId xmlns:a16="http://schemas.microsoft.com/office/drawing/2014/main" val="1564763333"/>
                    </a:ext>
                  </a:extLst>
                </a:gridCol>
                <a:gridCol w="2449830">
                  <a:extLst>
                    <a:ext uri="{9D8B030D-6E8A-4147-A177-3AD203B41FA5}">
                      <a16:colId xmlns:a16="http://schemas.microsoft.com/office/drawing/2014/main" val="759293642"/>
                    </a:ext>
                  </a:extLst>
                </a:gridCol>
                <a:gridCol w="2449830">
                  <a:extLst>
                    <a:ext uri="{9D8B030D-6E8A-4147-A177-3AD203B41FA5}">
                      <a16:colId xmlns:a16="http://schemas.microsoft.com/office/drawing/2014/main" val="1975566276"/>
                    </a:ext>
                  </a:extLst>
                </a:gridCol>
              </a:tblGrid>
              <a:tr h="493982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Imperfectum</a:t>
                      </a:r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684357"/>
                  </a:ext>
                </a:extLst>
              </a:tr>
              <a:tr h="493982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m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881618"/>
                  </a:ext>
                </a:extLst>
              </a:tr>
              <a:tr h="54167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marR="7302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516476"/>
                  </a:ext>
                </a:extLst>
              </a:tr>
              <a:tr h="493982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631601"/>
                  </a:ext>
                </a:extLst>
              </a:tr>
              <a:tr h="493982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40349"/>
                  </a:ext>
                </a:extLst>
              </a:tr>
              <a:tr h="493982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83324"/>
                  </a:ext>
                </a:extLst>
              </a:tr>
              <a:tr h="493982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-ba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169407"/>
                  </a:ext>
                </a:extLst>
              </a:tr>
              <a:tr h="493982">
                <a:tc gridSpan="3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2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01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466BAA-B15C-6146-B381-9C027023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FİİLLER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BD2AA21-314F-154C-8921-9C1534A11CE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61660"/>
              </p:ext>
            </p:extLst>
          </p:nvPr>
        </p:nvGraphicFramePr>
        <p:xfrm>
          <a:off x="1920240" y="2366962"/>
          <a:ext cx="7555230" cy="379466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518410">
                  <a:extLst>
                    <a:ext uri="{9D8B030D-6E8A-4147-A177-3AD203B41FA5}">
                      <a16:colId xmlns:a16="http://schemas.microsoft.com/office/drawing/2014/main" val="2064144961"/>
                    </a:ext>
                  </a:extLst>
                </a:gridCol>
                <a:gridCol w="2518410">
                  <a:extLst>
                    <a:ext uri="{9D8B030D-6E8A-4147-A177-3AD203B41FA5}">
                      <a16:colId xmlns:a16="http://schemas.microsoft.com/office/drawing/2014/main" val="1576047804"/>
                    </a:ext>
                  </a:extLst>
                </a:gridCol>
                <a:gridCol w="2518410">
                  <a:extLst>
                    <a:ext uri="{9D8B030D-6E8A-4147-A177-3AD203B41FA5}">
                      <a16:colId xmlns:a16="http://schemas.microsoft.com/office/drawing/2014/main" val="1187770524"/>
                    </a:ext>
                  </a:extLst>
                </a:gridCol>
              </a:tblGrid>
              <a:tr h="533808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Futurum</a:t>
                      </a:r>
                      <a:endParaRPr lang="tr-T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622394"/>
                  </a:ext>
                </a:extLst>
              </a:tr>
              <a:tr h="53380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-bo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5846"/>
                  </a:ext>
                </a:extLst>
              </a:tr>
              <a:tr h="53380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-bi + 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018279"/>
                  </a:ext>
                </a:extLst>
              </a:tr>
              <a:tr h="53380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-bi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12299"/>
                  </a:ext>
                </a:extLst>
              </a:tr>
              <a:tr h="533808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-bi + 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407110"/>
                  </a:ext>
                </a:extLst>
              </a:tr>
              <a:tr h="53380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-bi + 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bi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750900"/>
                  </a:ext>
                </a:extLst>
              </a:tr>
              <a:tr h="53380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-bu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laud</a:t>
                      </a:r>
                      <a:r>
                        <a:rPr lang="tr-TR" sz="16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a + bu + </a:t>
                      </a: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685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058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D6AF35-923F-594F-8992-440AE2EFC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FİİLLER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7A7918-F483-6140-94C4-570D2D6A55A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Bu çekime giren fiillere örnekler:</a:t>
            </a:r>
          </a:p>
          <a:p>
            <a:pPr marL="0" indent="0">
              <a:buNone/>
            </a:pPr>
            <a:r>
              <a:rPr lang="tr-TR" cap="none" dirty="0" err="1"/>
              <a:t>amo</a:t>
            </a:r>
            <a:r>
              <a:rPr lang="tr-TR" cap="none" dirty="0"/>
              <a:t>,-</a:t>
            </a:r>
            <a:r>
              <a:rPr lang="tr-TR" cap="none" dirty="0" err="1"/>
              <a:t>avi</a:t>
            </a:r>
            <a:r>
              <a:rPr lang="tr-TR" cap="none" dirty="0"/>
              <a:t>, -</a:t>
            </a:r>
            <a:r>
              <a:rPr lang="tr-TR" cap="none" dirty="0" err="1"/>
              <a:t>atus</a:t>
            </a:r>
            <a:r>
              <a:rPr lang="tr-TR" cap="none" dirty="0"/>
              <a:t>,-</a:t>
            </a:r>
            <a:r>
              <a:rPr lang="tr-TR" cap="none" dirty="0" err="1"/>
              <a:t>are</a:t>
            </a:r>
            <a:r>
              <a:rPr lang="tr-TR" cap="none" dirty="0"/>
              <a:t>: sevmek</a:t>
            </a:r>
          </a:p>
          <a:p>
            <a:pPr marL="0" indent="0">
              <a:buNone/>
            </a:pPr>
            <a:r>
              <a:rPr lang="tr-TR" cap="none" dirty="0" err="1"/>
              <a:t>narro</a:t>
            </a:r>
            <a:r>
              <a:rPr lang="tr-TR" cap="none" dirty="0"/>
              <a:t>, -</a:t>
            </a:r>
            <a:r>
              <a:rPr lang="tr-TR" cap="none" dirty="0" err="1"/>
              <a:t>avi</a:t>
            </a:r>
            <a:r>
              <a:rPr lang="tr-TR" cap="none" dirty="0"/>
              <a:t>, -</a:t>
            </a:r>
            <a:r>
              <a:rPr lang="tr-TR" cap="none" dirty="0" err="1"/>
              <a:t>atus</a:t>
            </a:r>
            <a:r>
              <a:rPr lang="tr-TR" cap="none" dirty="0"/>
              <a:t>, -</a:t>
            </a:r>
            <a:r>
              <a:rPr lang="tr-TR" cap="none" dirty="0" err="1"/>
              <a:t>are</a:t>
            </a:r>
            <a:r>
              <a:rPr lang="tr-TR" cap="none" dirty="0"/>
              <a:t>: anlatmak</a:t>
            </a:r>
          </a:p>
          <a:p>
            <a:pPr marL="0" indent="0">
              <a:buNone/>
            </a:pPr>
            <a:r>
              <a:rPr lang="tr-TR" cap="none" dirty="0" err="1"/>
              <a:t>lacrimo</a:t>
            </a:r>
            <a:r>
              <a:rPr lang="tr-TR" cap="none" dirty="0"/>
              <a:t>, -</a:t>
            </a:r>
            <a:r>
              <a:rPr lang="tr-TR" cap="none" dirty="0" err="1"/>
              <a:t>avi</a:t>
            </a:r>
            <a:r>
              <a:rPr lang="tr-TR" cap="none" dirty="0"/>
              <a:t>,-</a:t>
            </a:r>
            <a:r>
              <a:rPr lang="tr-TR" cap="none" dirty="0" err="1"/>
              <a:t>atus</a:t>
            </a:r>
            <a:r>
              <a:rPr lang="tr-TR" cap="none" dirty="0"/>
              <a:t>,-</a:t>
            </a:r>
            <a:r>
              <a:rPr lang="tr-TR" cap="none" dirty="0" err="1"/>
              <a:t>are:ağlamak</a:t>
            </a:r>
            <a:endParaRPr lang="tr-TR" cap="none" dirty="0"/>
          </a:p>
          <a:p>
            <a:pPr marL="0" indent="0">
              <a:buNone/>
            </a:pPr>
            <a:r>
              <a:rPr lang="tr-TR" cap="none" dirty="0" err="1"/>
              <a:t>orno</a:t>
            </a:r>
            <a:r>
              <a:rPr lang="tr-TR" cap="none" dirty="0"/>
              <a:t>,-</a:t>
            </a:r>
            <a:r>
              <a:rPr lang="tr-TR" cap="none" dirty="0" err="1"/>
              <a:t>avi</a:t>
            </a:r>
            <a:r>
              <a:rPr lang="tr-TR" cap="none" dirty="0"/>
              <a:t>, -</a:t>
            </a:r>
            <a:r>
              <a:rPr lang="tr-TR" cap="none" dirty="0" err="1"/>
              <a:t>atus</a:t>
            </a:r>
            <a:r>
              <a:rPr lang="tr-TR" cap="none" dirty="0"/>
              <a:t>, -</a:t>
            </a:r>
            <a:r>
              <a:rPr lang="tr-TR" cap="none" dirty="0" err="1"/>
              <a:t>are</a:t>
            </a:r>
            <a:r>
              <a:rPr lang="tr-TR" cap="none" dirty="0"/>
              <a:t>: süslemek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836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3EF3DA-62B6-5D40-8806-FA444CE88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ALIŞTIRMALAR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375AE6-659D-C246-9F93-361F70E967B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tr-TR" b="1" dirty="0" err="1"/>
              <a:t>Latince’ye</a:t>
            </a:r>
            <a:r>
              <a:rPr lang="tr-TR" b="1" dirty="0"/>
              <a:t> Çevirin</a:t>
            </a:r>
            <a:endParaRPr lang="tr-TR" dirty="0"/>
          </a:p>
          <a:p>
            <a:endParaRPr lang="tr-TR" dirty="0"/>
          </a:p>
          <a:p>
            <a:pPr lvl="0"/>
            <a:r>
              <a:rPr lang="tr-TR" cap="none" dirty="0"/>
              <a:t>Genç kız şarkı söylüyor. </a:t>
            </a:r>
          </a:p>
          <a:p>
            <a:pPr lvl="0"/>
            <a:r>
              <a:rPr lang="tr-TR" cap="none" dirty="0"/>
              <a:t>Şair anlatıyordu.</a:t>
            </a:r>
          </a:p>
          <a:p>
            <a:pPr lvl="0"/>
            <a:r>
              <a:rPr lang="tr-TR" cap="none" dirty="0"/>
              <a:t>Ağlıyordunuz.</a:t>
            </a:r>
          </a:p>
          <a:p>
            <a:pPr lvl="0"/>
            <a:r>
              <a:rPr lang="tr-TR" cap="none" dirty="0"/>
              <a:t>Selamlayacaksınız.</a:t>
            </a:r>
          </a:p>
          <a:p>
            <a:pPr lvl="0"/>
            <a:r>
              <a:rPr lang="tr-TR" cap="none" dirty="0"/>
              <a:t>Seviyorlar.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637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B2A1CC-F236-BA45-A687-9596A61B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51D499-BDC7-1145-9F7F-067BD4F265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tr-TR" b="1" dirty="0" err="1"/>
              <a:t>Türkçe’ye</a:t>
            </a:r>
            <a:r>
              <a:rPr lang="tr-TR" b="1" dirty="0"/>
              <a:t> Çevirin</a:t>
            </a:r>
            <a:endParaRPr lang="tr-TR" dirty="0"/>
          </a:p>
          <a:p>
            <a:endParaRPr lang="tr-TR" dirty="0"/>
          </a:p>
          <a:p>
            <a:pPr lvl="0"/>
            <a:r>
              <a:rPr lang="tr-TR" cap="none" dirty="0" err="1"/>
              <a:t>Salutabunt</a:t>
            </a:r>
            <a:r>
              <a:rPr lang="tr-TR" cap="none" dirty="0"/>
              <a:t>.</a:t>
            </a:r>
          </a:p>
          <a:p>
            <a:pPr lvl="0"/>
            <a:r>
              <a:rPr lang="tr-TR" cap="none" dirty="0" err="1"/>
              <a:t>Narrabatis</a:t>
            </a:r>
            <a:r>
              <a:rPr lang="tr-TR" cap="none" dirty="0"/>
              <a:t>.</a:t>
            </a:r>
          </a:p>
          <a:p>
            <a:pPr lvl="0"/>
            <a:r>
              <a:rPr lang="tr-TR" cap="none" dirty="0" err="1"/>
              <a:t>Ornant</a:t>
            </a:r>
            <a:r>
              <a:rPr lang="tr-TR" cap="none" dirty="0"/>
              <a:t>.</a:t>
            </a:r>
          </a:p>
          <a:p>
            <a:pPr lvl="0"/>
            <a:r>
              <a:rPr lang="tr-TR" cap="none" dirty="0" err="1"/>
              <a:t>Amat</a:t>
            </a:r>
            <a:r>
              <a:rPr lang="tr-TR" cap="none" dirty="0"/>
              <a:t>.</a:t>
            </a:r>
          </a:p>
          <a:p>
            <a:pPr lvl="0"/>
            <a:r>
              <a:rPr lang="tr-TR" cap="none" dirty="0" err="1"/>
              <a:t>Lacrimas</a:t>
            </a:r>
            <a:r>
              <a:rPr lang="tr-TR" cap="none"/>
              <a:t>.</a:t>
            </a:r>
            <a:endParaRPr lang="tr-TR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0591329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16</TotalTime>
  <Words>435</Words>
  <Application>Microsoft Macintosh PowerPoint</Application>
  <PresentationFormat>Geniş ekran</PresentationFormat>
  <Paragraphs>96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Tw Cen MT</vt:lpstr>
      <vt:lpstr>Damla</vt:lpstr>
      <vt:lpstr>LATİN DİLİ I</vt:lpstr>
      <vt:lpstr>FİİLLER</vt:lpstr>
      <vt:lpstr>FİİLLER</vt:lpstr>
      <vt:lpstr>FİİLLER</vt:lpstr>
      <vt:lpstr>FİİLLER</vt:lpstr>
      <vt:lpstr>FİİLLER</vt:lpstr>
      <vt:lpstr>ALIŞTIRMALAR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3</cp:revision>
  <dcterms:created xsi:type="dcterms:W3CDTF">2020-02-06T17:14:22Z</dcterms:created>
  <dcterms:modified xsi:type="dcterms:W3CDTF">2020-02-06T23:15:25Z</dcterms:modified>
</cp:coreProperties>
</file>