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59" r:id="rId4"/>
    <p:sldId id="269" r:id="rId5"/>
    <p:sldId id="272" r:id="rId6"/>
    <p:sldId id="257" r:id="rId7"/>
    <p:sldId id="258" r:id="rId8"/>
    <p:sldId id="260"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55B0FC-5AAD-49C5-922C-C4A9A775A73E}"/>
              </a:ext>
            </a:extLst>
          </p:cNvPr>
          <p:cNvSpPr>
            <a:spLocks noGrp="1"/>
          </p:cNvSpPr>
          <p:nvPr>
            <p:ph type="title"/>
          </p:nvPr>
        </p:nvSpPr>
        <p:spPr/>
        <p:txBody>
          <a:bodyPr/>
          <a:lstStyle/>
          <a:p>
            <a:r>
              <a:rPr lang="tr-TR" dirty="0">
                <a:solidFill>
                  <a:srgbClr val="00B050"/>
                </a:solidFill>
              </a:rPr>
              <a:t>Çatışma Yönetiminde Arabuluculuk</a:t>
            </a:r>
          </a:p>
        </p:txBody>
      </p:sp>
      <p:sp>
        <p:nvSpPr>
          <p:cNvPr id="3" name="İçerik Yer Tutucusu 2">
            <a:extLst>
              <a:ext uri="{FF2B5EF4-FFF2-40B4-BE49-F238E27FC236}">
                <a16:creationId xmlns:a16="http://schemas.microsoft.com/office/drawing/2014/main" id="{E4C7384C-9F33-439B-9726-0271DA80F6FF}"/>
              </a:ext>
            </a:extLst>
          </p:cNvPr>
          <p:cNvSpPr>
            <a:spLocks noGrp="1"/>
          </p:cNvSpPr>
          <p:nvPr>
            <p:ph idx="1"/>
          </p:nvPr>
        </p:nvSpPr>
        <p:spPr/>
        <p:txBody>
          <a:bodyPr/>
          <a:lstStyle/>
          <a:p>
            <a:pPr algn="just"/>
            <a:r>
              <a:rPr lang="tr-TR" dirty="0"/>
              <a:t>Çatışma insan ilişkilerinde yaşanan doğal bir süreçtir. Örgütlerde çatışma yönetiminde çatışmayı arabulucu ya da hakem gibi üçüncü kişiden yardım alarak çözmek mümkündür. İnsanlar günlük yaşamda da bir sorun ya da çatışma çözümünde üçüncü bir kişinin ya da arabulucunun yardımına başvurabilirler (Terzi, s. 91, 2013).</a:t>
            </a:r>
          </a:p>
        </p:txBody>
      </p:sp>
    </p:spTree>
    <p:extLst>
      <p:ext uri="{BB962C8B-B14F-4D97-AF65-F5344CB8AC3E}">
        <p14:creationId xmlns:p14="http://schemas.microsoft.com/office/powerpoint/2010/main" val="46156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CB402E-DA9B-4223-804A-C8FD4EE844EF}"/>
              </a:ext>
            </a:extLst>
          </p:cNvPr>
          <p:cNvSpPr>
            <a:spLocks noGrp="1"/>
          </p:cNvSpPr>
          <p:nvPr>
            <p:ph type="title"/>
          </p:nvPr>
        </p:nvSpPr>
        <p:spPr/>
        <p:txBody>
          <a:bodyPr/>
          <a:lstStyle/>
          <a:p>
            <a:r>
              <a:rPr lang="tr-TR" dirty="0">
                <a:solidFill>
                  <a:srgbClr val="00B050"/>
                </a:solidFill>
              </a:rPr>
              <a:t>Çatışma Yönetiminde Arabuluculuk</a:t>
            </a:r>
          </a:p>
        </p:txBody>
      </p:sp>
      <p:sp>
        <p:nvSpPr>
          <p:cNvPr id="3" name="İçerik Yer Tutucusu 2">
            <a:extLst>
              <a:ext uri="{FF2B5EF4-FFF2-40B4-BE49-F238E27FC236}">
                <a16:creationId xmlns:a16="http://schemas.microsoft.com/office/drawing/2014/main" id="{6E350C70-D120-4BF2-8245-3B649AE4587B}"/>
              </a:ext>
            </a:extLst>
          </p:cNvPr>
          <p:cNvSpPr>
            <a:spLocks noGrp="1"/>
          </p:cNvSpPr>
          <p:nvPr>
            <p:ph idx="1"/>
          </p:nvPr>
        </p:nvSpPr>
        <p:spPr/>
        <p:txBody>
          <a:bodyPr>
            <a:normAutofit fontScale="70000" lnSpcReduction="20000"/>
          </a:bodyPr>
          <a:lstStyle/>
          <a:p>
            <a:endParaRPr lang="tr-TR" dirty="0">
              <a:highlight>
                <a:srgbClr val="FFFF00"/>
              </a:highlight>
            </a:endParaRPr>
          </a:p>
          <a:p>
            <a:pPr marL="0" indent="0" algn="just">
              <a:buNone/>
            </a:pPr>
            <a:r>
              <a:rPr lang="tr-TR" dirty="0"/>
              <a:t>Arabuluculuğun başarılı olması için taraflar arasında uyuşmazlık olması, tarafların müzakereye gönüllü olması ve bu iradelerini arabulucuya bildirmeleri,  arabulucunun her iki tarafa da eşit ve olumlu yaklaşması dikkat edilmesi gereken önemli unsurlardır (Kurt, s.  409, 2018). Arabuluculuğa  «boşanmalar, adli vakalar, uluslararası ilişkiler, ticari ilişkiler, eğitim kurumları, sigorta hizmetleri, sosyal ilişkiler, iş ilişkileri  ve örgüt yönetimi alanlarında  başvurulmaktadır» (Terzi, s. 94, 2013) .</a:t>
            </a:r>
          </a:p>
          <a:p>
            <a:pPr marL="0" indent="0" algn="just">
              <a:buNone/>
            </a:pPr>
            <a:endParaRPr lang="tr-TR" dirty="0"/>
          </a:p>
          <a:p>
            <a:pPr marL="0" indent="0" algn="just">
              <a:buNone/>
            </a:pPr>
            <a:r>
              <a:rPr lang="tr-TR" dirty="0"/>
              <a:t>Arabuluculuğun çeşitli tanımları yapılmıştır. Kaplan’a göre (s. 122, 2008) arabuluculuk: «</a:t>
            </a:r>
            <a:r>
              <a:rPr lang="tr-TR" i="1" dirty="0"/>
              <a:t>İki ya da daha fazla kişi ya da grup arasında  oluşan farklılık ve çatışmayı mahkeme dışı çözmeye ve taraflar arasında anlaşma sağlamaya yönelik, tarafsız bir üçüncü kişi konumundaki arabulucu tarafından yürütülen </a:t>
            </a:r>
            <a:r>
              <a:rPr lang="tr-TR" dirty="0"/>
              <a:t>….» bir anlaşmadır.</a:t>
            </a:r>
          </a:p>
          <a:p>
            <a:endParaRPr lang="tr-TR" dirty="0"/>
          </a:p>
        </p:txBody>
      </p:sp>
    </p:spTree>
    <p:extLst>
      <p:ext uri="{BB962C8B-B14F-4D97-AF65-F5344CB8AC3E}">
        <p14:creationId xmlns:p14="http://schemas.microsoft.com/office/powerpoint/2010/main" val="598457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77177B-78A0-4B96-B488-34830F88B20C}"/>
              </a:ext>
            </a:extLst>
          </p:cNvPr>
          <p:cNvSpPr>
            <a:spLocks noGrp="1"/>
          </p:cNvSpPr>
          <p:nvPr>
            <p:ph type="title"/>
          </p:nvPr>
        </p:nvSpPr>
        <p:spPr/>
        <p:txBody>
          <a:bodyPr>
            <a:noAutofit/>
          </a:bodyPr>
          <a:lstStyle/>
          <a:p>
            <a:br>
              <a:rPr lang="tr-TR" sz="2800" dirty="0">
                <a:solidFill>
                  <a:srgbClr val="FF0000"/>
                </a:solidFill>
                <a:highlight>
                  <a:srgbClr val="FFFF00"/>
                </a:highlight>
              </a:rPr>
            </a:br>
            <a:br>
              <a:rPr lang="tr-TR" sz="2800" dirty="0">
                <a:solidFill>
                  <a:srgbClr val="FF0000"/>
                </a:solidFill>
                <a:highlight>
                  <a:srgbClr val="FFFF00"/>
                </a:highlight>
              </a:rPr>
            </a:br>
            <a:r>
              <a:rPr lang="tr-TR" sz="2800" dirty="0">
                <a:solidFill>
                  <a:srgbClr val="00B050"/>
                </a:solidFill>
              </a:rPr>
              <a:t>Arabuluculuk Modelleri</a:t>
            </a:r>
            <a:br>
              <a:rPr lang="tr-TR" sz="2800" dirty="0">
                <a:solidFill>
                  <a:srgbClr val="FF0000"/>
                </a:solidFill>
                <a:highlight>
                  <a:srgbClr val="FFFF00"/>
                </a:highlight>
              </a:rPr>
            </a:br>
            <a:br>
              <a:rPr lang="tr-TR" sz="2800" dirty="0"/>
            </a:br>
            <a:endParaRPr lang="tr-TR" sz="2800" dirty="0">
              <a:solidFill>
                <a:srgbClr val="FF0000"/>
              </a:solidFill>
            </a:endParaRPr>
          </a:p>
        </p:txBody>
      </p:sp>
      <p:sp>
        <p:nvSpPr>
          <p:cNvPr id="3" name="İçerik Yer Tutucusu 2">
            <a:extLst>
              <a:ext uri="{FF2B5EF4-FFF2-40B4-BE49-F238E27FC236}">
                <a16:creationId xmlns:a16="http://schemas.microsoft.com/office/drawing/2014/main" id="{9444836D-449D-4FAB-B322-AB61AA70E617}"/>
              </a:ext>
            </a:extLst>
          </p:cNvPr>
          <p:cNvSpPr>
            <a:spLocks noGrp="1"/>
          </p:cNvSpPr>
          <p:nvPr>
            <p:ph idx="1"/>
          </p:nvPr>
        </p:nvSpPr>
        <p:spPr>
          <a:xfrm>
            <a:off x="454735" y="1456852"/>
            <a:ext cx="8229600" cy="4525963"/>
          </a:xfrm>
        </p:spPr>
        <p:txBody>
          <a:bodyPr>
            <a:normAutofit/>
          </a:bodyPr>
          <a:lstStyle/>
          <a:p>
            <a:pPr marL="0" indent="0" algn="just">
              <a:buNone/>
            </a:pPr>
            <a:r>
              <a:rPr lang="tr-TR" dirty="0">
                <a:solidFill>
                  <a:srgbClr val="00B050"/>
                </a:solidFill>
              </a:rPr>
              <a:t>Kolaylaştırıcı arabuluculuk:  </a:t>
            </a:r>
            <a:r>
              <a:rPr lang="tr-TR" dirty="0"/>
              <a:t>Bu yöntem arabulucunun pasif olduğu, tarafların kendi aralarında anlaşmaya varmaları için  iletişim kurmaları  için teşvik edildiği bir yöntemdir (Riskin,  2003: </a:t>
            </a:r>
            <a:r>
              <a:rPr lang="tr-TR" dirty="0" err="1"/>
              <a:t>akt</a:t>
            </a:r>
            <a:r>
              <a:rPr lang="tr-TR" dirty="0"/>
              <a:t>., </a:t>
            </a:r>
            <a:r>
              <a:rPr lang="tr-TR" dirty="0" err="1"/>
              <a:t>Özmumcu</a:t>
            </a:r>
            <a:r>
              <a:rPr lang="tr-TR" dirty="0"/>
              <a:t>, s. 1372,  2013).</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3259081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02A817-C046-4BF1-A28D-86B60DB37FC6}"/>
              </a:ext>
            </a:extLst>
          </p:cNvPr>
          <p:cNvSpPr>
            <a:spLocks noGrp="1"/>
          </p:cNvSpPr>
          <p:nvPr>
            <p:ph type="title"/>
          </p:nvPr>
        </p:nvSpPr>
        <p:spPr/>
        <p:txBody>
          <a:bodyPr>
            <a:normAutofit/>
          </a:bodyPr>
          <a:lstStyle/>
          <a:p>
            <a:r>
              <a:rPr lang="tr-TR" dirty="0">
                <a:solidFill>
                  <a:srgbClr val="00B050"/>
                </a:solidFill>
              </a:rPr>
              <a:t>Arabuluculuk Modelleri</a:t>
            </a:r>
            <a:endParaRPr lang="tr-TR" dirty="0">
              <a:solidFill>
                <a:srgbClr val="FF0000"/>
              </a:solidFill>
            </a:endParaRPr>
          </a:p>
        </p:txBody>
      </p:sp>
      <p:sp>
        <p:nvSpPr>
          <p:cNvPr id="3" name="İçerik Yer Tutucusu 2">
            <a:extLst>
              <a:ext uri="{FF2B5EF4-FFF2-40B4-BE49-F238E27FC236}">
                <a16:creationId xmlns:a16="http://schemas.microsoft.com/office/drawing/2014/main" id="{D547449D-DA0F-4324-AC2F-948F21B539A8}"/>
              </a:ext>
            </a:extLst>
          </p:cNvPr>
          <p:cNvSpPr>
            <a:spLocks noGrp="1"/>
          </p:cNvSpPr>
          <p:nvPr>
            <p:ph idx="1"/>
          </p:nvPr>
        </p:nvSpPr>
        <p:spPr/>
        <p:txBody>
          <a:bodyPr>
            <a:normAutofit/>
          </a:bodyPr>
          <a:lstStyle/>
          <a:p>
            <a:pPr algn="just"/>
            <a:r>
              <a:rPr lang="tr-TR" dirty="0" err="1">
                <a:solidFill>
                  <a:srgbClr val="00B050"/>
                </a:solidFill>
              </a:rPr>
              <a:t>Sosyo</a:t>
            </a:r>
            <a:r>
              <a:rPr lang="tr-TR" dirty="0">
                <a:solidFill>
                  <a:srgbClr val="00B050"/>
                </a:solidFill>
              </a:rPr>
              <a:t>-duygusal arabuluculuk tarzı: </a:t>
            </a:r>
            <a:r>
              <a:rPr lang="tr-TR" dirty="0"/>
              <a:t>«Bu yöntemde arabulucu</a:t>
            </a:r>
            <a:r>
              <a:rPr lang="tr-TR" dirty="0">
                <a:solidFill>
                  <a:srgbClr val="00B050"/>
                </a:solidFill>
              </a:rPr>
              <a:t> </a:t>
            </a:r>
            <a:r>
              <a:rPr lang="tr-TR" dirty="0"/>
              <a:t>anlaşmazlığın altında yatan duygusal nedenleri ortaya çıkararak iletişimi artırmaya çalışır» (Terzi, s. 99, 2013).</a:t>
            </a:r>
          </a:p>
          <a:p>
            <a:pPr algn="just"/>
            <a:endParaRPr lang="tr-TR" dirty="0"/>
          </a:p>
          <a:p>
            <a:endParaRPr lang="tr-TR" dirty="0">
              <a:highlight>
                <a:srgbClr val="FFFF00"/>
              </a:highlight>
            </a:endParaRPr>
          </a:p>
          <a:p>
            <a:endParaRPr lang="tr-TR" dirty="0"/>
          </a:p>
        </p:txBody>
      </p:sp>
    </p:spTree>
    <p:extLst>
      <p:ext uri="{BB962C8B-B14F-4D97-AF65-F5344CB8AC3E}">
        <p14:creationId xmlns:p14="http://schemas.microsoft.com/office/powerpoint/2010/main" val="342226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AF19E0-089B-432C-8177-4FFA5200047F}"/>
              </a:ext>
            </a:extLst>
          </p:cNvPr>
          <p:cNvSpPr>
            <a:spLocks noGrp="1"/>
          </p:cNvSpPr>
          <p:nvPr>
            <p:ph type="title"/>
          </p:nvPr>
        </p:nvSpPr>
        <p:spPr/>
        <p:txBody>
          <a:bodyPr/>
          <a:lstStyle/>
          <a:p>
            <a:r>
              <a:rPr lang="tr-TR" dirty="0">
                <a:solidFill>
                  <a:srgbClr val="00B050"/>
                </a:solidFill>
              </a:rPr>
              <a:t>Arabuluculuk Modelleri</a:t>
            </a:r>
            <a:endParaRPr lang="tr-TR" dirty="0"/>
          </a:p>
        </p:txBody>
      </p:sp>
      <p:sp>
        <p:nvSpPr>
          <p:cNvPr id="3" name="İçerik Yer Tutucusu 2">
            <a:extLst>
              <a:ext uri="{FF2B5EF4-FFF2-40B4-BE49-F238E27FC236}">
                <a16:creationId xmlns:a16="http://schemas.microsoft.com/office/drawing/2014/main" id="{43AD913A-4558-40C5-994A-EDDA664FCD50}"/>
              </a:ext>
            </a:extLst>
          </p:cNvPr>
          <p:cNvSpPr>
            <a:spLocks noGrp="1"/>
          </p:cNvSpPr>
          <p:nvPr>
            <p:ph idx="1"/>
          </p:nvPr>
        </p:nvSpPr>
        <p:spPr/>
        <p:txBody>
          <a:bodyPr/>
          <a:lstStyle/>
          <a:p>
            <a:r>
              <a:rPr lang="tr-TR" dirty="0">
                <a:solidFill>
                  <a:srgbClr val="00B050"/>
                </a:solidFill>
              </a:rPr>
              <a:t>İş/görev yönelimli arabuluculuk: «</a:t>
            </a:r>
            <a:r>
              <a:rPr lang="tr-TR" dirty="0"/>
              <a:t>Tarafların dikkatli denetimine önem verilen, sonuca odaklı ve yönlendirme taktiklerini özgürce kullanıldığı bir yöntemdir (Terzi, s. 99, 2013).</a:t>
            </a:r>
          </a:p>
          <a:p>
            <a:endParaRPr lang="tr-TR" dirty="0"/>
          </a:p>
        </p:txBody>
      </p:sp>
    </p:spTree>
    <p:extLst>
      <p:ext uri="{BB962C8B-B14F-4D97-AF65-F5344CB8AC3E}">
        <p14:creationId xmlns:p14="http://schemas.microsoft.com/office/powerpoint/2010/main" val="283775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D82E61-D808-4F1E-8136-6BC31C64AF72}"/>
              </a:ext>
            </a:extLst>
          </p:cNvPr>
          <p:cNvSpPr>
            <a:spLocks noGrp="1"/>
          </p:cNvSpPr>
          <p:nvPr>
            <p:ph type="title"/>
          </p:nvPr>
        </p:nvSpPr>
        <p:spPr/>
        <p:txBody>
          <a:bodyPr>
            <a:noAutofit/>
          </a:bodyPr>
          <a:lstStyle/>
          <a:p>
            <a:br>
              <a:rPr lang="tr-TR" sz="2800" dirty="0">
                <a:solidFill>
                  <a:srgbClr val="00B050"/>
                </a:solidFill>
              </a:rPr>
            </a:br>
            <a:r>
              <a:rPr lang="tr-TR" sz="2800" dirty="0">
                <a:solidFill>
                  <a:srgbClr val="00B050"/>
                </a:solidFill>
              </a:rPr>
              <a:t>Arabuluculuk Modelleri </a:t>
            </a:r>
            <a:br>
              <a:rPr lang="tr-TR" sz="2800" dirty="0">
                <a:solidFill>
                  <a:srgbClr val="FF0000"/>
                </a:solidFill>
              </a:rPr>
            </a:br>
            <a:br>
              <a:rPr lang="tr-TR" sz="2800" dirty="0">
                <a:highlight>
                  <a:srgbClr val="FFFF00"/>
                </a:highlight>
              </a:rPr>
            </a:br>
            <a:endParaRPr lang="tr-TR" sz="2800" dirty="0">
              <a:solidFill>
                <a:srgbClr val="FF0000"/>
              </a:solidFill>
              <a:highlight>
                <a:srgbClr val="FFFF00"/>
              </a:highlight>
            </a:endParaRPr>
          </a:p>
        </p:txBody>
      </p:sp>
      <p:sp>
        <p:nvSpPr>
          <p:cNvPr id="3" name="İçerik Yer Tutucusu 2">
            <a:extLst>
              <a:ext uri="{FF2B5EF4-FFF2-40B4-BE49-F238E27FC236}">
                <a16:creationId xmlns:a16="http://schemas.microsoft.com/office/drawing/2014/main" id="{3A1C9E96-8966-4B66-BD8C-E3C227770444}"/>
              </a:ext>
            </a:extLst>
          </p:cNvPr>
          <p:cNvSpPr>
            <a:spLocks noGrp="1"/>
          </p:cNvSpPr>
          <p:nvPr>
            <p:ph idx="1"/>
          </p:nvPr>
        </p:nvSpPr>
        <p:spPr/>
        <p:txBody>
          <a:bodyPr>
            <a:normAutofit/>
          </a:bodyPr>
          <a:lstStyle/>
          <a:p>
            <a:pPr marL="0" indent="0" algn="just">
              <a:buNone/>
            </a:pPr>
            <a:r>
              <a:rPr lang="tr-TR" dirty="0">
                <a:solidFill>
                  <a:srgbClr val="00B050"/>
                </a:solidFill>
              </a:rPr>
              <a:t> Değerlendirici arabuluculuk: </a:t>
            </a:r>
            <a:r>
              <a:rPr lang="tr-TR" dirty="0"/>
              <a:t>Hukuki anlaşmazlıklarda baş vurulan bir yöntemdir. Bu yöntemde arabulucu, taraflara  hukuki hakları konusunda ve  hukuki davanın olası sonuçları hakkında tarafları bilgilendiren bir değerlendirme yapmaktadır (Riskin, 2003: </a:t>
            </a:r>
            <a:r>
              <a:rPr lang="tr-TR" dirty="0" err="1"/>
              <a:t>akt</a:t>
            </a:r>
            <a:r>
              <a:rPr lang="tr-TR" dirty="0"/>
              <a:t>, </a:t>
            </a:r>
            <a:r>
              <a:rPr lang="tr-TR" dirty="0" err="1"/>
              <a:t>Özmumcu</a:t>
            </a:r>
            <a:r>
              <a:rPr lang="tr-TR" dirty="0"/>
              <a:t>, s. 1375,  2013).</a:t>
            </a:r>
          </a:p>
          <a:p>
            <a:endParaRPr lang="tr-TR" dirty="0"/>
          </a:p>
        </p:txBody>
      </p:sp>
    </p:spTree>
    <p:extLst>
      <p:ext uri="{BB962C8B-B14F-4D97-AF65-F5344CB8AC3E}">
        <p14:creationId xmlns:p14="http://schemas.microsoft.com/office/powerpoint/2010/main" val="273593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8011BE-403E-4AA2-8F81-F7EFCC4520A4}"/>
              </a:ext>
            </a:extLst>
          </p:cNvPr>
          <p:cNvSpPr>
            <a:spLocks noGrp="1"/>
          </p:cNvSpPr>
          <p:nvPr>
            <p:ph type="title"/>
          </p:nvPr>
        </p:nvSpPr>
        <p:spPr/>
        <p:txBody>
          <a:bodyPr>
            <a:normAutofit fontScale="90000"/>
          </a:bodyPr>
          <a:lstStyle/>
          <a:p>
            <a:r>
              <a:rPr lang="en-US" dirty="0">
                <a:solidFill>
                  <a:srgbClr val="00B050"/>
                </a:solidFill>
              </a:rPr>
              <a:t>HAKEME BAŞVURMAK</a:t>
            </a:r>
            <a:br>
              <a:rPr lang="tr-TR" dirty="0"/>
            </a:br>
            <a:endParaRPr lang="tr-TR" dirty="0"/>
          </a:p>
        </p:txBody>
      </p:sp>
      <p:sp>
        <p:nvSpPr>
          <p:cNvPr id="3" name="İçerik Yer Tutucusu 2">
            <a:extLst>
              <a:ext uri="{FF2B5EF4-FFF2-40B4-BE49-F238E27FC236}">
                <a16:creationId xmlns:a16="http://schemas.microsoft.com/office/drawing/2014/main" id="{3345C4EF-7E2A-4EA8-89CD-067527CAF274}"/>
              </a:ext>
            </a:extLst>
          </p:cNvPr>
          <p:cNvSpPr>
            <a:spLocks noGrp="1"/>
          </p:cNvSpPr>
          <p:nvPr>
            <p:ph idx="1"/>
          </p:nvPr>
        </p:nvSpPr>
        <p:spPr>
          <a:xfrm>
            <a:off x="457200" y="980728"/>
            <a:ext cx="8229600" cy="4525963"/>
          </a:xfrm>
        </p:spPr>
        <p:txBody>
          <a:bodyPr>
            <a:normAutofit fontScale="92500" lnSpcReduction="20000"/>
          </a:bodyPr>
          <a:lstStyle/>
          <a:p>
            <a:pPr marL="0" indent="0">
              <a:buNone/>
            </a:pPr>
            <a:endParaRPr lang="tr-TR" dirty="0"/>
          </a:p>
          <a:p>
            <a:pPr marL="0" indent="0">
              <a:buNone/>
            </a:pPr>
            <a:r>
              <a:rPr lang="en-US" dirty="0"/>
              <a:t> </a:t>
            </a:r>
            <a:endParaRPr lang="tr-TR" dirty="0"/>
          </a:p>
          <a:p>
            <a:pPr marL="0" indent="0" algn="just">
              <a:buNone/>
            </a:pPr>
            <a:r>
              <a:rPr lang="tr-TR" sz="3100" dirty="0"/>
              <a:t>Örgütlerde çatışmaların çözümünde üçüncü kişi olarak «b</a:t>
            </a:r>
            <a:r>
              <a:rPr lang="en-US" sz="3100" dirty="0" err="1"/>
              <a:t>ilinçliliği</a:t>
            </a:r>
            <a:r>
              <a:rPr lang="en-US" sz="3100" dirty="0"/>
              <a:t> </a:t>
            </a:r>
            <a:r>
              <a:rPr lang="en-US" sz="3100" dirty="0" err="1"/>
              <a:t>artırmak</a:t>
            </a:r>
            <a:r>
              <a:rPr lang="en-US" sz="3100" dirty="0"/>
              <a:t> </a:t>
            </a:r>
            <a:r>
              <a:rPr lang="tr-TR" sz="3100" dirty="0"/>
              <a:t>ve güven sağlamak» için hakeme başvurulabilir (Başaran, s. 277, 1992). Taraflar kendi aralarında anlaşamamaları durumunda, herkesin  güvenini kazanmış ve saygın bir kişiliği olan hakemden yardım almayı tercih ederler. Tarafların onayını almış üçüncü bir kişi herhangi taraf adına değil her iki taraf adına hareket ederek çözüm üretir (Yeniçeri, s. 210, 2009). </a:t>
            </a:r>
          </a:p>
          <a:p>
            <a:pPr marL="0" indent="0">
              <a:buNone/>
            </a:pPr>
            <a:endParaRPr lang="tr-TR" sz="3800" dirty="0"/>
          </a:p>
        </p:txBody>
      </p:sp>
    </p:spTree>
    <p:extLst>
      <p:ext uri="{BB962C8B-B14F-4D97-AF65-F5344CB8AC3E}">
        <p14:creationId xmlns:p14="http://schemas.microsoft.com/office/powerpoint/2010/main" val="2975575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1E32EB-AC15-44F0-B015-7E2209919A19}"/>
              </a:ext>
            </a:extLst>
          </p:cNvPr>
          <p:cNvSpPr>
            <a:spLocks noGrp="1"/>
          </p:cNvSpPr>
          <p:nvPr>
            <p:ph type="title"/>
          </p:nvPr>
        </p:nvSpPr>
        <p:spPr/>
        <p:txBody>
          <a:bodyPr>
            <a:normAutofit fontScale="90000"/>
          </a:bodyPr>
          <a:lstStyle/>
          <a:p>
            <a:r>
              <a:rPr lang="en-US" dirty="0">
                <a:solidFill>
                  <a:srgbClr val="00B050"/>
                </a:solidFill>
              </a:rPr>
              <a:t>HAKEME BAŞVURMAK</a:t>
            </a:r>
            <a:br>
              <a:rPr lang="tr-TR" dirty="0"/>
            </a:br>
            <a:endParaRPr lang="tr-TR" dirty="0"/>
          </a:p>
        </p:txBody>
      </p:sp>
      <p:sp>
        <p:nvSpPr>
          <p:cNvPr id="3" name="İçerik Yer Tutucusu 2">
            <a:extLst>
              <a:ext uri="{FF2B5EF4-FFF2-40B4-BE49-F238E27FC236}">
                <a16:creationId xmlns:a16="http://schemas.microsoft.com/office/drawing/2014/main" id="{00E44B7F-CFFF-43BA-8EC7-31C2688470F2}"/>
              </a:ext>
            </a:extLst>
          </p:cNvPr>
          <p:cNvSpPr>
            <a:spLocks noGrp="1"/>
          </p:cNvSpPr>
          <p:nvPr>
            <p:ph idx="1"/>
          </p:nvPr>
        </p:nvSpPr>
        <p:spPr/>
        <p:txBody>
          <a:bodyPr>
            <a:normAutofit fontScale="77500" lnSpcReduction="20000"/>
          </a:bodyPr>
          <a:lstStyle/>
          <a:p>
            <a:pPr marL="0" indent="0">
              <a:buNone/>
            </a:pPr>
            <a:r>
              <a:rPr lang="tr-TR" dirty="0"/>
              <a:t>Çatışma çözümünde hakemin dikkat etmesi gereken </a:t>
            </a:r>
            <a:r>
              <a:rPr lang="en-US" dirty="0" err="1"/>
              <a:t>konular</a:t>
            </a:r>
            <a:r>
              <a:rPr lang="en-US" dirty="0"/>
              <a:t> </a:t>
            </a:r>
            <a:r>
              <a:rPr lang="en-US" dirty="0" err="1"/>
              <a:t>şunlardır</a:t>
            </a:r>
            <a:r>
              <a:rPr lang="tr-TR" dirty="0"/>
              <a:t> (Başaran, s. 277, 1992) </a:t>
            </a:r>
            <a:r>
              <a:rPr lang="en-US" dirty="0"/>
              <a:t>:</a:t>
            </a:r>
            <a:endParaRPr lang="tr-TR" dirty="0"/>
          </a:p>
          <a:p>
            <a:pPr marL="0" indent="0" algn="just">
              <a:buNone/>
            </a:pPr>
            <a:r>
              <a:rPr lang="tr-TR" i="1" dirty="0"/>
              <a:t>«</a:t>
            </a:r>
            <a:r>
              <a:rPr lang="en-US" i="1" dirty="0"/>
              <a:t>1. </a:t>
            </a:r>
            <a:r>
              <a:rPr lang="en-US" i="1" dirty="0" err="1"/>
              <a:t>Çatışmada</a:t>
            </a:r>
            <a:r>
              <a:rPr lang="en-US" i="1" dirty="0"/>
              <a:t> </a:t>
            </a:r>
            <a:r>
              <a:rPr lang="en-US" i="1" dirty="0" err="1"/>
              <a:t>karşıtların</a:t>
            </a:r>
            <a:r>
              <a:rPr lang="en-US" i="1" dirty="0"/>
              <a:t> ne </a:t>
            </a:r>
            <a:r>
              <a:rPr lang="en-US" i="1" dirty="0" err="1"/>
              <a:t>tür</a:t>
            </a:r>
            <a:r>
              <a:rPr lang="en-US" i="1" dirty="0"/>
              <a:t> </a:t>
            </a:r>
            <a:r>
              <a:rPr lang="en-US" i="1" dirty="0" err="1"/>
              <a:t>duygular</a:t>
            </a:r>
            <a:r>
              <a:rPr lang="en-US" i="1" dirty="0"/>
              <a:t> </a:t>
            </a:r>
            <a:r>
              <a:rPr lang="en-US" i="1" dirty="0" err="1"/>
              <a:t>içinde</a:t>
            </a:r>
            <a:r>
              <a:rPr lang="en-US" i="1" dirty="0"/>
              <a:t> </a:t>
            </a:r>
            <a:r>
              <a:rPr lang="en-US" i="1" dirty="0" err="1"/>
              <a:t>olduğunu</a:t>
            </a:r>
            <a:r>
              <a:rPr lang="en-US" i="1" dirty="0"/>
              <a:t> </a:t>
            </a:r>
            <a:r>
              <a:rPr lang="en-US" i="1" dirty="0" err="1"/>
              <a:t>sezmelidir</a:t>
            </a:r>
            <a:r>
              <a:rPr lang="en-US" i="1" dirty="0"/>
              <a:t>.</a:t>
            </a:r>
            <a:endParaRPr lang="tr-TR" i="1" dirty="0"/>
          </a:p>
          <a:p>
            <a:pPr marL="0" indent="0" algn="just">
              <a:buNone/>
            </a:pPr>
            <a:r>
              <a:rPr lang="en-US" i="1" dirty="0"/>
              <a:t>2.Çatışmadan </a:t>
            </a:r>
            <a:r>
              <a:rPr lang="en-US" i="1" dirty="0" err="1"/>
              <a:t>kimin</a:t>
            </a:r>
            <a:r>
              <a:rPr lang="en-US" i="1" dirty="0"/>
              <a:t> ne </a:t>
            </a:r>
            <a:r>
              <a:rPr lang="en-US" i="1" dirty="0" err="1"/>
              <a:t>kadar</a:t>
            </a:r>
            <a:r>
              <a:rPr lang="en-US" i="1" dirty="0"/>
              <a:t> </a:t>
            </a:r>
            <a:r>
              <a:rPr lang="en-US" i="1" dirty="0" err="1"/>
              <a:t>yara</a:t>
            </a:r>
            <a:r>
              <a:rPr lang="tr-TR" i="1" dirty="0" err="1"/>
              <a:t>rı</a:t>
            </a:r>
            <a:r>
              <a:rPr lang="tr-TR" i="1" dirty="0"/>
              <a:t> ve</a:t>
            </a:r>
            <a:r>
              <a:rPr lang="en-US" i="1" dirty="0"/>
              <a:t> </a:t>
            </a:r>
            <a:r>
              <a:rPr lang="en-US" i="1" dirty="0" err="1"/>
              <a:t>zararı</a:t>
            </a:r>
            <a:r>
              <a:rPr lang="en-US" i="1" dirty="0"/>
              <a:t> </a:t>
            </a:r>
            <a:r>
              <a:rPr lang="en-US" i="1" dirty="0" err="1"/>
              <a:t>olacağını</a:t>
            </a:r>
            <a:r>
              <a:rPr lang="en-US" i="1" dirty="0"/>
              <a:t> </a:t>
            </a:r>
            <a:r>
              <a:rPr lang="en-US" i="1" dirty="0" err="1"/>
              <a:t>kestirebilmelidir</a:t>
            </a:r>
            <a:r>
              <a:rPr lang="en-US" i="1" dirty="0"/>
              <a:t>.</a:t>
            </a:r>
            <a:endParaRPr lang="tr-TR" i="1" dirty="0"/>
          </a:p>
          <a:p>
            <a:pPr marL="0" indent="0" algn="just">
              <a:buNone/>
            </a:pPr>
            <a:r>
              <a:rPr lang="en-US" i="1" dirty="0"/>
              <a:t>3.Gözlem, </a:t>
            </a:r>
            <a:r>
              <a:rPr lang="en-US" i="1" dirty="0" err="1"/>
              <a:t>inceleme</a:t>
            </a:r>
            <a:r>
              <a:rPr lang="en-US" i="1" dirty="0"/>
              <a:t> </a:t>
            </a:r>
            <a:r>
              <a:rPr lang="en-US" i="1" dirty="0" err="1"/>
              <a:t>yaparken</a:t>
            </a:r>
            <a:r>
              <a:rPr lang="en-US" i="1" dirty="0"/>
              <a:t>, </a:t>
            </a:r>
            <a:r>
              <a:rPr lang="en-US" i="1" dirty="0" err="1"/>
              <a:t>toplantıları</a:t>
            </a:r>
            <a:r>
              <a:rPr lang="en-US" i="1" dirty="0"/>
              <a:t> </a:t>
            </a:r>
            <a:r>
              <a:rPr lang="en-US" i="1" dirty="0" err="1"/>
              <a:t>yönetirken</a:t>
            </a:r>
            <a:r>
              <a:rPr lang="en-US" i="1" dirty="0"/>
              <a:t> </a:t>
            </a:r>
            <a:r>
              <a:rPr lang="en-US" i="1" dirty="0" err="1"/>
              <a:t>nesnel</a:t>
            </a:r>
            <a:r>
              <a:rPr lang="en-US" i="1" dirty="0"/>
              <a:t>, </a:t>
            </a:r>
            <a:r>
              <a:rPr lang="en-US" i="1" dirty="0" err="1"/>
              <a:t>yansız</a:t>
            </a:r>
            <a:r>
              <a:rPr lang="en-US" i="1" dirty="0"/>
              <a:t> </a:t>
            </a:r>
            <a:r>
              <a:rPr lang="en-US" i="1" dirty="0" err="1"/>
              <a:t>olabilmelidir</a:t>
            </a:r>
            <a:r>
              <a:rPr lang="en-US" i="1" dirty="0"/>
              <a:t>.</a:t>
            </a:r>
            <a:endParaRPr lang="tr-TR" i="1" dirty="0"/>
          </a:p>
          <a:p>
            <a:pPr marL="0" indent="0" algn="just">
              <a:buNone/>
            </a:pPr>
            <a:r>
              <a:rPr lang="en-US" i="1" dirty="0"/>
              <a:t>4.Üstle, </a:t>
            </a:r>
            <a:r>
              <a:rPr lang="en-US" i="1" dirty="0" err="1"/>
              <a:t>astlar</a:t>
            </a:r>
            <a:r>
              <a:rPr lang="en-US" i="1" dirty="0"/>
              <a:t> </a:t>
            </a:r>
            <a:r>
              <a:rPr lang="en-US" i="1" dirty="0" err="1"/>
              <a:t>arasında</a:t>
            </a:r>
            <a:r>
              <a:rPr lang="en-US" i="1" dirty="0"/>
              <a:t> </a:t>
            </a:r>
            <a:r>
              <a:rPr lang="en-US" i="1" dirty="0" err="1"/>
              <a:t>oluşan</a:t>
            </a:r>
            <a:r>
              <a:rPr lang="en-US" i="1" dirty="0"/>
              <a:t> </a:t>
            </a:r>
            <a:r>
              <a:rPr lang="en-US" i="1" dirty="0" err="1"/>
              <a:t>çatışmalarda</a:t>
            </a:r>
            <a:r>
              <a:rPr lang="en-US" i="1" dirty="0"/>
              <a:t>, </a:t>
            </a:r>
            <a:r>
              <a:rPr lang="en-US" i="1" dirty="0" err="1"/>
              <a:t>üstle</a:t>
            </a:r>
            <a:r>
              <a:rPr lang="en-US" i="1" dirty="0"/>
              <a:t> </a:t>
            </a:r>
            <a:r>
              <a:rPr lang="en-US" i="1" dirty="0" err="1"/>
              <a:t>ilişkileri</a:t>
            </a:r>
            <a:r>
              <a:rPr lang="tr-TR" i="1" dirty="0"/>
              <a:t>n</a:t>
            </a:r>
            <a:r>
              <a:rPr lang="en-US" i="1" dirty="0"/>
              <a:t> </a:t>
            </a:r>
            <a:r>
              <a:rPr lang="en-US" i="1" dirty="0" err="1"/>
              <a:t>yanlış</a:t>
            </a:r>
            <a:r>
              <a:rPr lang="en-US" i="1" dirty="0"/>
              <a:t> </a:t>
            </a:r>
            <a:r>
              <a:rPr lang="en-US" i="1" dirty="0" err="1"/>
              <a:t>yorumlanmasına</a:t>
            </a:r>
            <a:r>
              <a:rPr lang="en-US" i="1" dirty="0"/>
              <a:t> </a:t>
            </a:r>
            <a:r>
              <a:rPr lang="en-US" i="1" dirty="0" err="1"/>
              <a:t>yol</a:t>
            </a:r>
            <a:r>
              <a:rPr lang="en-US" i="1" dirty="0"/>
              <a:t> </a:t>
            </a:r>
            <a:r>
              <a:rPr lang="en-US" i="1" dirty="0" err="1"/>
              <a:t>açacak</a:t>
            </a:r>
            <a:r>
              <a:rPr lang="en-US" i="1" dirty="0"/>
              <a:t> </a:t>
            </a:r>
            <a:r>
              <a:rPr lang="en-US" i="1" dirty="0" err="1"/>
              <a:t>durumlar</a:t>
            </a:r>
            <a:r>
              <a:rPr lang="en-US" i="1" dirty="0"/>
              <a:t> </a:t>
            </a:r>
            <a:r>
              <a:rPr lang="en-US" i="1" dirty="0" err="1"/>
              <a:t>yaratmamalıdır</a:t>
            </a:r>
            <a:r>
              <a:rPr lang="en-US" i="1" dirty="0"/>
              <a:t>.</a:t>
            </a:r>
            <a:endParaRPr lang="tr-TR" i="1" dirty="0"/>
          </a:p>
          <a:p>
            <a:pPr marL="0" indent="0" algn="just">
              <a:buNone/>
            </a:pPr>
            <a:r>
              <a:rPr lang="en-US" i="1" dirty="0"/>
              <a:t>5.Hakem </a:t>
            </a:r>
            <a:r>
              <a:rPr lang="en-US" i="1" dirty="0" err="1"/>
              <a:t>çatışanları</a:t>
            </a:r>
            <a:r>
              <a:rPr lang="en-US" i="1" dirty="0"/>
              <a:t> </a:t>
            </a:r>
            <a:r>
              <a:rPr lang="en-US" i="1" dirty="0" err="1"/>
              <a:t>özenle</a:t>
            </a:r>
            <a:r>
              <a:rPr lang="en-US" i="1" dirty="0"/>
              <a:t>, </a:t>
            </a:r>
            <a:r>
              <a:rPr lang="en-US" i="1" dirty="0" err="1"/>
              <a:t>sabırla</a:t>
            </a:r>
            <a:r>
              <a:rPr lang="en-US" i="1" dirty="0"/>
              <a:t> </a:t>
            </a:r>
            <a:r>
              <a:rPr lang="en-US" i="1" dirty="0" err="1"/>
              <a:t>dinlemelidir</a:t>
            </a:r>
            <a:r>
              <a:rPr lang="en-US" i="1" dirty="0"/>
              <a:t>, </a:t>
            </a:r>
            <a:r>
              <a:rPr lang="en-US" i="1" dirty="0" err="1"/>
              <a:t>az</a:t>
            </a:r>
            <a:r>
              <a:rPr lang="en-US" i="1" dirty="0"/>
              <a:t> </a:t>
            </a:r>
            <a:r>
              <a:rPr lang="en-US" i="1" dirty="0" err="1"/>
              <a:t>konuşmalıdır</a:t>
            </a:r>
            <a:r>
              <a:rPr lang="en-US" i="1" dirty="0"/>
              <a:t>.</a:t>
            </a:r>
            <a:r>
              <a:rPr lang="tr-TR" i="1" dirty="0"/>
              <a:t>»</a:t>
            </a:r>
          </a:p>
          <a:p>
            <a:pPr marL="0" indent="0" algn="just">
              <a:buNone/>
            </a:pPr>
            <a:r>
              <a:rPr lang="en-US" i="1" dirty="0"/>
              <a:t> </a:t>
            </a:r>
            <a:endParaRPr lang="tr-TR" i="1" dirty="0"/>
          </a:p>
          <a:p>
            <a:endParaRPr lang="tr-TR" dirty="0"/>
          </a:p>
        </p:txBody>
      </p:sp>
    </p:spTree>
    <p:extLst>
      <p:ext uri="{BB962C8B-B14F-4D97-AF65-F5344CB8AC3E}">
        <p14:creationId xmlns:p14="http://schemas.microsoft.com/office/powerpoint/2010/main" val="1507435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EB89168C-2DB2-4918-88CA-C258328726E8}"/>
              </a:ext>
            </a:extLst>
          </p:cNvPr>
          <p:cNvSpPr>
            <a:spLocks noGrp="1"/>
          </p:cNvSpPr>
          <p:nvPr>
            <p:ph type="title"/>
          </p:nvPr>
        </p:nvSpPr>
        <p:spPr/>
        <p:txBody>
          <a:bodyPr/>
          <a:lstStyle/>
          <a:p>
            <a:endParaRPr lang="tr-TR"/>
          </a:p>
        </p:txBody>
      </p:sp>
      <p:sp>
        <p:nvSpPr>
          <p:cNvPr id="4" name="İçerik Yer Tutucusu 3">
            <a:extLst>
              <a:ext uri="{FF2B5EF4-FFF2-40B4-BE49-F238E27FC236}">
                <a16:creationId xmlns:a16="http://schemas.microsoft.com/office/drawing/2014/main" id="{14F3350A-6CF7-4131-B510-F36F5D04CFBC}"/>
              </a:ext>
            </a:extLst>
          </p:cNvPr>
          <p:cNvSpPr>
            <a:spLocks noGrp="1"/>
          </p:cNvSpPr>
          <p:nvPr>
            <p:ph idx="1"/>
          </p:nvPr>
        </p:nvSpPr>
        <p:spPr>
          <a:xfrm>
            <a:off x="471732" y="1916832"/>
            <a:ext cx="8229600" cy="4525963"/>
          </a:xfrm>
        </p:spPr>
        <p:txBody>
          <a:bodyPr>
            <a:normAutofit fontScale="85000" lnSpcReduction="10000"/>
          </a:bodyPr>
          <a:lstStyle/>
          <a:p>
            <a:pPr marL="0" indent="0">
              <a:buNone/>
            </a:pPr>
            <a:r>
              <a:rPr lang="tr-TR" sz="1800" dirty="0" err="1">
                <a:latin typeface="Times New Roman" panose="02020603050405020304" pitchFamily="18" charset="0"/>
                <a:cs typeface="Times New Roman" panose="02020603050405020304" pitchFamily="18" charset="0"/>
              </a:rPr>
              <a:t>Özmumcu</a:t>
            </a:r>
            <a:r>
              <a:rPr lang="tr-TR" sz="1800" dirty="0">
                <a:latin typeface="Times New Roman" panose="02020603050405020304" pitchFamily="18" charset="0"/>
                <a:cs typeface="Times New Roman" panose="02020603050405020304" pitchFamily="18" charset="0"/>
              </a:rPr>
              <a:t>, S. (2013).  Arabulucunun Rolü Kolaylaştırıcı Ve Değerlendirici Arabuluculuk, İÜHFM C. LXXI, S. 1, s. 1369-1390.</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Perçin, G. E. (2011). “Alternatif Uyuşmazlık Çözüm Yöntemlerinden Arabuluculuğun Hukuksal Düzenlemelerdeki Yeri”, MHB Yıl 31, Sayı 2, 177-201.</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Yavuz, K. (2008). Arabuluculuk ve Türk Hukuk Uyuşmazlıklarında Arabuluculuk Kanunu Tasarısına Eleştirel Bir Bakış, MHB Yıl 28, Sayı 1-2, s. 115-146. </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Tezi, Ç. (2013). Çatışma ve Stres Yönetimi I. «Çatışma Yönetiminde Arabuluculuk». Anadolu Üniversitesi Yayınları: Eskişehir.</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Kurt, R. (2018). </a:t>
            </a:r>
            <a:r>
              <a:rPr lang="tr-TR" sz="2000" dirty="0">
                <a:latin typeface="Times New Roman" panose="02020603050405020304" pitchFamily="18" charset="0"/>
                <a:cs typeface="Times New Roman" panose="02020603050405020304" pitchFamily="18" charset="0"/>
              </a:rPr>
              <a:t>İ</a:t>
            </a:r>
            <a:r>
              <a:rPr lang="nb-NO" sz="2000" dirty="0">
                <a:latin typeface="Times New Roman" panose="02020603050405020304" pitchFamily="18" charset="0"/>
                <a:cs typeface="Times New Roman" panose="02020603050405020304" pitchFamily="18" charset="0"/>
              </a:rPr>
              <a:t>ş Yarg</a:t>
            </a:r>
            <a:r>
              <a:rPr lang="tr-TR" sz="2000" dirty="0">
                <a:latin typeface="Times New Roman" panose="02020603050405020304" pitchFamily="18" charset="0"/>
                <a:cs typeface="Times New Roman" panose="02020603050405020304" pitchFamily="18" charset="0"/>
              </a:rPr>
              <a:t>ı</a:t>
            </a:r>
            <a:r>
              <a:rPr lang="nb-NO" sz="2000" dirty="0">
                <a:latin typeface="Times New Roman" panose="02020603050405020304" pitchFamily="18" charset="0"/>
                <a:cs typeface="Times New Roman" panose="02020603050405020304" pitchFamily="18" charset="0"/>
              </a:rPr>
              <a:t>s</a:t>
            </a:r>
            <a:r>
              <a:rPr lang="tr-TR" sz="2000" dirty="0">
                <a:latin typeface="Times New Roman" panose="02020603050405020304" pitchFamily="18" charset="0"/>
                <a:cs typeface="Times New Roman" panose="02020603050405020304" pitchFamily="18" charset="0"/>
              </a:rPr>
              <a:t>ı</a:t>
            </a:r>
            <a:r>
              <a:rPr lang="nb-NO" sz="2000" dirty="0">
                <a:latin typeface="Times New Roman" panose="02020603050405020304" pitchFamily="18" charset="0"/>
                <a:cs typeface="Times New Roman" panose="02020603050405020304" pitchFamily="18" charset="0"/>
              </a:rPr>
              <a:t>nda “Arabuluculuk” </a:t>
            </a:r>
            <a:r>
              <a:rPr lang="nb-NO" sz="1800" dirty="0">
                <a:latin typeface="Times New Roman" panose="02020603050405020304" pitchFamily="18" charset="0"/>
                <a:cs typeface="Times New Roman" panose="02020603050405020304" pitchFamily="18" charset="0"/>
              </a:rPr>
              <a:t>TBB Dergisi 2018 (135)</a:t>
            </a:r>
            <a:r>
              <a:rPr lang="tr-TR" sz="1800" dirty="0">
                <a:latin typeface="Times New Roman" panose="02020603050405020304" pitchFamily="18" charset="0"/>
                <a:cs typeface="Times New Roman" panose="02020603050405020304" pitchFamily="18" charset="0"/>
              </a:rPr>
              <a:t>, 405-444.</a:t>
            </a:r>
            <a:endParaRPr lang="nb-NO"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p>
          <a:p>
            <a:pPr marL="0" indent="0">
              <a:buNone/>
            </a:pPr>
            <a:endParaRPr lang="tr-TR" dirty="0"/>
          </a:p>
        </p:txBody>
      </p:sp>
    </p:spTree>
    <p:extLst>
      <p:ext uri="{BB962C8B-B14F-4D97-AF65-F5344CB8AC3E}">
        <p14:creationId xmlns:p14="http://schemas.microsoft.com/office/powerpoint/2010/main" val="16442556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TotalTime>
  <Words>697</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Yönetiminde Arabuluculuk</vt:lpstr>
      <vt:lpstr>Çatışma Yönetiminde Arabuluculuk</vt:lpstr>
      <vt:lpstr>  Arabuluculuk Modelleri  </vt:lpstr>
      <vt:lpstr>Arabuluculuk Modelleri</vt:lpstr>
      <vt:lpstr>Arabuluculuk Modelleri</vt:lpstr>
      <vt:lpstr> Arabuluculuk Modelleri   </vt:lpstr>
      <vt:lpstr>HAKEME BAŞVURMAK </vt:lpstr>
      <vt:lpstr>HAKEME BAŞVURMAK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21</cp:revision>
  <dcterms:created xsi:type="dcterms:W3CDTF">2020-04-29T13:07:48Z</dcterms:created>
  <dcterms:modified xsi:type="dcterms:W3CDTF">2022-04-06T07:10:30Z</dcterms:modified>
</cp:coreProperties>
</file>