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402" r:id="rId3"/>
    <p:sldId id="265" r:id="rId4"/>
    <p:sldId id="521" r:id="rId5"/>
    <p:sldId id="266" r:id="rId6"/>
    <p:sldId id="267" r:id="rId7"/>
    <p:sldId id="503" r:id="rId8"/>
    <p:sldId id="504" r:id="rId9"/>
    <p:sldId id="505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277" r:id="rId18"/>
    <p:sldId id="522" r:id="rId19"/>
    <p:sldId id="278" r:id="rId20"/>
    <p:sldId id="502" r:id="rId21"/>
    <p:sldId id="280" r:id="rId22"/>
    <p:sldId id="281" r:id="rId23"/>
    <p:sldId id="282" r:id="rId24"/>
    <p:sldId id="523" r:id="rId25"/>
    <p:sldId id="284" r:id="rId26"/>
    <p:sldId id="524" r:id="rId27"/>
    <p:sldId id="285" r:id="rId28"/>
    <p:sldId id="286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27D7-B5CB-504C-B82D-5E921C01D8DA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A058B-951E-ED4C-888A-DC45DBF818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908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9C5FF3-D18D-4409-AF1F-D74FB9410F65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09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EA8704-47B5-C845-89BB-4A17BE25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8AB4B1A-1E12-6F48-B9AF-60E595D70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0B08FE-6013-004F-B89C-D05A3B03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E66-5B22-0744-85E7-0D733BDB6BB7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AA3DC6F-DDAF-F24D-BB25-BB290C3B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B3BCF90-EF38-2A4A-857E-490E4D21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596-EF02-A547-A94B-B7F3559E5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58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1B012C-B9C3-F84A-BB1C-03D841AC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921AC14-855B-1B4D-AFCC-9BF7D5F79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BFD319-941E-374D-9324-7BE3FCE3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E66-5B22-0744-85E7-0D733BDB6BB7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0B44FB-724C-DC4C-8B6A-50483F34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C78608-8574-F243-B05E-4435A044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596-EF02-A547-A94B-B7F3559E5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880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309698F-5F84-9049-B181-0E657D3E0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8DAF1C0-905D-834A-9659-9F2B531D4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5BF3F8-3E07-634A-AFBA-CF5B7A3EB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E66-5B22-0744-85E7-0D733BDB6BB7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447AB1-8186-C649-8526-3BB6F752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EEE3F2-B6D7-1F4D-B415-48D92C4F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596-EF02-A547-A94B-B7F3559E5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92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2724C3-B320-4C47-90E0-026A8F39F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87B8F2-B547-FE49-92BB-D2B1C19A9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0DE986B-C01B-7549-B643-306A2365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E66-5B22-0744-85E7-0D733BDB6BB7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E5D38F-24B6-4444-B5D0-5C9F3D117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FEDA920-348E-574C-AF40-F169B4F3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596-EF02-A547-A94B-B7F3559E5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626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83F7DF-10CC-DC4D-910D-2A97F1109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5A52FDF-3927-3C46-8821-2EE397C73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FB4B059-FF68-8141-9EFB-C8A4FAF6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E66-5B22-0744-85E7-0D733BDB6BB7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201C02-99AA-8543-8F8B-07DA1DA2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D79F33-0CBB-1543-9FD6-599D0231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596-EF02-A547-A94B-B7F3559E5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36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13F594-BF2D-B248-B4D1-C7BC699B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790CBC-AE7C-424F-9810-891C04BB1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058BB02-A664-5442-880F-DF2087A68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985469-C6B9-164B-929B-17DEA34A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E66-5B22-0744-85E7-0D733BDB6BB7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6A80854-D6FE-3F4A-928B-3D3AE24E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134162-9B81-EE49-B819-3D4D4A60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596-EF02-A547-A94B-B7F3559E5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451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4D2C02-1824-8B4C-A4C1-08FEA75A8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0B2ECD0-AD39-A84F-826C-7D8ECD65F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66DFD21-1757-4F41-8031-9470CE8E0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430F098-8FA0-1F45-85A5-889D8F391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D5B50CA-2AB0-D547-A266-8D285318A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A1DB87A-BF50-F148-9F9D-9FC3F502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E66-5B22-0744-85E7-0D733BDB6BB7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A7560D1-7D58-7E45-AC8F-DFD069F7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54BFE45-C69A-8749-B856-BDB14C5E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596-EF02-A547-A94B-B7F3559E5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14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0B8B7B-D592-AC4B-8FFE-88A03BE2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B624C75-CFC7-2D4B-9B0F-A053E35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E66-5B22-0744-85E7-0D733BDB6BB7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7777C66-A272-FB47-9A54-4D8C41F01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5126111-71B8-D440-B6C1-DA5B9E35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596-EF02-A547-A94B-B7F3559E5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664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AA54ECD-AE11-554C-B41D-0493F301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E66-5B22-0744-85E7-0D733BDB6BB7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ED9B29C-8255-CC40-A970-4F522B78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19C1B84-E3A5-984C-81F7-3C4B6270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596-EF02-A547-A94B-B7F3559E5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70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02BBCC-DDB9-6948-BB0D-FD3F41DD1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BF1DA2-B74C-944F-8400-E6A89B74A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78287D8-FB24-B242-A069-7E55E6AE1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B284CB7-758C-C042-8AF9-39839C8B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E66-5B22-0744-85E7-0D733BDB6BB7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7C50D24-8F68-5547-BDE2-F49DA4F6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0CC430-46FB-E940-88FE-CDEAAAC7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596-EF02-A547-A94B-B7F3559E5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09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BFBC2D-9E0D-7340-BC65-3019CDE68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528DC8F-9A57-7846-A00E-CB989ED9A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B300A75-16F4-9C48-989A-1D68AFBDB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7995144-44C0-BA43-B4FB-BAFADACA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CE66-5B22-0744-85E7-0D733BDB6BB7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0D7E2B0-C396-474C-AEDA-BA0FFFBD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F2C8413-F90A-F24A-A7F9-DD407B63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D596-EF02-A547-A94B-B7F3559E5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19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482CA5B-AC02-924E-A4FC-C8BB7ECF5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77B6884-7ED2-3B47-972E-5345F555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2D25B7-964C-D945-AC1F-0A7EDCD70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CE66-5B22-0744-85E7-0D733BDB6BB7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ACBA57-7B58-E64E-8C65-C42BEAA59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129AB5-FDF2-1E45-AA3E-196D56FF1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D596-EF02-A547-A94B-B7F3559E5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069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.jpeg"/><Relationship Id="rId7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9"/>
          <p:cNvSpPr>
            <a:spLocks noChangeShapeType="1"/>
          </p:cNvSpPr>
          <p:nvPr/>
        </p:nvSpPr>
        <p:spPr bwMode="auto">
          <a:xfrm>
            <a:off x="1774826" y="5805488"/>
            <a:ext cx="86407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2279650" y="4724827"/>
            <a:ext cx="79200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400" b="1"/>
              <a:t>SÜT DİŞLERİNİN RESTORASYONUNDA TEMEL KURALLAR VE PEDODONTİDE KULLANILAN RESTORATİF MATERYALLER</a:t>
            </a:r>
          </a:p>
        </p:txBody>
      </p:sp>
      <p:sp>
        <p:nvSpPr>
          <p:cNvPr id="3076" name="Rectangle 20"/>
          <p:cNvSpPr>
            <a:spLocks noChangeArrowheads="1"/>
          </p:cNvSpPr>
          <p:nvPr/>
        </p:nvSpPr>
        <p:spPr bwMode="auto">
          <a:xfrm>
            <a:off x="1984717" y="6307416"/>
            <a:ext cx="2634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tr-TR"/>
              <a:t>Prof. Dr. Firdevs TULGA ÖZ</a:t>
            </a:r>
          </a:p>
        </p:txBody>
      </p:sp>
    </p:spTree>
    <p:extLst>
      <p:ext uri="{BB962C8B-B14F-4D97-AF65-F5344CB8AC3E}">
        <p14:creationId xmlns:p14="http://schemas.microsoft.com/office/powerpoint/2010/main" val="3769264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54214" y="549275"/>
            <a:ext cx="8713787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400"/>
              <a:t>Süt dişlerinin çürük olması istikbalde sürekli dişlenmede de çürük görüleceğine dair </a:t>
            </a:r>
            <a:r>
              <a:rPr lang="tr-TR" sz="2400" b="1"/>
              <a:t>en doğru </a:t>
            </a:r>
            <a:r>
              <a:rPr lang="tr-TR" sz="2400"/>
              <a:t>tahmin faktörüdür.</a:t>
            </a:r>
          </a:p>
          <a:p>
            <a:endParaRPr lang="tr-TR" sz="2400"/>
          </a:p>
        </p:txBody>
      </p:sp>
      <p:pic>
        <p:nvPicPr>
          <p:cNvPr id="16389" name="Picture 5" descr="rampant2_ca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850" y="4581526"/>
            <a:ext cx="26606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T012525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2038" y="4581526"/>
            <a:ext cx="2444750" cy="20161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1" name="Picture 7" descr="lose_span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1763" y="4581526"/>
            <a:ext cx="2705100" cy="20161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1919288" y="1989138"/>
            <a:ext cx="8748712" cy="12001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/>
              <a:t>Henüz sürmüş olan dişler, sürmüş ve üzerinden yıllar geçmiş dişlere oranla çürüğe karşı daha hassastır.</a:t>
            </a:r>
          </a:p>
          <a:p>
            <a:pPr algn="ctr"/>
            <a:endParaRPr lang="tr-TR" sz="2400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auto">
          <a:xfrm>
            <a:off x="1919288" y="3429001"/>
            <a:ext cx="8748712" cy="461963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/>
              <a:t>Çocuğun ağzında dental aparey bulunması çürük riskini arttırır.</a:t>
            </a:r>
          </a:p>
        </p:txBody>
      </p:sp>
    </p:spTree>
    <p:extLst>
      <p:ext uri="{BB962C8B-B14F-4D97-AF65-F5344CB8AC3E}">
        <p14:creationId xmlns:p14="http://schemas.microsoft.com/office/powerpoint/2010/main" val="319386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allAtOnce" animBg="1"/>
      <p:bldP spid="8" grpId="0" build="allAtOnce" animBg="1"/>
      <p:bldP spid="9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658122" y="547044"/>
            <a:ext cx="4429418" cy="461665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tr-TR" sz="2400" b="1"/>
              <a:t>Çürük riski açısından aile hikayesi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847850" y="1434019"/>
            <a:ext cx="88201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2400"/>
              <a:t>Düşük sosyo-ekonomik</a:t>
            </a:r>
            <a:r>
              <a:rPr lang="tr-TR" sz="2400" b="1"/>
              <a:t> </a:t>
            </a:r>
            <a:r>
              <a:rPr lang="tr-TR" sz="2400"/>
              <a:t>düzey,</a:t>
            </a:r>
          </a:p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endParaRPr lang="tr-TR" sz="2400"/>
          </a:p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2400"/>
              <a:t>Ebeveyn ve kardeşlerin oral hijyeninin bozuk olması ve ağızlarında çok sayıda çürük lezyonu bulunması</a:t>
            </a:r>
          </a:p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endParaRPr lang="tr-TR" sz="2400"/>
          </a:p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r>
              <a:rPr lang="tr-TR" sz="2400"/>
              <a:t>Ailenin çocuğun ağız hijyeni ve sağlığı konusundaki duyarsızlığı                 </a:t>
            </a:r>
          </a:p>
          <a:p>
            <a:pPr>
              <a:tabLst>
                <a:tab pos="457200" algn="l"/>
              </a:tabLst>
            </a:pPr>
            <a:endParaRPr lang="tr-TR" sz="2400"/>
          </a:p>
          <a:p>
            <a:pPr>
              <a:tabLst>
                <a:tab pos="457200" algn="l"/>
              </a:tabLst>
            </a:pPr>
            <a:r>
              <a:rPr lang="tr-TR" sz="2400"/>
              <a:t>                  çocuğun çürük riskini artıran unsurlardır.</a:t>
            </a:r>
          </a:p>
        </p:txBody>
      </p:sp>
      <p:pic>
        <p:nvPicPr>
          <p:cNvPr id="17414" name="Picture 6" descr="carie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9464" y="4746625"/>
            <a:ext cx="2238375" cy="19954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905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bluebend3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625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26" y="4797426"/>
            <a:ext cx="214947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301427" y="474019"/>
            <a:ext cx="3526735" cy="461665"/>
          </a:xfrm>
          <a:prstGeom prst="rect">
            <a:avLst/>
          </a:prstGeom>
          <a:solidFill>
            <a:srgbClr val="FFFF00"/>
          </a:solidFill>
          <a:ln w="317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tr-TR" sz="2400" b="1"/>
              <a:t>Diet ve zararlı alışkanlıklar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919288" y="1669485"/>
            <a:ext cx="84963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400"/>
              <a:t> Fermente olabilen karbonhidratların sık tüketilmesi,</a:t>
            </a:r>
          </a:p>
          <a:p>
            <a:pPr>
              <a:buFont typeface="Wingdings" pitchFamily="2" charset="2"/>
              <a:buChar char="ü"/>
            </a:pPr>
            <a:r>
              <a:rPr lang="tr-TR" sz="2400"/>
              <a:t> Çocuk ve ailenin şekerli yiyeceklerin zararları ve diş sağlığını koruyucu özelliği olan gıdalar konusundaki bilgi eksikliği,</a:t>
            </a:r>
          </a:p>
          <a:p>
            <a:pPr>
              <a:buFont typeface="Wingdings" pitchFamily="2" charset="2"/>
              <a:buChar char="ü"/>
            </a:pPr>
            <a:r>
              <a:rPr lang="tr-TR" sz="2400"/>
              <a:t> Bir yaşından sonra, uzun süreli biberon ve tatlandırılmış emzik kullanılması,</a:t>
            </a:r>
          </a:p>
          <a:p>
            <a:pPr>
              <a:buFont typeface="Wingdings" pitchFamily="2" charset="2"/>
              <a:buChar char="ü"/>
            </a:pPr>
            <a:r>
              <a:rPr lang="tr-TR" sz="2400"/>
              <a:t> Kolalı ve asitli içeceklerin sık tüketilmesi çocuğun çürük riskini artırıcı faktörlerdir.</a:t>
            </a:r>
          </a:p>
        </p:txBody>
      </p:sp>
      <p:pic>
        <p:nvPicPr>
          <p:cNvPr id="18438" name="Picture 6" descr="kestahaneuz4"/>
          <p:cNvPicPr>
            <a:picLocks noChangeAspect="1" noChangeArrowheads="1"/>
          </p:cNvPicPr>
          <p:nvPr/>
        </p:nvPicPr>
        <p:blipFill>
          <a:blip r:embed="rId4" cstate="print"/>
          <a:srcRect b="11635"/>
          <a:stretch>
            <a:fillRect/>
          </a:stretch>
        </p:blipFill>
        <p:spPr bwMode="auto">
          <a:xfrm>
            <a:off x="2424113" y="4797426"/>
            <a:ext cx="2125662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9" name="Picture 7" descr="527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7938" y="4797426"/>
            <a:ext cx="2398712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66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bluebend3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54451" y="692300"/>
            <a:ext cx="2118913" cy="461665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tr-TR" sz="2400" b="1"/>
              <a:t>Medikal hikaye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774826" y="1700214"/>
            <a:ext cx="88931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Kronik hastalıklar,</a:t>
            </a:r>
          </a:p>
          <a:p>
            <a:pPr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Sükrozla tatlandırılmış ilaçların sık kullanılması,</a:t>
            </a:r>
          </a:p>
          <a:p>
            <a:pPr>
              <a:buFont typeface="Wingdings" pitchFamily="2" charset="2"/>
              <a:buChar char="ü"/>
              <a:tabLst>
                <a:tab pos="457200" algn="l"/>
              </a:tabLst>
              <a:defRPr/>
            </a:pP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Tükürük akışını azaltan ilaçlar kullanılması </a:t>
            </a:r>
          </a:p>
          <a:p>
            <a:pPr>
              <a:tabLst>
                <a:tab pos="457200" algn="l"/>
              </a:tabLst>
              <a:defRPr/>
            </a:pP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çürük riskini artırır. </a:t>
            </a:r>
          </a:p>
        </p:txBody>
      </p:sp>
      <p:pic>
        <p:nvPicPr>
          <p:cNvPr id="19463" name="Picture 7" descr="Aspirinin+Faydalarıtrewergtewerg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9976" y="4149725"/>
            <a:ext cx="1978025" cy="247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7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21694" y="258119"/>
            <a:ext cx="2090765" cy="461665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tr-TR" sz="2400" b="1"/>
              <a:t> Diş morfolojisi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919289" y="1068388"/>
            <a:ext cx="8569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Derin pit ve fissürler, mine hipoplazisi ve hipokalsifikasyonu çürüğe yatkınlık yaratır.</a:t>
            </a:r>
          </a:p>
        </p:txBody>
      </p:sp>
      <p:pic>
        <p:nvPicPr>
          <p:cNvPr id="20486" name="Picture 6" descr="120px-Dental_ca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2313" y="2565400"/>
            <a:ext cx="2646362" cy="2159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7" name="Picture 7" descr="Fluorosis-sev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6664" y="2565400"/>
            <a:ext cx="3081337" cy="2159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8" name="Picture 8" descr="DSC06515"/>
          <p:cNvPicPr>
            <a:picLocks noChangeAspect="1" noChangeArrowheads="1"/>
          </p:cNvPicPr>
          <p:nvPr/>
        </p:nvPicPr>
        <p:blipFill>
          <a:blip r:embed="rId6" cstate="print"/>
          <a:srcRect l="26260" t="16643" r="24992" b="50000"/>
          <a:stretch>
            <a:fillRect/>
          </a:stretch>
        </p:blipFill>
        <p:spPr bwMode="auto">
          <a:xfrm>
            <a:off x="4656138" y="4941888"/>
            <a:ext cx="3155950" cy="1619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86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31854" y="620862"/>
            <a:ext cx="1289392" cy="461665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tr-TR" sz="2400" b="1"/>
              <a:t> Tükürük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774826" y="1557338"/>
            <a:ext cx="86407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400" b="1"/>
              <a:t>    Tükürük akım hızı ve tamponlama kapasitesinin az olması çürük riskini arttırır.</a:t>
            </a:r>
          </a:p>
        </p:txBody>
      </p:sp>
      <p:pic>
        <p:nvPicPr>
          <p:cNvPr id="21510" name="Picture 6" descr="tukrukbezleri2ii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264" y="3789364"/>
            <a:ext cx="3373437" cy="27003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1" name="Picture 7" descr="Media_12832817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1089" y="3789364"/>
            <a:ext cx="3208337" cy="27003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135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11358" y="502594"/>
            <a:ext cx="2824299" cy="461665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tr-TR" sz="2400" b="1"/>
              <a:t>Radyografik bulgular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919289" y="1196975"/>
            <a:ext cx="8353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 typeface="Wingdings" pitchFamily="2" charset="2"/>
              <a:buChar char="q"/>
              <a:tabLst>
                <a:tab pos="457200" algn="l"/>
              </a:tabLst>
            </a:pPr>
            <a:r>
              <a:rPr lang="tr-TR" sz="2400"/>
              <a:t>Periyodik değerlendirmeler esnasında yeni çürük lezyonları gelişiyor mu?</a:t>
            </a:r>
          </a:p>
          <a:p>
            <a:pPr algn="ctr">
              <a:buFont typeface="Wingdings" pitchFamily="2" charset="2"/>
              <a:buChar char="q"/>
              <a:tabLst>
                <a:tab pos="457200" algn="l"/>
              </a:tabLst>
            </a:pPr>
            <a:endParaRPr lang="tr-TR" sz="240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q"/>
              <a:tabLst>
                <a:tab pos="457200" algn="l"/>
              </a:tabLst>
            </a:pPr>
            <a:r>
              <a:rPr lang="tr-TR" sz="2400"/>
              <a:t>Lezyonların ilerleme hızı nasıl?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495551" y="5800725"/>
            <a:ext cx="7413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400" b="1">
                <a:solidFill>
                  <a:schemeClr val="bg1"/>
                </a:solidFill>
              </a:rPr>
              <a:t>Tüm bulgular değerlendirilerek restoratif tedavi planı yapılır ve kullanılacak materyal seçilir.</a:t>
            </a:r>
          </a:p>
        </p:txBody>
      </p:sp>
      <p:pic>
        <p:nvPicPr>
          <p:cNvPr id="22535" name="Picture 7" descr="180px-Interproximaldecayfiltered08-16-2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7800" y="3357563"/>
            <a:ext cx="2808288" cy="19796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7" name="Picture 9" descr="bite-w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5913" y="3357563"/>
            <a:ext cx="2697162" cy="19796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424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/>
      <p:bldP spid="225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1919288" y="404813"/>
            <a:ext cx="874871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25603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1919288" y="404813"/>
            <a:ext cx="8424862" cy="8302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Ebeveyn Uyumu ve Randevulara Gelebilirliğinin Değerlendirilmesi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2135189" y="2276476"/>
            <a:ext cx="81359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200"/>
              <a:t>	</a:t>
            </a:r>
            <a:r>
              <a:rPr lang="tr-TR" sz="2200" b="1"/>
              <a:t>Restoratif tedavi planlanırken;</a:t>
            </a:r>
          </a:p>
          <a:p>
            <a:pPr>
              <a:buFont typeface="Wingdings" pitchFamily="2" charset="2"/>
              <a:buChar char="ü"/>
            </a:pPr>
            <a:r>
              <a:rPr lang="tr-TR" sz="2200"/>
              <a:t> ailenin çocuğun diş sağlığı konusundaki yaklaşımı, </a:t>
            </a:r>
          </a:p>
          <a:p>
            <a:pPr>
              <a:buFont typeface="Wingdings" pitchFamily="2" charset="2"/>
              <a:buChar char="ü"/>
            </a:pPr>
            <a:r>
              <a:rPr lang="tr-TR" sz="2200"/>
              <a:t>çocuğun ağız sağlığına katkıları </a:t>
            </a:r>
          </a:p>
          <a:p>
            <a:pPr>
              <a:buFont typeface="Wingdings" pitchFamily="2" charset="2"/>
              <a:buChar char="ü"/>
            </a:pPr>
            <a:r>
              <a:rPr lang="tr-TR" sz="2200"/>
              <a:t>kontrol randevularına gelme </a:t>
            </a:r>
          </a:p>
          <a:p>
            <a:pPr>
              <a:buFont typeface="Wingdings" pitchFamily="2" charset="2"/>
              <a:buChar char="ü"/>
            </a:pPr>
            <a:r>
              <a:rPr lang="tr-TR" sz="2200"/>
              <a:t>açısından beklenen işbirliği düzeyi göz önünde       </a:t>
            </a:r>
          </a:p>
          <a:p>
            <a:r>
              <a:rPr lang="tr-TR" sz="2200"/>
              <a:t>                                          bulundurulmalıdır. </a:t>
            </a:r>
          </a:p>
        </p:txBody>
      </p:sp>
    </p:spTree>
    <p:extLst>
      <p:ext uri="{BB962C8B-B14F-4D97-AF65-F5344CB8AC3E}">
        <p14:creationId xmlns:p14="http://schemas.microsoft.com/office/powerpoint/2010/main" val="3135887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1992313" y="1829822"/>
            <a:ext cx="8229600" cy="3347583"/>
          </a:xfrm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r>
              <a:rPr lang="tr-TR" sz="2200"/>
              <a:t>Çocuk ve ebeveyne restoratif tedavinin gerekliliği anlatılarak işbirliğinin sağlanması ön koşuldur.</a:t>
            </a:r>
          </a:p>
          <a:p>
            <a:pPr algn="ctr">
              <a:buFontTx/>
              <a:buNone/>
            </a:pPr>
            <a:endParaRPr lang="tr-TR" sz="2200"/>
          </a:p>
          <a:p>
            <a:pPr algn="ctr">
              <a:buFontTx/>
              <a:buNone/>
            </a:pPr>
            <a:r>
              <a:rPr lang="tr-TR" sz="2200"/>
              <a:t> Ebeveyn evde uygulaması ve denetlemesi gereken ağız hijyeni ve diet konusundaki uyarıları anlamamış ve benimsememişse, yapılan restorasyonlardan uzun süreli başarı beklenmemeli </a:t>
            </a:r>
          </a:p>
          <a:p>
            <a:pPr algn="ctr">
              <a:buFontTx/>
              <a:buNone/>
            </a:pPr>
            <a:r>
              <a:rPr lang="tr-TR" sz="2200"/>
              <a:t>ve </a:t>
            </a:r>
          </a:p>
          <a:p>
            <a:pPr algn="ctr">
              <a:buFontTx/>
              <a:buNone/>
            </a:pPr>
            <a:r>
              <a:rPr lang="tr-TR" sz="2200" i="1"/>
              <a:t>yeni gelişen çürük lezyonları ile çocuğun sorunlarının hiç bitmeyeceği bilinmelidir.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19288" y="404813"/>
            <a:ext cx="8424862" cy="8302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Ebeveyn Uyumu ve Randevulara Gelebilirliğinin Değerlendirilmesi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74826" y="1309599"/>
            <a:ext cx="8569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 sz="2400"/>
          </a:p>
          <a:p>
            <a:pPr algn="ctr"/>
            <a:r>
              <a:rPr lang="tr-TR" sz="2400"/>
              <a:t>Tedavi planlaması yapılırken aile veya karar verebilme yeteneğine sahip çocuklar </a:t>
            </a:r>
            <a:r>
              <a:rPr lang="tr-TR" sz="2400" b="1"/>
              <a:t>‘ hasta hakları’ </a:t>
            </a:r>
            <a:r>
              <a:rPr lang="tr-TR" sz="2400"/>
              <a:t>konusunda bilgilendirilmelidir.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919289" y="2565400"/>
            <a:ext cx="5476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tr-TR" sz="2400"/>
          </a:p>
          <a:p>
            <a:pPr algn="just"/>
            <a:endParaRPr lang="tr-TR" sz="2400"/>
          </a:p>
          <a:p>
            <a:pPr algn="just"/>
            <a:r>
              <a:rPr lang="tr-TR" sz="2400"/>
              <a:t>Bu amaçla tedaviye başlamadan önce;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919289" y="3933826"/>
            <a:ext cx="8137525" cy="2333625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400" b="1">
                <a:solidFill>
                  <a:schemeClr val="bg1"/>
                </a:solidFill>
              </a:rPr>
              <a:t>tedavi seçenekleri,</a:t>
            </a:r>
          </a:p>
          <a:p>
            <a:pPr>
              <a:buFont typeface="Wingdings" pitchFamily="2" charset="2"/>
              <a:buChar char="§"/>
            </a:pPr>
            <a:r>
              <a:rPr lang="tr-TR" sz="2400" b="1">
                <a:solidFill>
                  <a:schemeClr val="bg1"/>
                </a:solidFill>
              </a:rPr>
              <a:t>tedavinin risk ve yararları,</a:t>
            </a:r>
          </a:p>
          <a:p>
            <a:pPr>
              <a:buFont typeface="Wingdings" pitchFamily="2" charset="2"/>
              <a:buChar char="§"/>
            </a:pPr>
            <a:r>
              <a:rPr lang="tr-TR" sz="2400" b="1">
                <a:solidFill>
                  <a:schemeClr val="bg1"/>
                </a:solidFill>
              </a:rPr>
              <a:t>tedavi sonrası beklenen sonuçlar,</a:t>
            </a:r>
          </a:p>
          <a:p>
            <a:pPr>
              <a:buFont typeface="Wingdings" pitchFamily="2" charset="2"/>
              <a:buChar char="§"/>
            </a:pPr>
            <a:r>
              <a:rPr lang="tr-TR" sz="2400" b="1">
                <a:solidFill>
                  <a:schemeClr val="bg1"/>
                </a:solidFill>
              </a:rPr>
              <a:t>maliyet,</a:t>
            </a:r>
          </a:p>
          <a:p>
            <a:pPr>
              <a:buFont typeface="Wingdings" pitchFamily="2" charset="2"/>
              <a:buChar char="§"/>
            </a:pPr>
            <a:r>
              <a:rPr lang="tr-TR" sz="2400" b="1">
                <a:solidFill>
                  <a:schemeClr val="bg1"/>
                </a:solidFill>
              </a:rPr>
              <a:t>randevu sıklığı konusunda hasta bilgilendirilerek</a:t>
            </a:r>
            <a:r>
              <a:rPr lang="tr-TR" sz="2400">
                <a:solidFill>
                  <a:schemeClr val="bg1"/>
                </a:solidFill>
              </a:rPr>
              <a:t>, onamı alınmalıdır.</a:t>
            </a:r>
          </a:p>
        </p:txBody>
      </p:sp>
      <p:sp>
        <p:nvSpPr>
          <p:cNvPr id="8" name="7 Dikdörtgen"/>
          <p:cNvSpPr/>
          <p:nvPr/>
        </p:nvSpPr>
        <p:spPr>
          <a:xfrm>
            <a:off x="2855914" y="476251"/>
            <a:ext cx="6264275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Hastanın tedaviye uyumunun değerlendirilmesi</a:t>
            </a:r>
          </a:p>
        </p:txBody>
      </p:sp>
    </p:spTree>
    <p:extLst>
      <p:ext uri="{BB962C8B-B14F-4D97-AF65-F5344CB8AC3E}">
        <p14:creationId xmlns:p14="http://schemas.microsoft.com/office/powerpoint/2010/main" val="18611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2" grpId="0" animBg="1"/>
      <p:bldP spid="2458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bluebend3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6988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1774826" y="188914"/>
            <a:ext cx="8569325" cy="1368425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35189" y="511602"/>
            <a:ext cx="8085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400" b="1"/>
              <a:t>B-ÇOCUKLARDA RESTORATİF TEDAVİ PLANI YAPILIRKEN GÖZ ÖNÜNDE BULUNDURULMASI GEREKEN KONULAR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47851" y="2852887"/>
            <a:ext cx="3156185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sz="2400">
                <a:solidFill>
                  <a:srgbClr val="FFCC00"/>
                </a:solidFill>
              </a:rPr>
              <a:t>2.  </a:t>
            </a:r>
            <a:r>
              <a:rPr lang="tr-TR" sz="2400">
                <a:solidFill>
                  <a:schemeClr val="bg1"/>
                </a:solidFill>
              </a:rPr>
              <a:t>Çocuğun oral hijyeni</a:t>
            </a:r>
            <a:r>
              <a:rPr lang="tr-TR" sz="2400"/>
              <a:t> 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1847850" y="3573612"/>
            <a:ext cx="3668120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sz="2400">
                <a:solidFill>
                  <a:srgbClr val="FFCC00"/>
                </a:solidFill>
              </a:rPr>
              <a:t>3. </a:t>
            </a:r>
            <a:r>
              <a:rPr lang="tr-TR" sz="2400">
                <a:solidFill>
                  <a:schemeClr val="bg1"/>
                </a:solidFill>
              </a:rPr>
              <a:t>Çocuğun çürük risk tayini</a:t>
            </a:r>
            <a:r>
              <a:rPr lang="tr-TR" sz="2400"/>
              <a:t> 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1847851" y="4292600"/>
            <a:ext cx="7167563" cy="831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2400">
                <a:solidFill>
                  <a:srgbClr val="FFCC00"/>
                </a:solidFill>
              </a:rPr>
              <a:t>4. </a:t>
            </a:r>
            <a:r>
              <a:rPr lang="tr-TR" sz="2400">
                <a:solidFill>
                  <a:schemeClr val="bg1"/>
                </a:solidFill>
              </a:rPr>
              <a:t>Ebeveyn uyumu ve randevulara gelebilirliğinin </a:t>
            </a:r>
          </a:p>
          <a:p>
            <a:r>
              <a:rPr lang="tr-TR" sz="2400">
                <a:solidFill>
                  <a:schemeClr val="bg1"/>
                </a:solidFill>
              </a:rPr>
              <a:t>değerlendirilmesi</a:t>
            </a:r>
            <a:endParaRPr lang="tr-TR" sz="2400"/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1847850" y="5373837"/>
            <a:ext cx="6379054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sz="2400">
                <a:solidFill>
                  <a:srgbClr val="FFCC00"/>
                </a:solidFill>
              </a:rPr>
              <a:t>5. </a:t>
            </a:r>
            <a:r>
              <a:rPr lang="tr-TR" sz="2400">
                <a:solidFill>
                  <a:schemeClr val="bg1"/>
                </a:solidFill>
              </a:rPr>
              <a:t>Hastanın tedaviye uyumunun değerlendirilmesi</a:t>
            </a:r>
            <a:endParaRPr lang="tr-TR" sz="240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847851" y="2132956"/>
            <a:ext cx="3870547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sz="2400">
                <a:solidFill>
                  <a:srgbClr val="FFCC00"/>
                </a:solidFill>
              </a:rPr>
              <a:t>1. </a:t>
            </a:r>
            <a:r>
              <a:rPr lang="tr-TR" sz="2400">
                <a:solidFill>
                  <a:schemeClr val="bg1"/>
                </a:solidFill>
              </a:rPr>
              <a:t>Dentisyonun gelişim düzeyi</a:t>
            </a:r>
            <a:endParaRPr lang="tr-TR" sz="2400"/>
          </a:p>
        </p:txBody>
      </p:sp>
      <p:sp>
        <p:nvSpPr>
          <p:cNvPr id="9226" name="9 Metin kutusu"/>
          <p:cNvSpPr txBox="1">
            <a:spLocks noChangeArrowheads="1"/>
          </p:cNvSpPr>
          <p:nvPr/>
        </p:nvSpPr>
        <p:spPr bwMode="auto">
          <a:xfrm>
            <a:off x="1524001" y="6027738"/>
            <a:ext cx="9324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/>
              <a:t>Restoratif tedavi planı kişiye özel olarak hazırlanmış koruyucu program ile birlikte yürütülmelidir.</a:t>
            </a:r>
          </a:p>
        </p:txBody>
      </p:sp>
    </p:spTree>
    <p:extLst>
      <p:ext uri="{BB962C8B-B14F-4D97-AF65-F5344CB8AC3E}">
        <p14:creationId xmlns:p14="http://schemas.microsoft.com/office/powerpoint/2010/main" val="211608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222" grpId="0" build="allAtOnce" animBg="1"/>
      <p:bldP spid="9223" grpId="0" build="allAtOnce" animBg="1"/>
      <p:bldP spid="9224" grpId="0" build="allAtOnce" animBg="1"/>
      <p:bldP spid="12" grpId="0" build="allAtOnce" animBg="1"/>
      <p:bldP spid="922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>
          <a:xfrm>
            <a:off x="1919288" y="404814"/>
            <a:ext cx="8229600" cy="3786187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 anchor="ctr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tr-TR" sz="2400"/>
              <a:t>Çocuğun uyumu ve uygulanacak tedaviyi kabul etme yeteneği tayin edilmelidir.</a:t>
            </a:r>
          </a:p>
          <a:p>
            <a:pPr algn="ctr">
              <a:buFontTx/>
              <a:buNone/>
            </a:pPr>
            <a:endParaRPr lang="tr-TR" sz="2400"/>
          </a:p>
          <a:p>
            <a:pPr algn="ctr">
              <a:buFontTx/>
              <a:buNone/>
            </a:pPr>
            <a:endParaRPr lang="tr-TR" sz="2400"/>
          </a:p>
          <a:p>
            <a:pPr algn="ctr">
              <a:buFontTx/>
              <a:buNone/>
            </a:pPr>
            <a:r>
              <a:rPr lang="tr-TR" sz="2400"/>
              <a:t> </a:t>
            </a:r>
          </a:p>
          <a:p>
            <a:pPr algn="ctr">
              <a:buFont typeface="Wingdings" pitchFamily="2" charset="2"/>
              <a:buChar char="§"/>
            </a:pPr>
            <a:r>
              <a:rPr lang="tr-TR" sz="2400"/>
              <a:t>Çocuk hastanın tedaviye psikolojik olarak hazırlanması çok önemli olup </a:t>
            </a:r>
          </a:p>
          <a:p>
            <a:pPr algn="ctr">
              <a:buFontTx/>
              <a:buNone/>
            </a:pPr>
            <a:r>
              <a:rPr lang="tr-TR" sz="2400" b="1"/>
              <a:t>korku ve heyecanın ortadan kaldırılması için harcanan emek ve zaman başarının anahtarıdır.</a:t>
            </a:r>
          </a:p>
        </p:txBody>
      </p:sp>
      <p:pic>
        <p:nvPicPr>
          <p:cNvPr id="5" name="Picture 9" descr="RESIM 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144" y="4365104"/>
            <a:ext cx="2952750" cy="2197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594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063751" y="404814"/>
            <a:ext cx="8208963" cy="936625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774826" y="1557338"/>
            <a:ext cx="889317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2400"/>
              <a:t>	</a:t>
            </a:r>
            <a:r>
              <a:rPr lang="tr-TR" sz="2200"/>
              <a:t>Günümüzde </a:t>
            </a:r>
            <a:r>
              <a:rPr lang="tr-TR" sz="2200" i="1" u="sng"/>
              <a:t>çürük,</a:t>
            </a:r>
            <a:r>
              <a:rPr lang="tr-TR" sz="2200" i="1"/>
              <a:t> </a:t>
            </a:r>
          </a:p>
          <a:p>
            <a:pPr algn="ctr"/>
            <a:r>
              <a:rPr lang="tr-TR" sz="2200" b="1"/>
              <a:t>spesifik mikroorganizmalar tarafından oluşturulan bir hastalık</a:t>
            </a:r>
            <a:r>
              <a:rPr lang="tr-TR" sz="2200"/>
              <a:t> olarak kabul edilmektedir. </a:t>
            </a:r>
          </a:p>
          <a:p>
            <a:pPr algn="ctr"/>
            <a:endParaRPr lang="tr-TR" sz="2200"/>
          </a:p>
          <a:p>
            <a:pPr algn="ctr"/>
            <a:endParaRPr lang="tr-TR" sz="2200"/>
          </a:p>
          <a:p>
            <a:pPr algn="ctr"/>
            <a:r>
              <a:rPr lang="tr-TR" sz="2200"/>
              <a:t>Farklı mikroorganizmalar, dişlerin değişik bölgelerinde kolonize olarak değişik tipteki lezyonlara neden olurlar.</a:t>
            </a:r>
          </a:p>
          <a:p>
            <a:pPr algn="ctr"/>
            <a:r>
              <a:rPr lang="tr-TR" sz="2200"/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79651" y="656581"/>
            <a:ext cx="7993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400" b="1"/>
              <a:t>AĞIZ ORTAMININ RESTORATİF TEDAVİ İÇİN HAZIRLANMASI</a:t>
            </a:r>
            <a:endParaRPr lang="tr-TR" sz="2400"/>
          </a:p>
        </p:txBody>
      </p:sp>
      <p:pic>
        <p:nvPicPr>
          <p:cNvPr id="26631" name="Picture 7" descr="uukukıuku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3926" y="5229226"/>
            <a:ext cx="1908175" cy="1350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Dikdörtgen"/>
          <p:cNvSpPr/>
          <p:nvPr/>
        </p:nvSpPr>
        <p:spPr>
          <a:xfrm>
            <a:off x="2782888" y="4581526"/>
            <a:ext cx="6265862" cy="4619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Çürüğün en önemli nedeni </a:t>
            </a:r>
            <a:r>
              <a:rPr lang="tr-TR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St. Mutans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 dır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091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29" grpId="0"/>
      <p:bldP spid="26628" grpId="0"/>
      <p:bldP spid="8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74826" y="661382"/>
            <a:ext cx="88931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400" b="1"/>
              <a:t>	Ağızda mevcut tüm aparey ve restorasyonlar karyojenik mikroorganizmalar için ideal sığınakları oluştururlar. </a:t>
            </a:r>
          </a:p>
          <a:p>
            <a:endParaRPr lang="tr-TR" sz="2400"/>
          </a:p>
          <a:p>
            <a:r>
              <a:rPr lang="tr-TR" sz="2400"/>
              <a:t>	</a:t>
            </a:r>
          </a:p>
        </p:txBody>
      </p:sp>
      <p:pic>
        <p:nvPicPr>
          <p:cNvPr id="27653" name="Picture 5" descr="band_and_lo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4" y="3573463"/>
            <a:ext cx="2916237" cy="20891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4" name="Picture 6" descr="amalgam_civa_dolg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2400" y="2349500"/>
            <a:ext cx="1905000" cy="20891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6" name="Picture 8" descr="hareketli-aparey-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7851" y="3573463"/>
            <a:ext cx="2881313" cy="20891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7" name="Picture 9" descr="polarfluffchas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3838" y="4581526"/>
            <a:ext cx="18478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558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847851" y="815976"/>
            <a:ext cx="84867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400"/>
              <a:t>Karyojenik enfeksiyonun yüksek olduğu ağız ortamında dolgu materyallerinin en önemli dezavantajlarından birisi olan </a:t>
            </a:r>
            <a:r>
              <a:rPr lang="tr-TR" sz="2400" b="1" i="1"/>
              <a:t>kenar sızıntısı</a:t>
            </a:r>
            <a:r>
              <a:rPr lang="tr-TR" sz="2400"/>
              <a:t>nın riskleri daha da artar. </a:t>
            </a:r>
          </a:p>
          <a:p>
            <a:pPr algn="ctr"/>
            <a:endParaRPr lang="tr-TR" sz="2400"/>
          </a:p>
          <a:p>
            <a:pPr algn="ctr"/>
            <a:r>
              <a:rPr lang="tr-TR" sz="2400"/>
              <a:t>Karyojenik mikrofloranın kontrol altına alınmadığı koşullarda uygulanan restorasyonların etrafında kısa sürede</a:t>
            </a:r>
          </a:p>
          <a:p>
            <a:pPr algn="ctr"/>
            <a:r>
              <a:rPr lang="tr-TR" sz="2400"/>
              <a:t> </a:t>
            </a:r>
            <a:r>
              <a:rPr lang="tr-TR" sz="2400" b="1"/>
              <a:t>sekonder çürük</a:t>
            </a:r>
            <a:r>
              <a:rPr lang="tr-TR" sz="2400"/>
              <a:t>ler oluşacaktır. </a:t>
            </a:r>
          </a:p>
        </p:txBody>
      </p:sp>
      <p:pic>
        <p:nvPicPr>
          <p:cNvPr id="28677" name="Picture 5" descr="fig9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2888" y="4365626"/>
            <a:ext cx="2990850" cy="19796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79" name="Picture 7" descr="4801411-f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6725" y="4365626"/>
            <a:ext cx="2933700" cy="19796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23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2063750" y="731406"/>
            <a:ext cx="8229600" cy="3188565"/>
          </a:xfrm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r>
              <a:rPr lang="tr-TR" sz="2400" i="1" u="sng"/>
              <a:t> Kalıcı restorasyon ve apareyler uygulanmadan önce;</a:t>
            </a:r>
          </a:p>
          <a:p>
            <a:pPr algn="ctr">
              <a:buFontTx/>
              <a:buNone/>
            </a:pPr>
            <a:endParaRPr lang="tr-TR" sz="2400"/>
          </a:p>
          <a:p>
            <a:pPr algn="ctr">
              <a:buFontTx/>
              <a:buNone/>
            </a:pPr>
            <a:r>
              <a:rPr lang="tr-TR" sz="2400"/>
              <a:t> </a:t>
            </a:r>
          </a:p>
          <a:p>
            <a:pPr algn="ctr">
              <a:buFontTx/>
              <a:buNone/>
            </a:pPr>
            <a:r>
              <a:rPr lang="tr-TR" sz="2400" b="1"/>
              <a:t>ağzın çürük aktivitesi düşünülmeli</a:t>
            </a:r>
          </a:p>
          <a:p>
            <a:pPr algn="ctr">
              <a:buFontTx/>
              <a:buNone/>
            </a:pPr>
            <a:r>
              <a:rPr lang="tr-TR" sz="2400" b="1"/>
              <a:t> (mevcut karyojenik mikroorganizma sayısı azaltılmalı)</a:t>
            </a:r>
          </a:p>
          <a:p>
            <a:pPr algn="ctr">
              <a:buFontTx/>
              <a:buNone/>
            </a:pPr>
            <a:r>
              <a:rPr lang="tr-TR" sz="2400" b="1"/>
              <a:t> </a:t>
            </a:r>
            <a:r>
              <a:rPr lang="tr-TR" sz="2400"/>
              <a:t>ve</a:t>
            </a:r>
          </a:p>
          <a:p>
            <a:pPr algn="ctr">
              <a:buFontTx/>
              <a:buNone/>
            </a:pPr>
            <a:r>
              <a:rPr lang="tr-TR" sz="2400" b="1"/>
              <a:t> karyojenik enfeksiyon kontrol altına alınmalıdır.</a:t>
            </a:r>
          </a:p>
        </p:txBody>
      </p:sp>
    </p:spTree>
    <p:extLst>
      <p:ext uri="{BB962C8B-B14F-4D97-AF65-F5344CB8AC3E}">
        <p14:creationId xmlns:p14="http://schemas.microsoft.com/office/powerpoint/2010/main" val="32963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351089" y="549276"/>
            <a:ext cx="7634287" cy="847725"/>
          </a:xfrm>
          <a:prstGeom prst="rect">
            <a:avLst/>
          </a:prstGeom>
          <a:solidFill>
            <a:srgbClr val="FF9900"/>
          </a:solidFill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400" b="1"/>
              <a:t>Restoratif Tedaviye Geçmeden Önce Karyojenik Enfeksiyonun Kontrol Altına Alınması</a:t>
            </a:r>
          </a:p>
        </p:txBody>
      </p:sp>
      <p:sp>
        <p:nvSpPr>
          <p:cNvPr id="33797" name="6 Dikdörtgen"/>
          <p:cNvSpPr>
            <a:spLocks noChangeArrowheads="1"/>
          </p:cNvSpPr>
          <p:nvPr/>
        </p:nvSpPr>
        <p:spPr bwMode="auto">
          <a:xfrm>
            <a:off x="2566988" y="2349500"/>
            <a:ext cx="76327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i="1" u="sng"/>
              <a:t>Ağızda çok sayıda çürük lezyonu varsa</a:t>
            </a:r>
            <a:r>
              <a:rPr lang="tr-TR" sz="2400"/>
              <a:t>,</a:t>
            </a:r>
          </a:p>
          <a:p>
            <a:pPr algn="ctr"/>
            <a:endParaRPr lang="tr-TR" sz="2400"/>
          </a:p>
          <a:p>
            <a:pPr algn="ctr"/>
            <a:r>
              <a:rPr lang="tr-TR" sz="2400"/>
              <a:t> tüm çürük lezyonları temizlenerek </a:t>
            </a:r>
          </a:p>
          <a:p>
            <a:pPr algn="ctr"/>
            <a:r>
              <a:rPr lang="tr-TR" sz="2400" b="1"/>
              <a:t>geleneksel restoratif bir cam iyonomer siman</a:t>
            </a:r>
            <a:r>
              <a:rPr lang="tr-TR" sz="2400"/>
              <a:t> </a:t>
            </a:r>
          </a:p>
          <a:p>
            <a:pPr algn="ctr"/>
            <a:r>
              <a:rPr lang="tr-TR" sz="2400"/>
              <a:t>ile kaviteler geçici olarak kapatılır. </a:t>
            </a:r>
          </a:p>
        </p:txBody>
      </p:sp>
    </p:spTree>
    <p:extLst>
      <p:ext uri="{BB962C8B-B14F-4D97-AF65-F5344CB8AC3E}">
        <p14:creationId xmlns:p14="http://schemas.microsoft.com/office/powerpoint/2010/main" val="36965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2063750" y="765176"/>
            <a:ext cx="8229600" cy="3489325"/>
          </a:xfrm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r>
              <a:rPr lang="tr-TR" sz="2400" i="1" u="sng"/>
              <a:t>Ağızda mevcut olan küçük bir çürük veya opak mine lezyonu dahi; </a:t>
            </a:r>
          </a:p>
          <a:p>
            <a:pPr algn="ctr">
              <a:buFontTx/>
              <a:buNone/>
            </a:pPr>
            <a:endParaRPr lang="tr-TR" sz="2400"/>
          </a:p>
          <a:p>
            <a:pPr algn="ctr">
              <a:buFontTx/>
              <a:buNone/>
            </a:pPr>
            <a:r>
              <a:rPr lang="tr-TR" sz="2400" b="1"/>
              <a:t>SM</a:t>
            </a:r>
            <a:r>
              <a:rPr lang="tr-TR" sz="2400"/>
              <a:t>’ların buradan tüm ağza yayılmasına </a:t>
            </a:r>
          </a:p>
          <a:p>
            <a:pPr algn="ctr">
              <a:buFontTx/>
              <a:buNone/>
            </a:pPr>
            <a:r>
              <a:rPr lang="tr-TR" sz="2400"/>
              <a:t>ve</a:t>
            </a:r>
          </a:p>
          <a:p>
            <a:pPr algn="ctr">
              <a:buFontTx/>
              <a:buNone/>
            </a:pPr>
            <a:r>
              <a:rPr lang="tr-TR" sz="2400"/>
              <a:t>enfekte olmasına yol açabilmektedir. </a:t>
            </a:r>
          </a:p>
          <a:p>
            <a:pPr algn="ctr"/>
            <a:endParaRPr lang="tr-TR" sz="2400"/>
          </a:p>
          <a:p>
            <a:endParaRPr lang="tr-TR" sz="2400"/>
          </a:p>
        </p:txBody>
      </p:sp>
      <p:sp>
        <p:nvSpPr>
          <p:cNvPr id="5" name="4 Dikdörtgen"/>
          <p:cNvSpPr/>
          <p:nvPr/>
        </p:nvSpPr>
        <p:spPr>
          <a:xfrm>
            <a:off x="2208214" y="4508500"/>
            <a:ext cx="7991475" cy="12017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400" dirty="0"/>
              <a:t>Bu nedenle tüm çürük lezyonlarının kaldırıldığından emin olunmalı, kompozit gibi kalıcı restorasyonlar çürük aktivitesi kontrol altına alındıktan sonra uygulanmalıdır.</a:t>
            </a:r>
          </a:p>
        </p:txBody>
      </p:sp>
    </p:spTree>
    <p:extLst>
      <p:ext uri="{BB962C8B-B14F-4D97-AF65-F5344CB8AC3E}">
        <p14:creationId xmlns:p14="http://schemas.microsoft.com/office/powerpoint/2010/main" val="27069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351089" y="446088"/>
            <a:ext cx="7489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tr-TR" sz="2400" b="1"/>
              <a:t>Opak mine lezyonları </a:t>
            </a:r>
            <a:r>
              <a:rPr lang="tr-TR" sz="2400"/>
              <a:t>üzerine </a:t>
            </a:r>
            <a:r>
              <a:rPr lang="tr-TR" sz="2400" b="1"/>
              <a:t>F cila </a:t>
            </a:r>
            <a:r>
              <a:rPr lang="tr-TR" sz="2400"/>
              <a:t>uygulanır </a:t>
            </a:r>
          </a:p>
          <a:p>
            <a:pPr algn="ctr"/>
            <a:r>
              <a:rPr lang="tr-TR" sz="2400"/>
              <a:t>( haftada 3  kez veya birer hafta arayla 3 kez )</a:t>
            </a:r>
          </a:p>
          <a:p>
            <a:pPr eaLnBrk="0" hangingPunct="0"/>
            <a:endParaRPr lang="tr-TR" sz="240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906588" y="2700338"/>
            <a:ext cx="86534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 sz="2400"/>
          </a:p>
          <a:p>
            <a:pPr algn="ctr">
              <a:buFont typeface="Wingdings" pitchFamily="2" charset="2"/>
              <a:buChar char="ü"/>
            </a:pPr>
            <a:r>
              <a:rPr lang="tr-TR" sz="2400"/>
              <a:t>Oklüzal yüzeylere </a:t>
            </a:r>
            <a:r>
              <a:rPr lang="tr-TR" sz="2400" b="1"/>
              <a:t>fissür örtücü </a:t>
            </a:r>
            <a:r>
              <a:rPr lang="tr-TR" sz="2400"/>
              <a:t>uygulamaları dahi ağızdaki </a:t>
            </a:r>
            <a:r>
              <a:rPr lang="tr-TR" sz="2400" b="1" i="1"/>
              <a:t>St.mutans</a:t>
            </a:r>
            <a:r>
              <a:rPr lang="tr-TR" sz="2400"/>
              <a:t> düzeyini önemli oranda  düşürmektedir.</a:t>
            </a:r>
          </a:p>
          <a:p>
            <a:pPr eaLnBrk="0" hangingPunct="0"/>
            <a:endParaRPr lang="tr-TR" sz="2400"/>
          </a:p>
        </p:txBody>
      </p:sp>
      <p:pic>
        <p:nvPicPr>
          <p:cNvPr id="31750" name="Picture 6" descr="6a00e3933464bc883400e550a9e08b8834-800wi"/>
          <p:cNvPicPr>
            <a:picLocks noChangeAspect="1" noChangeArrowheads="1"/>
          </p:cNvPicPr>
          <p:nvPr/>
        </p:nvPicPr>
        <p:blipFill>
          <a:blip r:embed="rId4" cstate="print"/>
          <a:srcRect l="13110" t="17586" r="7953" b="19318"/>
          <a:stretch>
            <a:fillRect/>
          </a:stretch>
        </p:blipFill>
        <p:spPr bwMode="auto">
          <a:xfrm>
            <a:off x="4943475" y="1427164"/>
            <a:ext cx="2376488" cy="142398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51" name="Picture 7" descr="fıss"/>
          <p:cNvPicPr>
            <a:picLocks noChangeAspect="1" noChangeArrowheads="1"/>
          </p:cNvPicPr>
          <p:nvPr/>
        </p:nvPicPr>
        <p:blipFill>
          <a:blip r:embed="rId5" cstate="print"/>
          <a:srcRect r="1424" b="63120"/>
          <a:stretch>
            <a:fillRect/>
          </a:stretch>
        </p:blipFill>
        <p:spPr bwMode="auto">
          <a:xfrm>
            <a:off x="3432175" y="4005264"/>
            <a:ext cx="4446588" cy="788987"/>
          </a:xfrm>
          <a:prstGeom prst="rect">
            <a:avLst/>
          </a:prstGeom>
          <a:noFill/>
          <a:ln w="3175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1752" name="Picture 8" descr="fıss"/>
          <p:cNvPicPr>
            <a:picLocks noChangeAspect="1" noChangeArrowheads="1"/>
          </p:cNvPicPr>
          <p:nvPr/>
        </p:nvPicPr>
        <p:blipFill>
          <a:blip r:embed="rId5" cstate="print"/>
          <a:srcRect l="18402" t="49725" r="50226" b="6238"/>
          <a:stretch>
            <a:fillRect/>
          </a:stretch>
        </p:blipFill>
        <p:spPr bwMode="auto">
          <a:xfrm>
            <a:off x="7967663" y="4005263"/>
            <a:ext cx="1162050" cy="773112"/>
          </a:xfrm>
          <a:prstGeom prst="rect">
            <a:avLst/>
          </a:prstGeom>
          <a:noFill/>
          <a:ln w="3175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1756" name="Picture 12" descr="DSC00679"/>
          <p:cNvPicPr>
            <a:picLocks noChangeAspect="1" noChangeArrowheads="1"/>
          </p:cNvPicPr>
          <p:nvPr/>
        </p:nvPicPr>
        <p:blipFill>
          <a:blip r:embed="rId6" cstate="print"/>
          <a:srcRect l="20099" t="23834" r="35222" b="19566"/>
          <a:stretch>
            <a:fillRect/>
          </a:stretch>
        </p:blipFill>
        <p:spPr bwMode="auto">
          <a:xfrm>
            <a:off x="5448301" y="5157788"/>
            <a:ext cx="1439863" cy="13589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57" name="Picture 13" descr="DSC00681"/>
          <p:cNvPicPr>
            <a:picLocks noChangeAspect="1" noChangeArrowheads="1"/>
          </p:cNvPicPr>
          <p:nvPr/>
        </p:nvPicPr>
        <p:blipFill>
          <a:blip r:embed="rId7" cstate="print"/>
          <a:srcRect l="32407" t="33687" r="27959" b="18221"/>
          <a:stretch>
            <a:fillRect/>
          </a:stretch>
        </p:blipFill>
        <p:spPr bwMode="auto">
          <a:xfrm>
            <a:off x="7391400" y="5229226"/>
            <a:ext cx="1441450" cy="1368425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58" name="Picture 14" descr="DSC00682"/>
          <p:cNvPicPr>
            <a:picLocks noChangeAspect="1" noChangeArrowheads="1"/>
          </p:cNvPicPr>
          <p:nvPr/>
        </p:nvPicPr>
        <p:blipFill>
          <a:blip r:embed="rId8" cstate="print"/>
          <a:srcRect l="28728" t="36607" r="42545" b="28627"/>
          <a:stretch>
            <a:fillRect/>
          </a:stretch>
        </p:blipFill>
        <p:spPr bwMode="auto">
          <a:xfrm>
            <a:off x="3575051" y="5157789"/>
            <a:ext cx="1439863" cy="1368425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131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811338" y="692150"/>
            <a:ext cx="88566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 sz="2400"/>
          </a:p>
          <a:p>
            <a:pPr algn="ctr">
              <a:buFont typeface="Wingdings" pitchFamily="2" charset="2"/>
              <a:buChar char="ü"/>
            </a:pPr>
            <a:r>
              <a:rPr lang="tr-TR" sz="2400" b="1"/>
              <a:t>Topikal F tedavisi</a:t>
            </a:r>
            <a:r>
              <a:rPr lang="tr-TR" sz="2400"/>
              <a:t> uygulanır (F jel, gargara veya cila yöntemlerinden birisi tercih edilerek uygulanmalıdır.)</a:t>
            </a:r>
          </a:p>
          <a:p>
            <a:pPr eaLnBrk="0" hangingPunct="0"/>
            <a:endParaRPr lang="tr-TR" sz="240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992314" y="2205039"/>
            <a:ext cx="83518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 sz="2400"/>
          </a:p>
          <a:p>
            <a:pPr algn="ctr">
              <a:buFont typeface="Wingdings" pitchFamily="2" charset="2"/>
              <a:buChar char="ü"/>
            </a:pPr>
            <a:r>
              <a:rPr lang="tr-TR" sz="2400"/>
              <a:t>Çürük aktivitesi çok yüksek bireylerde profesyonel profilaksi ve yukarıda belirtilen uygulamalara ilave olarak karyojenik mikroflorayı kontrol altına almak amacıyla antibakteriyel tedavi</a:t>
            </a:r>
            <a:r>
              <a:rPr lang="tr-TR" sz="2400" b="1"/>
              <a:t> </a:t>
            </a:r>
            <a:r>
              <a:rPr lang="tr-TR" sz="2400"/>
              <a:t>uygulanmalıdır.</a:t>
            </a:r>
          </a:p>
          <a:p>
            <a:pPr eaLnBrk="0" hangingPunct="0"/>
            <a:endParaRPr lang="tr-TR" sz="2400"/>
          </a:p>
        </p:txBody>
      </p:sp>
      <p:pic>
        <p:nvPicPr>
          <p:cNvPr id="32774" name="Picture 6" descr="ANTIBAKTERIYELBO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2188" y="4724400"/>
            <a:ext cx="2055812" cy="184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07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bluebend3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6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93053" y="445226"/>
            <a:ext cx="4116447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 Dentisyonun gelişim düzeyi;</a:t>
            </a:r>
          </a:p>
          <a:p>
            <a:pPr algn="ctr" eaLnBrk="0" hangingPunct="0">
              <a:defRPr/>
            </a:pPr>
            <a:endParaRPr lang="tr-TR" sz="2400" dirty="0"/>
          </a:p>
        </p:txBody>
      </p:sp>
      <p:pic>
        <p:nvPicPr>
          <p:cNvPr id="9" name="Picture 19" descr="kesit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5014" y="5835651"/>
            <a:ext cx="898525" cy="866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271" name="9 Dikdörtgen"/>
          <p:cNvSpPr>
            <a:spLocks noChangeArrowheads="1"/>
          </p:cNvSpPr>
          <p:nvPr/>
        </p:nvSpPr>
        <p:spPr bwMode="auto">
          <a:xfrm>
            <a:off x="1919288" y="1773239"/>
            <a:ext cx="76327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0663"/>
            <a:r>
              <a:rPr lang="tr-TR" sz="2400"/>
              <a:t>Bu amaçla;</a:t>
            </a:r>
          </a:p>
          <a:p>
            <a:pPr indent="220663">
              <a:buFont typeface="Wingdings" pitchFamily="2" charset="2"/>
              <a:buChar char="ü"/>
            </a:pPr>
            <a:r>
              <a:rPr lang="tr-TR" sz="2400" i="1"/>
              <a:t>Çocuğun kronolojik yaşı</a:t>
            </a:r>
          </a:p>
          <a:p>
            <a:pPr indent="220663">
              <a:buFont typeface="Wingdings" pitchFamily="2" charset="2"/>
              <a:buChar char="ü"/>
            </a:pPr>
            <a:r>
              <a:rPr lang="tr-TR" sz="2400" i="1"/>
              <a:t>Süt dişinin kök rezorbsiyon düzeyi</a:t>
            </a:r>
          </a:p>
          <a:p>
            <a:pPr indent="220663">
              <a:buFont typeface="Wingdings" pitchFamily="2" charset="2"/>
              <a:buChar char="ü"/>
            </a:pPr>
            <a:r>
              <a:rPr lang="tr-TR" sz="2400" i="1"/>
              <a:t>Süt dişinin altındaki sürekli dişin gelişim düzeyi </a:t>
            </a:r>
          </a:p>
          <a:p>
            <a:pPr indent="220663"/>
            <a:r>
              <a:rPr lang="tr-TR" sz="2400" i="1"/>
              <a:t>                               </a:t>
            </a:r>
            <a:r>
              <a:rPr lang="tr-TR" sz="2400"/>
              <a:t>tayin edilir. </a:t>
            </a:r>
          </a:p>
        </p:txBody>
      </p:sp>
    </p:spTree>
    <p:extLst>
      <p:ext uri="{BB962C8B-B14F-4D97-AF65-F5344CB8AC3E}">
        <p14:creationId xmlns:p14="http://schemas.microsoft.com/office/powerpoint/2010/main" val="45221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>
          <a:xfrm>
            <a:off x="1992313" y="2913871"/>
            <a:ext cx="8229600" cy="2932085"/>
          </a:xfrm>
        </p:spPr>
        <p:txBody>
          <a:bodyPr anchor="ctr">
            <a:spAutoFit/>
          </a:bodyPr>
          <a:lstStyle/>
          <a:p>
            <a:pPr indent="220663">
              <a:defRPr/>
            </a:pPr>
            <a:endParaRPr lang="tr-TR" sz="2400" dirty="0"/>
          </a:p>
          <a:p>
            <a:pPr algn="ctr">
              <a:buFontTx/>
              <a:buNone/>
              <a:defRPr/>
            </a:pPr>
            <a:endParaRPr lang="tr-TR" sz="2400" dirty="0"/>
          </a:p>
          <a:p>
            <a:pPr algn="ctr">
              <a:buFontTx/>
              <a:buNone/>
              <a:defRPr/>
            </a:pPr>
            <a:endParaRPr lang="tr-TR" sz="2400" dirty="0"/>
          </a:p>
          <a:p>
            <a:pPr algn="ctr">
              <a:buFontTx/>
              <a:buNone/>
              <a:defRPr/>
            </a:pPr>
            <a:r>
              <a:rPr lang="tr-TR" sz="2400" b="1" dirty="0"/>
              <a:t>Küçük bir çocukta yapılacak restorasyon yıllarca hizmet verecek, düşme sürecindeki bir dişe uygulanan restorasyon ise aylarla sınırlı bir süre fonksiyon görecektir.</a:t>
            </a:r>
          </a:p>
          <a:p>
            <a:pPr indent="220663">
              <a:defRPr/>
            </a:pPr>
            <a:endParaRPr lang="tr-TR" sz="2400" dirty="0"/>
          </a:p>
        </p:txBody>
      </p:sp>
      <p:sp>
        <p:nvSpPr>
          <p:cNvPr id="6" name="5 Oval"/>
          <p:cNvSpPr/>
          <p:nvPr/>
        </p:nvSpPr>
        <p:spPr>
          <a:xfrm>
            <a:off x="2208214" y="765175"/>
            <a:ext cx="7704137" cy="23764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 şekilde restore edilecek olan süt dişinin sürme, fonksiyon ve düşme süreçlerinin hangi aşamasında olduğu belirlenir. </a:t>
            </a:r>
          </a:p>
        </p:txBody>
      </p:sp>
    </p:spTree>
    <p:extLst>
      <p:ext uri="{BB962C8B-B14F-4D97-AF65-F5344CB8AC3E}">
        <p14:creationId xmlns:p14="http://schemas.microsoft.com/office/powerpoint/2010/main" val="49685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135189" y="2492375"/>
            <a:ext cx="80152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400"/>
              <a:t>Plağın karyojenitesi konusunda bilgi sahibi olmak için plak birikiminin olduğu bölgelerde demineralizasyon olup olmadığı değerlendirilmelidir.</a:t>
            </a:r>
          </a:p>
        </p:txBody>
      </p:sp>
      <p:pic>
        <p:nvPicPr>
          <p:cNvPr id="12294" name="Picture 6" descr="pl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539" y="4076701"/>
            <a:ext cx="3176587" cy="2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5" name="Picture 7" descr="dental-pictur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151" y="4076701"/>
            <a:ext cx="1839913" cy="2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919288" y="519845"/>
            <a:ext cx="381667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Çocuğun oral hijyeni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2207568" y="1340768"/>
            <a:ext cx="7704856" cy="86409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Mevcut plak düzeyi çocuğun oral hijyenini yansıtan en doğru göstergedir. </a:t>
            </a:r>
          </a:p>
        </p:txBody>
      </p:sp>
    </p:spTree>
    <p:extLst>
      <p:ext uri="{BB962C8B-B14F-4D97-AF65-F5344CB8AC3E}">
        <p14:creationId xmlns:p14="http://schemas.microsoft.com/office/powerpoint/2010/main" val="106332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19289" y="448619"/>
            <a:ext cx="5262403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3. Çocuğun çürük riski tayin edilmelidir 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774826" y="1265239"/>
            <a:ext cx="842486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endParaRPr lang="tr-TR" sz="2400" dirty="0">
              <a:solidFill>
                <a:srgbClr val="FFC000"/>
              </a:solidFill>
            </a:endParaRPr>
          </a:p>
          <a:p>
            <a:pPr algn="just">
              <a:defRPr/>
            </a:pPr>
            <a:endParaRPr lang="tr-TR" sz="2400" dirty="0">
              <a:solidFill>
                <a:srgbClr val="FFC000"/>
              </a:solidFill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tr-TR" sz="2400" dirty="0"/>
              <a:t>Çürük hikayesi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tr-TR" sz="2400" dirty="0"/>
              <a:t>Çürük riski açısından aile hikayesi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tr-TR" sz="2400" dirty="0"/>
              <a:t>Diet ve zararlı alışkanlıkları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tr-TR" sz="2400" dirty="0"/>
              <a:t>Medikal hikayesi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tr-TR" sz="2400" dirty="0"/>
              <a:t>Diş morfolojisi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tr-TR" sz="2400" dirty="0"/>
              <a:t>Tükürük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tr-TR" sz="2400" dirty="0"/>
              <a:t>Radyografik Bulguları</a:t>
            </a:r>
          </a:p>
          <a:p>
            <a:pPr algn="just">
              <a:defRPr/>
            </a:pPr>
            <a:r>
              <a:rPr lang="tr-TR" sz="2400" dirty="0"/>
              <a:t>                                değerlendirilmelidir.</a:t>
            </a:r>
          </a:p>
          <a:p>
            <a:pPr algn="just">
              <a:defRPr/>
            </a:pPr>
            <a:endParaRPr lang="tr-TR" sz="2400" dirty="0"/>
          </a:p>
        </p:txBody>
      </p:sp>
      <p:sp>
        <p:nvSpPr>
          <p:cNvPr id="14344" name="5 Metin kutusu"/>
          <p:cNvSpPr txBox="1">
            <a:spLocks noChangeArrowheads="1"/>
          </p:cNvSpPr>
          <p:nvPr/>
        </p:nvSpPr>
        <p:spPr bwMode="auto">
          <a:xfrm>
            <a:off x="2208213" y="1196976"/>
            <a:ext cx="6767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 i="1"/>
              <a:t>Bunun için çocuğun</a:t>
            </a:r>
            <a:r>
              <a:rPr lang="tr-TR" sz="240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695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1991544" y="425860"/>
            <a:ext cx="2952328" cy="461665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tr-TR" sz="2400" b="1" dirty="0"/>
              <a:t>     Çürük hikayesi</a:t>
            </a: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2063751" y="1544639"/>
            <a:ext cx="8353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/>
              <a:t>Fizyolojik düşme sürecinden önce çekilmiş süt dişleri,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/>
              <a:t>ağızda mevcut çürük lezyonları,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/>
              <a:t>daha önce yapılmış restorasyonlar,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/>
              <a:t>mevcut restorasyonlar etrafındaki tekrarlayan çürükler,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/>
              <a:t>özellikle opak mine lezyonları</a:t>
            </a:r>
          </a:p>
          <a:p>
            <a:pPr algn="just"/>
            <a:r>
              <a:rPr lang="tr-TR" sz="2400"/>
              <a:t>                                değerlendirilmelidir.</a:t>
            </a:r>
          </a:p>
        </p:txBody>
      </p:sp>
      <p:pic>
        <p:nvPicPr>
          <p:cNvPr id="105482" name="Picture 10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751" y="4581526"/>
            <a:ext cx="2614613" cy="176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483" name="Picture 11" descr="fig02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0325" y="4581526"/>
            <a:ext cx="2338388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484" name="Picture 12" descr="nic_k11_ulıuuıo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2039" y="4581526"/>
            <a:ext cx="2619375" cy="1763713"/>
          </a:xfrm>
          <a:prstGeom prst="rect">
            <a:avLst/>
          </a:prstGeom>
          <a:ln>
            <a:solidFill>
              <a:schemeClr val="accent3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91893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ezun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805488"/>
            <a:ext cx="93249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bluebend3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932497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992313" y="574675"/>
            <a:ext cx="82089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b="1"/>
              <a:t>Çok sayıda opak mine lezyonlarının bulunması,</a:t>
            </a:r>
          </a:p>
          <a:p>
            <a:pPr>
              <a:buFont typeface="Wingdings" pitchFamily="2" charset="2"/>
              <a:buChar char="Ø"/>
            </a:pPr>
            <a:endParaRPr lang="tr-TR" sz="2400"/>
          </a:p>
          <a:p>
            <a:pPr>
              <a:buFont typeface="Wingdings" pitchFamily="2" charset="2"/>
              <a:buChar char="Ø"/>
            </a:pPr>
            <a:r>
              <a:rPr lang="tr-TR" sz="2400" b="1"/>
              <a:t>Çürük-kayıp-dolgulu (dmf) diş sayısının çocuğun yaşından daha büyük olması,</a:t>
            </a:r>
          </a:p>
        </p:txBody>
      </p:sp>
      <p:pic>
        <p:nvPicPr>
          <p:cNvPr id="14343" name="Picture 7" descr="ws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500" y="3068639"/>
            <a:ext cx="2432050" cy="27003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44" name="Picture 8" descr="DSC00233"/>
          <p:cNvPicPr>
            <a:picLocks noChangeAspect="1" noChangeArrowheads="1"/>
          </p:cNvPicPr>
          <p:nvPr/>
        </p:nvPicPr>
        <p:blipFill>
          <a:blip r:embed="rId5" cstate="print"/>
          <a:srcRect l="27092" t="33110" r="20984" b="27759"/>
          <a:stretch>
            <a:fillRect/>
          </a:stretch>
        </p:blipFill>
        <p:spPr bwMode="auto">
          <a:xfrm>
            <a:off x="7815264" y="4365626"/>
            <a:ext cx="2852737" cy="2232025"/>
          </a:xfrm>
          <a:prstGeom prst="rect">
            <a:avLst/>
          </a:prstGeom>
          <a:noFill/>
          <a:ln w="3175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4345" name="Picture 9" descr="DSC00240"/>
          <p:cNvPicPr>
            <a:picLocks noChangeAspect="1" noChangeArrowheads="1"/>
          </p:cNvPicPr>
          <p:nvPr/>
        </p:nvPicPr>
        <p:blipFill>
          <a:blip r:embed="rId6" cstate="print"/>
          <a:srcRect l="11861" t="17131" r="16978" b="24890"/>
          <a:stretch>
            <a:fillRect/>
          </a:stretch>
        </p:blipFill>
        <p:spPr bwMode="auto">
          <a:xfrm>
            <a:off x="1774826" y="4365626"/>
            <a:ext cx="2892425" cy="2232025"/>
          </a:xfrm>
          <a:prstGeom prst="rect">
            <a:avLst/>
          </a:prstGeom>
          <a:noFill/>
          <a:ln w="31750"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11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bluebend3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424114" y="805290"/>
            <a:ext cx="7559675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400" b="1"/>
              <a:t>Yüksek Streptococcus Mutans (SM) düzeyi çocuklarda yüksek çürük riskinin en önemli bulgusudur.</a:t>
            </a:r>
          </a:p>
        </p:txBody>
      </p:sp>
      <p:pic>
        <p:nvPicPr>
          <p:cNvPr id="15366" name="Picture 6" descr="ger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5725" y="3906838"/>
            <a:ext cx="14224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120px-Gray1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5413" y="2133601"/>
            <a:ext cx="381635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935413" y="2205038"/>
            <a:ext cx="1223962" cy="16557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880101" y="2205039"/>
            <a:ext cx="1871663" cy="1584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708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8" grpId="0" animBg="1"/>
      <p:bldP spid="15369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Microsoft Macintosh PowerPoint</Application>
  <PresentationFormat>Geniş ekran</PresentationFormat>
  <Paragraphs>150</Paragraphs>
  <Slides>28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Akif DEMİREL</dc:creator>
  <cp:lastModifiedBy>Akif DEMİREL</cp:lastModifiedBy>
  <cp:revision>1</cp:revision>
  <dcterms:created xsi:type="dcterms:W3CDTF">2020-05-05T08:06:50Z</dcterms:created>
  <dcterms:modified xsi:type="dcterms:W3CDTF">2020-05-05T08:07:22Z</dcterms:modified>
</cp:coreProperties>
</file>