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68" r:id="rId5"/>
    <p:sldId id="259" r:id="rId6"/>
    <p:sldId id="267" r:id="rId7"/>
    <p:sldId id="260" r:id="rId8"/>
    <p:sldId id="261" r:id="rId9"/>
    <p:sldId id="262"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3.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Vadisi Medeniyeti Tarihi 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a:t>
            </a:r>
            <a:r>
              <a:rPr lang="tr-TR" dirty="0" err="1">
                <a:solidFill>
                  <a:schemeClr val="tx1"/>
                </a:solidFill>
                <a:effectLst>
                  <a:outerShdw blurRad="38100" dist="38100" dir="2700000" algn="tl">
                    <a:srgbClr val="000000">
                      <a:alpha val="43137"/>
                    </a:srgbClr>
                  </a:outerShdw>
                </a:effectLst>
                <a:latin typeface="Comic Sans MS" pitchFamily="66" charset="0"/>
              </a:rPr>
              <a:t>Edebiyaları</a:t>
            </a:r>
            <a:r>
              <a:rPr lang="tr-TR" dirty="0">
                <a:solidFill>
                  <a:schemeClr val="tx1"/>
                </a:solidFill>
                <a:effectLst>
                  <a:outerShdw blurRad="38100" dist="38100" dir="2700000" algn="tl">
                    <a:srgbClr val="000000">
                      <a:alpha val="43137"/>
                    </a:srgbClr>
                  </a:outerShdw>
                </a:effectLst>
                <a:latin typeface="Comic Sans MS" pitchFamily="66" charset="0"/>
              </a:rPr>
              <a:t>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Harappa</a:t>
            </a:r>
            <a:r>
              <a:rPr lang="tr-TR" dirty="0"/>
              <a:t> ve </a:t>
            </a:r>
            <a:r>
              <a:rPr lang="tr-TR" dirty="0" err="1"/>
              <a:t>Mohenjo-Daro</a:t>
            </a:r>
            <a:r>
              <a:rPr lang="tr-TR" dirty="0"/>
              <a:t> ise MÖ 3500-2500 yılları arasındaki yerleşim tarihleriyle, yaklaşık yüz şehir (yerleşim yeri) arasından sıyrılarak; </a:t>
            </a:r>
            <a:r>
              <a:rPr lang="tr-TR" dirty="0" err="1"/>
              <a:t>İndus</a:t>
            </a:r>
            <a:r>
              <a:rPr lang="tr-TR" dirty="0"/>
              <a:t> Vadisi </a:t>
            </a:r>
            <a:r>
              <a:rPr lang="tr-TR" dirty="0" err="1"/>
              <a:t>Medeniyeti’nin</a:t>
            </a:r>
            <a:r>
              <a:rPr lang="tr-TR" dirty="0"/>
              <a:t> en iyi bilinen iki önemli şehri olmuştur. </a:t>
            </a:r>
            <a:endParaRPr lang="tr-TR" b="1"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marL="0" lvl="1" indent="0" algn="ctr">
              <a:spcBef>
                <a:spcPts val="600"/>
              </a:spcBef>
              <a:buSzPct val="70000"/>
              <a:buNone/>
            </a:pPr>
            <a:endParaRPr lang="tr-TR" sz="2400" b="1" dirty="0"/>
          </a:p>
          <a:p>
            <a:pPr marL="274320" lvl="1" algn="ctr">
              <a:spcBef>
                <a:spcPts val="600"/>
              </a:spcBef>
              <a:buSzPct val="70000"/>
              <a:buFont typeface="Wingdings"/>
              <a:buChar char=""/>
            </a:pPr>
            <a:r>
              <a:rPr lang="tr-TR" dirty="0"/>
              <a:t>MÖ üçüncü binyılın ortalarına gelindiğinde, </a:t>
            </a:r>
            <a:r>
              <a:rPr lang="tr-TR" dirty="0" err="1"/>
              <a:t>İndus</a:t>
            </a:r>
            <a:r>
              <a:rPr lang="tr-TR" dirty="0"/>
              <a:t> vadisi havzasına yerleşmiş ve gelişmiş bir kent kültürüne sahip olan zengin bir uygarlık karşımıza çıkmaktadır. Eski Dünya’nın diğer bölgelerine göre oldukça geç bir dönem olduğundan, bu uygarlığın Mezopotamya ya da Batı Asya’daki başka bir yerden gelen istilacıların bir sömürgesi olabileceği düşünülmüştür.</a:t>
            </a:r>
            <a:endParaRPr lang="tr-TR" sz="2400" b="1" dirty="0"/>
          </a:p>
          <a:p>
            <a:pPr marL="0" lvl="1" indent="0" algn="ctr">
              <a:spcBef>
                <a:spcPts val="600"/>
              </a:spcBef>
              <a:buSzPct val="70000"/>
              <a:buNone/>
            </a:pPr>
            <a:endParaRPr lang="tr-TR" sz="2400" b="1" dirty="0"/>
          </a:p>
          <a:p>
            <a:pPr marL="0" lvl="1" indent="0" algn="ctr">
              <a:spcBef>
                <a:spcPts val="600"/>
              </a:spcBef>
              <a:buSzPct val="70000"/>
              <a:buNone/>
            </a:pPr>
            <a:endParaRPr lang="tr-TR" sz="2000" dirty="0"/>
          </a:p>
          <a:p>
            <a:pPr algn="ctr"/>
            <a:endParaRPr lang="tr-TR" b="1"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Ancak yapılan araştırmalar bu ihtimali zamanla zayıflatmış ve bu medeniyetin kökeni konusundaki bilinmezlik kısmen ortadan kaldırılmıştır.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Vadisi Medeniyeti olarak anılan bu uygarlık; ilk önce </a:t>
            </a:r>
            <a:r>
              <a:rPr lang="tr-TR" dirty="0" err="1"/>
              <a:t>Harappa’nın</a:t>
            </a:r>
            <a:r>
              <a:rPr lang="tr-TR" dirty="0"/>
              <a:t> keşfedilmiş olması sebebiyle, “</a:t>
            </a:r>
            <a:r>
              <a:rPr lang="tr-TR" dirty="0" err="1"/>
              <a:t>Harappa</a:t>
            </a:r>
            <a:r>
              <a:rPr lang="tr-TR" dirty="0"/>
              <a:t> Uygarlığı” adını taşısa da; </a:t>
            </a:r>
            <a:r>
              <a:rPr lang="tr-TR" dirty="0" err="1"/>
              <a:t>Mohenco-daro</a:t>
            </a:r>
            <a:r>
              <a:rPr lang="tr-TR" dirty="0"/>
              <a:t> ve diğer şehirlerin bulunması ile birlikte </a:t>
            </a:r>
            <a:r>
              <a:rPr lang="tr-TR" dirty="0" err="1"/>
              <a:t>İndus</a:t>
            </a:r>
            <a:r>
              <a:rPr lang="tr-TR" dirty="0"/>
              <a:t> Vadisi Medeniyeti adını almıştır.</a:t>
            </a:r>
            <a:endParaRPr lang="tr-TR" b="1" dirty="0"/>
          </a:p>
          <a:p>
            <a:endParaRPr lang="tr-TR" dirty="0"/>
          </a:p>
        </p:txBody>
      </p:sp>
    </p:spTree>
    <p:extLst>
      <p:ext uri="{BB962C8B-B14F-4D97-AF65-F5344CB8AC3E}">
        <p14:creationId xmlns:p14="http://schemas.microsoft.com/office/powerpoint/2010/main" val="346070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endParaRPr lang="tr-TR" dirty="0"/>
          </a:p>
          <a:p>
            <a:pPr algn="ctr"/>
            <a:r>
              <a:rPr lang="tr-TR" dirty="0"/>
              <a:t>Bu uygarlık, MÖ 3000’li yıllara dayanan eski tarihi ve bugün büyük bir bölümü Pakistan sınırları içerisinde kalan şehirleriyle, </a:t>
            </a:r>
            <a:r>
              <a:rPr lang="tr-TR" dirty="0" err="1"/>
              <a:t>Pencap</a:t>
            </a:r>
            <a:r>
              <a:rPr lang="tr-TR" dirty="0"/>
              <a:t> ve </a:t>
            </a:r>
            <a:r>
              <a:rPr lang="tr-TR" dirty="0" err="1"/>
              <a:t>Sind</a:t>
            </a:r>
            <a:r>
              <a:rPr lang="tr-TR" dirty="0"/>
              <a:t> bölgesinde egemen olmuş antik bir Hint medeniyetidir. </a:t>
            </a:r>
            <a:endParaRPr lang="tr-TR" b="1"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endParaRPr lang="tr-TR" dirty="0"/>
          </a:p>
          <a:p>
            <a:pPr algn="ctr"/>
            <a:r>
              <a:rPr lang="tr-TR" dirty="0"/>
              <a:t>Eski </a:t>
            </a:r>
            <a:r>
              <a:rPr lang="tr-TR" dirty="0" err="1"/>
              <a:t>İndus</a:t>
            </a:r>
            <a:r>
              <a:rPr lang="tr-TR" dirty="0"/>
              <a:t> Vadisi </a:t>
            </a:r>
            <a:r>
              <a:rPr lang="tr-TR" dirty="0" err="1"/>
              <a:t>Medeniyeti’nin</a:t>
            </a:r>
            <a:r>
              <a:rPr lang="tr-TR" dirty="0"/>
              <a:t> tarihi zaman içinde şekillenmeye başlamış; </a:t>
            </a:r>
            <a:r>
              <a:rPr lang="tr-TR" dirty="0" err="1"/>
              <a:t>Sir</a:t>
            </a:r>
            <a:r>
              <a:rPr lang="tr-TR" dirty="0"/>
              <a:t> John Marshall’ın 1924 yılında </a:t>
            </a:r>
            <a:r>
              <a:rPr lang="tr-TR" dirty="0" err="1"/>
              <a:t>Harappa’da</a:t>
            </a:r>
            <a:r>
              <a:rPr lang="tr-TR" dirty="0"/>
              <a:t> başlattığı arkeolojik çalışmalarla önemli bir ivme kazanmıştır. </a:t>
            </a:r>
            <a:endParaRPr lang="tr-TR" b="1" dirty="0"/>
          </a:p>
          <a:p>
            <a:endParaRPr lang="tr-TR" dirty="0"/>
          </a:p>
        </p:txBody>
      </p:sp>
    </p:spTree>
    <p:extLst>
      <p:ext uri="{BB962C8B-B14F-4D97-AF65-F5344CB8AC3E}">
        <p14:creationId xmlns:p14="http://schemas.microsoft.com/office/powerpoint/2010/main" val="209919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effectLst>
                  <a:outerShdw blurRad="38100" dist="38100" dir="2700000" algn="tl">
                    <a:srgbClr val="000000">
                      <a:alpha val="43137"/>
                    </a:srgbClr>
                  </a:outerShdw>
                </a:effectLst>
              </a:rPr>
              <a:t>California Üniversitesinden Dr. George F. </a:t>
            </a:r>
            <a:r>
              <a:rPr lang="tr-TR" dirty="0" err="1">
                <a:effectLst>
                  <a:outerShdw blurRad="38100" dist="38100" dir="2700000" algn="tl">
                    <a:srgbClr val="000000">
                      <a:alpha val="43137"/>
                    </a:srgbClr>
                  </a:outerShdw>
                </a:effectLst>
              </a:rPr>
              <a:t>Dales</a:t>
            </a:r>
            <a:r>
              <a:rPr lang="tr-TR" dirty="0">
                <a:effectLst>
                  <a:outerShdw blurRad="38100" dist="38100" dir="2700000" algn="tl">
                    <a:srgbClr val="000000">
                      <a:alpha val="43137"/>
                    </a:srgbClr>
                  </a:outerShdw>
                </a:effectLst>
              </a:rPr>
              <a:t> 1964-1965 yıllarında bölgede birtakım kazı çalışmalarını yürütmüş; 1980’lerde ise Pakistanlı arkeologların çabaları, bölgedeki mirasın korumasında önemli bir rol oynamıştır.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Daha yakın dönemdeki arkeolojik çalışmalar ise, 1980 yılından itibaren </a:t>
            </a:r>
            <a:r>
              <a:rPr lang="tr-TR" dirty="0" err="1"/>
              <a:t>Mohenco-Daro’yu</a:t>
            </a:r>
            <a:r>
              <a:rPr lang="tr-TR" dirty="0"/>
              <a:t> Dünya Kültür Mirası olarak saymaya başlayan UNESCO himayesinde yapılmaya başlanmıştır. </a:t>
            </a:r>
            <a:endParaRPr lang="tr-TR" b="1" dirty="0"/>
          </a:p>
          <a:p>
            <a:pPr algn="ctr"/>
            <a:endParaRPr lang="tr-TR"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Bahsi geçen bu arkeolojik kazılar sonucu,  </a:t>
            </a:r>
            <a:r>
              <a:rPr lang="tr-TR" dirty="0" err="1"/>
              <a:t>İndus</a:t>
            </a:r>
            <a:r>
              <a:rPr lang="tr-TR" dirty="0"/>
              <a:t> Vadisi’nin MÖ sekizinci binyıl katmanlarında </a:t>
            </a:r>
            <a:r>
              <a:rPr lang="tr-TR" dirty="0" err="1"/>
              <a:t>Çömleksiz</a:t>
            </a:r>
            <a:r>
              <a:rPr lang="tr-TR" dirty="0"/>
              <a:t> Neolitik, altı ve beşinci binyıl katmanlarında </a:t>
            </a:r>
            <a:r>
              <a:rPr lang="tr-TR" dirty="0" err="1"/>
              <a:t>Çömlekli</a:t>
            </a:r>
            <a:r>
              <a:rPr lang="tr-TR" dirty="0"/>
              <a:t> Neolitik, beşinci ve dördüncü binyıl katmanlarında ise Erken Tunç Çağı kültürlerinin izlerine rastlanılmıştır. </a:t>
            </a:r>
            <a:endParaRPr lang="tr-TR" b="1" dirty="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1354</TotalTime>
  <Words>412</Words>
  <Application>Microsoft Office PowerPoint</Application>
  <PresentationFormat>Ekran Gösterisi (4:3)</PresentationFormat>
  <Paragraphs>31</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132 GENEL HATLARIYLA HİNDİSTAN TARİHİ  3. hafta  İndus Vadisi Medeniyeti Tarihi I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2020-02-24T12:31:33Z</dcterms:modified>
</cp:coreProperties>
</file>