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0"/>
  </p:notesMasterIdLst>
  <p:handoutMasterIdLst>
    <p:handoutMasterId r:id="rId11"/>
  </p:handoutMasterIdLst>
  <p:sldIdLst>
    <p:sldId id="256" r:id="rId3"/>
    <p:sldId id="295" r:id="rId4"/>
    <p:sldId id="297" r:id="rId5"/>
    <p:sldId id="298" r:id="rId6"/>
    <p:sldId id="300" r:id="rId7"/>
    <p:sldId id="301" r:id="rId8"/>
    <p:sldId id="302" r:id="rId9"/>
  </p:sldIdLst>
  <p:sldSz cx="9145588" cy="6859588"/>
  <p:notesSz cx="6858000" cy="9144000"/>
  <p:defaultTextStyle>
    <a:defPPr>
      <a:defRPr lang="ru-RU"/>
    </a:defPPr>
    <a:lvl1pPr algn="l" rtl="0" fontAlgn="base">
      <a:spcBef>
        <a:spcPct val="0"/>
      </a:spcBef>
      <a:spcAft>
        <a:spcPct val="0"/>
      </a:spcAft>
      <a:defRPr sz="3600" kern="1200">
        <a:solidFill>
          <a:srgbClr val="F6872B"/>
        </a:solidFill>
        <a:latin typeface="Futura LT Book" pitchFamily="2" charset="0"/>
        <a:ea typeface="굴림" charset="-127"/>
        <a:cs typeface="+mn-cs"/>
      </a:defRPr>
    </a:lvl1pPr>
    <a:lvl2pPr marL="457200" algn="l" rtl="0" fontAlgn="base">
      <a:spcBef>
        <a:spcPct val="0"/>
      </a:spcBef>
      <a:spcAft>
        <a:spcPct val="0"/>
      </a:spcAft>
      <a:defRPr sz="3600" kern="1200">
        <a:solidFill>
          <a:srgbClr val="F6872B"/>
        </a:solidFill>
        <a:latin typeface="Futura LT Book" pitchFamily="2" charset="0"/>
        <a:ea typeface="굴림" charset="-127"/>
        <a:cs typeface="+mn-cs"/>
      </a:defRPr>
    </a:lvl2pPr>
    <a:lvl3pPr marL="914400" algn="l" rtl="0" fontAlgn="base">
      <a:spcBef>
        <a:spcPct val="0"/>
      </a:spcBef>
      <a:spcAft>
        <a:spcPct val="0"/>
      </a:spcAft>
      <a:defRPr sz="3600" kern="1200">
        <a:solidFill>
          <a:srgbClr val="F6872B"/>
        </a:solidFill>
        <a:latin typeface="Futura LT Book" pitchFamily="2" charset="0"/>
        <a:ea typeface="굴림" charset="-127"/>
        <a:cs typeface="+mn-cs"/>
      </a:defRPr>
    </a:lvl3pPr>
    <a:lvl4pPr marL="1371600" algn="l" rtl="0" fontAlgn="base">
      <a:spcBef>
        <a:spcPct val="0"/>
      </a:spcBef>
      <a:spcAft>
        <a:spcPct val="0"/>
      </a:spcAft>
      <a:defRPr sz="3600" kern="1200">
        <a:solidFill>
          <a:srgbClr val="F6872B"/>
        </a:solidFill>
        <a:latin typeface="Futura LT Book" pitchFamily="2" charset="0"/>
        <a:ea typeface="굴림" charset="-127"/>
        <a:cs typeface="+mn-cs"/>
      </a:defRPr>
    </a:lvl4pPr>
    <a:lvl5pPr marL="1828800" algn="l" rtl="0" fontAlgn="base">
      <a:spcBef>
        <a:spcPct val="0"/>
      </a:spcBef>
      <a:spcAft>
        <a:spcPct val="0"/>
      </a:spcAft>
      <a:defRPr sz="3600" kern="1200">
        <a:solidFill>
          <a:srgbClr val="F6872B"/>
        </a:solidFill>
        <a:latin typeface="Futura LT Book" pitchFamily="2" charset="0"/>
        <a:ea typeface="굴림" charset="-127"/>
        <a:cs typeface="+mn-cs"/>
      </a:defRPr>
    </a:lvl5pPr>
    <a:lvl6pPr marL="2286000" algn="l" defTabSz="914400" rtl="0" eaLnBrk="1" latinLnBrk="0" hangingPunct="1">
      <a:defRPr sz="3600" kern="1200">
        <a:solidFill>
          <a:srgbClr val="F6872B"/>
        </a:solidFill>
        <a:latin typeface="Futura LT Book" pitchFamily="2" charset="0"/>
        <a:ea typeface="굴림" charset="-127"/>
        <a:cs typeface="+mn-cs"/>
      </a:defRPr>
    </a:lvl6pPr>
    <a:lvl7pPr marL="2743200" algn="l" defTabSz="914400" rtl="0" eaLnBrk="1" latinLnBrk="0" hangingPunct="1">
      <a:defRPr sz="3600" kern="1200">
        <a:solidFill>
          <a:srgbClr val="F6872B"/>
        </a:solidFill>
        <a:latin typeface="Futura LT Book" pitchFamily="2" charset="0"/>
        <a:ea typeface="굴림" charset="-127"/>
        <a:cs typeface="+mn-cs"/>
      </a:defRPr>
    </a:lvl7pPr>
    <a:lvl8pPr marL="3200400" algn="l" defTabSz="914400" rtl="0" eaLnBrk="1" latinLnBrk="0" hangingPunct="1">
      <a:defRPr sz="3600" kern="1200">
        <a:solidFill>
          <a:srgbClr val="F6872B"/>
        </a:solidFill>
        <a:latin typeface="Futura LT Book" pitchFamily="2" charset="0"/>
        <a:ea typeface="굴림" charset="-127"/>
        <a:cs typeface="+mn-cs"/>
      </a:defRPr>
    </a:lvl8pPr>
    <a:lvl9pPr marL="3657600" algn="l" defTabSz="914400" rtl="0" eaLnBrk="1" latinLnBrk="0" hangingPunct="1">
      <a:defRPr sz="3600" kern="1200">
        <a:solidFill>
          <a:srgbClr val="F6872B"/>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1">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2B7ABC"/>
    <a:srgbClr val="FF99FF"/>
    <a:srgbClr val="FF66FF"/>
    <a:srgbClr val="FFCCCC"/>
    <a:srgbClr val="231F20"/>
    <a:srgbClr val="FFFFFF"/>
    <a:srgbClr val="038CDB"/>
    <a:srgbClr val="39393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99" autoAdjust="0"/>
    <p:restoredTop sz="94648" autoAdjust="0"/>
  </p:normalViewPr>
  <p:slideViewPr>
    <p:cSldViewPr>
      <p:cViewPr varScale="1">
        <p:scale>
          <a:sx n="67" d="100"/>
          <a:sy n="67" d="100"/>
        </p:scale>
        <p:origin x="1598" y="28"/>
      </p:cViewPr>
      <p:guideLst>
        <p:guide orient="horz" pos="2161"/>
        <p:guide pos="2881"/>
      </p:guideLst>
    </p:cSldViewPr>
  </p:slideViewPr>
  <p:notesTextViewPr>
    <p:cViewPr>
      <p:scale>
        <a:sx n="100" d="100"/>
        <a:sy n="100" d="100"/>
      </p:scale>
      <p:origin x="0" y="0"/>
    </p:cViewPr>
  </p:notesTextViewPr>
  <p:notesViewPr>
    <p:cSldViewPr>
      <p:cViewPr varScale="1">
        <p:scale>
          <a:sx n="106" d="100"/>
          <a:sy n="106" d="100"/>
        </p:scale>
        <p:origin x="-250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ce Mercanoglu Taban" userId="25c1212fd68bd1f9" providerId="LiveId" clId="{86285E33-D8E5-4213-B998-725DA1343707}"/>
    <pc:docChg chg="custSel delSld modSld">
      <pc:chgData name="Birce Mercanoglu Taban" userId="25c1212fd68bd1f9" providerId="LiveId" clId="{86285E33-D8E5-4213-B998-725DA1343707}" dt="2021-11-16T06:51:11.681" v="8" actId="21"/>
      <pc:docMkLst>
        <pc:docMk/>
      </pc:docMkLst>
      <pc:sldChg chg="delSp modSp mod">
        <pc:chgData name="Birce Mercanoglu Taban" userId="25c1212fd68bd1f9" providerId="LiveId" clId="{86285E33-D8E5-4213-B998-725DA1343707}" dt="2021-11-16T06:50:52.309" v="2" actId="14100"/>
        <pc:sldMkLst>
          <pc:docMk/>
          <pc:sldMk cId="3024741963" sldId="295"/>
        </pc:sldMkLst>
        <pc:spChg chg="mod">
          <ac:chgData name="Birce Mercanoglu Taban" userId="25c1212fd68bd1f9" providerId="LiveId" clId="{86285E33-D8E5-4213-B998-725DA1343707}" dt="2021-11-16T06:50:52.309" v="2" actId="14100"/>
          <ac:spMkLst>
            <pc:docMk/>
            <pc:sldMk cId="3024741963" sldId="295"/>
            <ac:spMk id="4" creationId="{3B221C50-8DB8-4734-8120-55F1F580BBDF}"/>
          </ac:spMkLst>
        </pc:spChg>
        <pc:picChg chg="del">
          <ac:chgData name="Birce Mercanoglu Taban" userId="25c1212fd68bd1f9" providerId="LiveId" clId="{86285E33-D8E5-4213-B998-725DA1343707}" dt="2021-11-16T06:50:49.782" v="1" actId="21"/>
          <ac:picMkLst>
            <pc:docMk/>
            <pc:sldMk cId="3024741963" sldId="295"/>
            <ac:picMk id="5" creationId="{CB604253-D6E2-4212-B028-8CFD10CA242A}"/>
          </ac:picMkLst>
        </pc:picChg>
      </pc:sldChg>
      <pc:sldChg chg="delSp mod">
        <pc:chgData name="Birce Mercanoglu Taban" userId="25c1212fd68bd1f9" providerId="LiveId" clId="{86285E33-D8E5-4213-B998-725DA1343707}" dt="2021-11-16T06:50:59.247" v="4" actId="21"/>
        <pc:sldMkLst>
          <pc:docMk/>
          <pc:sldMk cId="1257797628" sldId="297"/>
        </pc:sldMkLst>
        <pc:picChg chg="del">
          <ac:chgData name="Birce Mercanoglu Taban" userId="25c1212fd68bd1f9" providerId="LiveId" clId="{86285E33-D8E5-4213-B998-725DA1343707}" dt="2021-11-16T06:50:57.110" v="3" actId="21"/>
          <ac:picMkLst>
            <pc:docMk/>
            <pc:sldMk cId="1257797628" sldId="297"/>
            <ac:picMk id="6" creationId="{D1AF6BE8-2AF7-4644-93DD-DBE80C528E84}"/>
          </ac:picMkLst>
        </pc:picChg>
        <pc:picChg chg="del">
          <ac:chgData name="Birce Mercanoglu Taban" userId="25c1212fd68bd1f9" providerId="LiveId" clId="{86285E33-D8E5-4213-B998-725DA1343707}" dt="2021-11-16T06:50:59.247" v="4" actId="21"/>
          <ac:picMkLst>
            <pc:docMk/>
            <pc:sldMk cId="1257797628" sldId="297"/>
            <ac:picMk id="13" creationId="{6320FDA6-54B5-44E0-89AC-F3CE2E99BB00}"/>
          </ac:picMkLst>
        </pc:picChg>
      </pc:sldChg>
      <pc:sldChg chg="delSp mod">
        <pc:chgData name="Birce Mercanoglu Taban" userId="25c1212fd68bd1f9" providerId="LiveId" clId="{86285E33-D8E5-4213-B998-725DA1343707}" dt="2021-11-16T06:51:02.599" v="5" actId="21"/>
        <pc:sldMkLst>
          <pc:docMk/>
          <pc:sldMk cId="1007569559" sldId="298"/>
        </pc:sldMkLst>
        <pc:picChg chg="del">
          <ac:chgData name="Birce Mercanoglu Taban" userId="25c1212fd68bd1f9" providerId="LiveId" clId="{86285E33-D8E5-4213-B998-725DA1343707}" dt="2021-11-16T06:51:02.599" v="5" actId="21"/>
          <ac:picMkLst>
            <pc:docMk/>
            <pc:sldMk cId="1007569559" sldId="298"/>
            <ac:picMk id="6" creationId="{2BCFB7E8-5363-49D7-817E-F43D2FF3AEFA}"/>
          </ac:picMkLst>
        </pc:picChg>
      </pc:sldChg>
      <pc:sldChg chg="del">
        <pc:chgData name="Birce Mercanoglu Taban" userId="25c1212fd68bd1f9" providerId="LiveId" clId="{86285E33-D8E5-4213-B998-725DA1343707}" dt="2021-11-16T06:38:34.286" v="0" actId="2696"/>
        <pc:sldMkLst>
          <pc:docMk/>
          <pc:sldMk cId="153905430" sldId="299"/>
        </pc:sldMkLst>
      </pc:sldChg>
      <pc:sldChg chg="delSp mod">
        <pc:chgData name="Birce Mercanoglu Taban" userId="25c1212fd68bd1f9" providerId="LiveId" clId="{86285E33-D8E5-4213-B998-725DA1343707}" dt="2021-11-16T06:51:08.522" v="7" actId="21"/>
        <pc:sldMkLst>
          <pc:docMk/>
          <pc:sldMk cId="4206637560" sldId="301"/>
        </pc:sldMkLst>
        <pc:picChg chg="del">
          <ac:chgData name="Birce Mercanoglu Taban" userId="25c1212fd68bd1f9" providerId="LiveId" clId="{86285E33-D8E5-4213-B998-725DA1343707}" dt="2021-11-16T06:51:06.583" v="6" actId="21"/>
          <ac:picMkLst>
            <pc:docMk/>
            <pc:sldMk cId="4206637560" sldId="301"/>
            <ac:picMk id="3" creationId="{688B8856-EBB9-406A-A990-EE35D6D75C4D}"/>
          </ac:picMkLst>
        </pc:picChg>
        <pc:picChg chg="del">
          <ac:chgData name="Birce Mercanoglu Taban" userId="25c1212fd68bd1f9" providerId="LiveId" clId="{86285E33-D8E5-4213-B998-725DA1343707}" dt="2021-11-16T06:51:08.522" v="7" actId="21"/>
          <ac:picMkLst>
            <pc:docMk/>
            <pc:sldMk cId="4206637560" sldId="301"/>
            <ac:picMk id="8" creationId="{FECDCA57-4AE8-4BFB-B98F-1026A91535D7}"/>
          </ac:picMkLst>
        </pc:picChg>
      </pc:sldChg>
      <pc:sldChg chg="delSp mod">
        <pc:chgData name="Birce Mercanoglu Taban" userId="25c1212fd68bd1f9" providerId="LiveId" clId="{86285E33-D8E5-4213-B998-725DA1343707}" dt="2021-11-16T06:51:11.681" v="8" actId="21"/>
        <pc:sldMkLst>
          <pc:docMk/>
          <pc:sldMk cId="2342950655" sldId="302"/>
        </pc:sldMkLst>
        <pc:picChg chg="del">
          <ac:chgData name="Birce Mercanoglu Taban" userId="25c1212fd68bd1f9" providerId="LiveId" clId="{86285E33-D8E5-4213-B998-725DA1343707}" dt="2021-11-16T06:51:11.681" v="8" actId="21"/>
          <ac:picMkLst>
            <pc:docMk/>
            <pc:sldMk cId="2342950655" sldId="302"/>
            <ac:picMk id="5" creationId="{D3096D71-6ED2-44F5-86FD-8DB50059840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247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355332" name="Rectangle 4"/>
          <p:cNvSpPr>
            <a:spLocks noGrp="1" noRot="1" noChangeAspect="1" noChangeArrowheads="1" noTextEdit="1"/>
          </p:cNvSpPr>
          <p:nvPr>
            <p:ph type="sldImg" idx="2"/>
          </p:nvPr>
        </p:nvSpPr>
        <p:spPr bwMode="auto">
          <a:xfrm>
            <a:off x="1144588" y="685800"/>
            <a:ext cx="4568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CD53B6FF-308B-40BC-BF2B-BFDD7EEA4711}" type="slidenum">
              <a:rPr lang="en-US"/>
              <a:pPr/>
              <a:t>‹#›</a:t>
            </a:fld>
            <a:endParaRPr lang="en-US"/>
          </a:p>
        </p:txBody>
      </p:sp>
    </p:spTree>
    <p:extLst>
      <p:ext uri="{BB962C8B-B14F-4D97-AF65-F5344CB8AC3E}">
        <p14:creationId xmlns:p14="http://schemas.microsoft.com/office/powerpoint/2010/main" val="24953100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B5078-9EDF-499B-8169-995F5C37CF57}" type="slidenum">
              <a:rPr lang="en-US"/>
              <a:pPr/>
              <a:t>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36F45-686D-4ED2-9067-5AFAED050AE2}" type="slidenum">
              <a:rPr lang="en-US"/>
              <a:pPr/>
              <a:t>2</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539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D53B6FF-308B-40BC-BF2B-BFDD7EEA4711}" type="slidenum">
              <a:rPr lang="en-US" smtClean="0"/>
              <a:pPr/>
              <a:t>4</a:t>
            </a:fld>
            <a:endParaRPr lang="en-US"/>
          </a:p>
        </p:txBody>
      </p:sp>
    </p:spTree>
    <p:extLst>
      <p:ext uri="{BB962C8B-B14F-4D97-AF65-F5344CB8AC3E}">
        <p14:creationId xmlns:p14="http://schemas.microsoft.com/office/powerpoint/2010/main" val="19144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36F45-686D-4ED2-9067-5AFAED050AE2}" type="slidenum">
              <a:rPr lang="en-US"/>
              <a:pPr/>
              <a:t>7</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370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348038" y="4725988"/>
            <a:ext cx="4826000" cy="1439862"/>
          </a:xfrm>
        </p:spPr>
        <p:txBody>
          <a:bodyPr/>
          <a:lstStyle>
            <a:lvl1pPr>
              <a:defRPr/>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6229350" y="1846263"/>
            <a:ext cx="2592388" cy="10795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a:latin typeface="Futura LT Book" pitchFamily="2" charset="0"/>
              </a:defRPr>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24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333375"/>
            <a:ext cx="1979613" cy="6192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333375"/>
            <a:ext cx="5789612"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78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3988" cy="1471613"/>
          </a:xfrm>
        </p:spPr>
        <p:txBody>
          <a:bodyPr/>
          <a:lstStyle/>
          <a:p>
            <a:r>
              <a:rPr lang="en-US"/>
              <a:t>Click to edit Master title style</a:t>
            </a:r>
          </a:p>
        </p:txBody>
      </p:sp>
      <p:sp>
        <p:nvSpPr>
          <p:cNvPr id="3" name="Subtitle 2"/>
          <p:cNvSpPr>
            <a:spLocks noGrp="1"/>
          </p:cNvSpPr>
          <p:nvPr>
            <p:ph type="subTitle" idx="1"/>
          </p:nvPr>
        </p:nvSpPr>
        <p:spPr>
          <a:xfrm>
            <a:off x="1371600" y="3887788"/>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484E823-3E09-48D1-A249-C435161263B4}" type="slidenum">
              <a:rPr lang="ru-RU"/>
              <a:pPr/>
              <a:t>‹#›</a:t>
            </a:fld>
            <a:endParaRPr lang="ru-RU"/>
          </a:p>
        </p:txBody>
      </p:sp>
    </p:spTree>
    <p:extLst>
      <p:ext uri="{BB962C8B-B14F-4D97-AF65-F5344CB8AC3E}">
        <p14:creationId xmlns:p14="http://schemas.microsoft.com/office/powerpoint/2010/main" val="301885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A0203D9-4486-4C37-BB5E-2BD0DDC3E7A4}" type="slidenum">
              <a:rPr lang="ru-RU"/>
              <a:pPr/>
              <a:t>‹#›</a:t>
            </a:fld>
            <a:endParaRPr lang="ru-RU"/>
          </a:p>
        </p:txBody>
      </p:sp>
    </p:spTree>
    <p:extLst>
      <p:ext uri="{BB962C8B-B14F-4D97-AF65-F5344CB8AC3E}">
        <p14:creationId xmlns:p14="http://schemas.microsoft.com/office/powerpoint/2010/main" val="337743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88"/>
            <a:ext cx="77739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3987"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E5D6B1A-4C98-412F-989E-528964967E01}" type="slidenum">
              <a:rPr lang="ru-RU"/>
              <a:pPr/>
              <a:t>‹#›</a:t>
            </a:fld>
            <a:endParaRPr lang="ru-RU"/>
          </a:p>
        </p:txBody>
      </p:sp>
    </p:spTree>
    <p:extLst>
      <p:ext uri="{BB962C8B-B14F-4D97-AF65-F5344CB8AC3E}">
        <p14:creationId xmlns:p14="http://schemas.microsoft.com/office/powerpoint/2010/main" val="142873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5625" y="1600200"/>
            <a:ext cx="338455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62575" y="1600200"/>
            <a:ext cx="338613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79820140-6E13-4E5B-8750-648814A0173C}" type="slidenum">
              <a:rPr lang="ru-RU"/>
              <a:pPr/>
              <a:t>‹#›</a:t>
            </a:fld>
            <a:endParaRPr lang="ru-RU"/>
          </a:p>
        </p:txBody>
      </p:sp>
    </p:spTree>
    <p:extLst>
      <p:ext uri="{BB962C8B-B14F-4D97-AF65-F5344CB8AC3E}">
        <p14:creationId xmlns:p14="http://schemas.microsoft.com/office/powerpoint/2010/main" val="4687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1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613" y="2174875"/>
            <a:ext cx="4041775"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4FB46230-8A7A-4186-A327-863DBD7A91EB}" type="slidenum">
              <a:rPr lang="ru-RU"/>
              <a:pPr/>
              <a:t>‹#›</a:t>
            </a:fld>
            <a:endParaRPr lang="ru-RU"/>
          </a:p>
        </p:txBody>
      </p:sp>
    </p:spTree>
    <p:extLst>
      <p:ext uri="{BB962C8B-B14F-4D97-AF65-F5344CB8AC3E}">
        <p14:creationId xmlns:p14="http://schemas.microsoft.com/office/powerpoint/2010/main" val="405556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F0874E7F-B2DF-4210-9B49-63559B8DFCEF}" type="slidenum">
              <a:rPr lang="ru-RU"/>
              <a:pPr/>
              <a:t>‹#›</a:t>
            </a:fld>
            <a:endParaRPr lang="ru-RU"/>
          </a:p>
        </p:txBody>
      </p:sp>
    </p:spTree>
    <p:extLst>
      <p:ext uri="{BB962C8B-B14F-4D97-AF65-F5344CB8AC3E}">
        <p14:creationId xmlns:p14="http://schemas.microsoft.com/office/powerpoint/2010/main" val="1221665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8E89B3EA-D579-4CC1-A9BB-E3B845122F6B}" type="slidenum">
              <a:rPr lang="ru-RU"/>
              <a:pPr/>
              <a:t>‹#›</a:t>
            </a:fld>
            <a:endParaRPr lang="ru-RU"/>
          </a:p>
        </p:txBody>
      </p:sp>
    </p:spTree>
    <p:extLst>
      <p:ext uri="{BB962C8B-B14F-4D97-AF65-F5344CB8AC3E}">
        <p14:creationId xmlns:p14="http://schemas.microsoft.com/office/powerpoint/2010/main" val="252448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3338"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F5447DF4-9836-41A4-9C8F-68089B9E8D88}" type="slidenum">
              <a:rPr lang="ru-RU"/>
              <a:pPr/>
              <a:t>‹#›</a:t>
            </a:fld>
            <a:endParaRPr lang="ru-RU"/>
          </a:p>
        </p:txBody>
      </p:sp>
    </p:spTree>
    <p:extLst>
      <p:ext uri="{BB962C8B-B14F-4D97-AF65-F5344CB8AC3E}">
        <p14:creationId xmlns:p14="http://schemas.microsoft.com/office/powerpoint/2010/main" val="9915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276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2188"/>
            <a:ext cx="5487987" cy="5667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7987"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8925"/>
            <a:ext cx="5487987"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E61F6A31-20B0-4E99-B1FB-5090BC09D7EE}" type="slidenum">
              <a:rPr lang="ru-RU"/>
              <a:pPr/>
              <a:t>‹#›</a:t>
            </a:fld>
            <a:endParaRPr lang="ru-RU"/>
          </a:p>
        </p:txBody>
      </p:sp>
    </p:spTree>
    <p:extLst>
      <p:ext uri="{BB962C8B-B14F-4D97-AF65-F5344CB8AC3E}">
        <p14:creationId xmlns:p14="http://schemas.microsoft.com/office/powerpoint/2010/main" val="3784483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34AC5712-8D0B-4E26-99B6-4B977032FA47}" type="slidenum">
              <a:rPr lang="ru-RU"/>
              <a:pPr/>
              <a:t>‹#›</a:t>
            </a:fld>
            <a:endParaRPr lang="ru-RU"/>
          </a:p>
        </p:txBody>
      </p:sp>
    </p:spTree>
    <p:extLst>
      <p:ext uri="{BB962C8B-B14F-4D97-AF65-F5344CB8AC3E}">
        <p14:creationId xmlns:p14="http://schemas.microsoft.com/office/powerpoint/2010/main" val="2265834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8338" y="274638"/>
            <a:ext cx="1730375"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5625" y="274638"/>
            <a:ext cx="5040313"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F9EDB72-271F-4191-A772-555C5EFB737C}" type="slidenum">
              <a:rPr lang="ru-RU"/>
              <a:pPr/>
              <a:t>‹#›</a:t>
            </a:fld>
            <a:endParaRPr lang="ru-RU"/>
          </a:p>
        </p:txBody>
      </p:sp>
    </p:spTree>
    <p:extLst>
      <p:ext uri="{BB962C8B-B14F-4D97-AF65-F5344CB8AC3E}">
        <p14:creationId xmlns:p14="http://schemas.microsoft.com/office/powerpoint/2010/main" val="336714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88"/>
            <a:ext cx="77739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3987"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443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701800"/>
            <a:ext cx="388461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7125" y="1701800"/>
            <a:ext cx="388461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38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1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613" y="2174875"/>
            <a:ext cx="4041775"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27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262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4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3338"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253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2188"/>
            <a:ext cx="5487987" cy="5667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7987"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8925"/>
            <a:ext cx="5487987"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096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333375"/>
            <a:ext cx="79216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900113" y="1701800"/>
            <a:ext cx="792162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Futura LT Book" pitchFamily="2" charset="0"/>
        </a:defRPr>
      </a:lvl2pPr>
      <a:lvl3pPr algn="l" rtl="0" eaLnBrk="1" fontAlgn="base" hangingPunct="1">
        <a:spcBef>
          <a:spcPct val="0"/>
        </a:spcBef>
        <a:spcAft>
          <a:spcPct val="0"/>
        </a:spcAft>
        <a:defRPr sz="3200">
          <a:solidFill>
            <a:schemeClr val="bg1"/>
          </a:solidFill>
          <a:latin typeface="Futura LT Book" pitchFamily="2" charset="0"/>
        </a:defRPr>
      </a:lvl3pPr>
      <a:lvl4pPr algn="l" rtl="0" eaLnBrk="1" fontAlgn="base" hangingPunct="1">
        <a:spcBef>
          <a:spcPct val="0"/>
        </a:spcBef>
        <a:spcAft>
          <a:spcPct val="0"/>
        </a:spcAft>
        <a:defRPr sz="3200">
          <a:solidFill>
            <a:schemeClr val="bg1"/>
          </a:solidFill>
          <a:latin typeface="Futura LT Book" pitchFamily="2" charset="0"/>
        </a:defRPr>
      </a:lvl4pPr>
      <a:lvl5pPr algn="l" rtl="0" eaLnBrk="1" fontAlgn="base" hangingPunct="1">
        <a:spcBef>
          <a:spcPct val="0"/>
        </a:spcBef>
        <a:spcAft>
          <a:spcPct val="0"/>
        </a:spcAft>
        <a:defRPr sz="3200">
          <a:solidFill>
            <a:schemeClr val="bg1"/>
          </a:solidFill>
          <a:latin typeface="Futura LT Book" pitchFamily="2" charset="0"/>
        </a:defRPr>
      </a:lvl5pPr>
      <a:lvl6pPr marL="457200" algn="l" rtl="0" eaLnBrk="1" fontAlgn="base" hangingPunct="1">
        <a:spcBef>
          <a:spcPct val="0"/>
        </a:spcBef>
        <a:spcAft>
          <a:spcPct val="0"/>
        </a:spcAft>
        <a:defRPr sz="3200">
          <a:solidFill>
            <a:schemeClr val="bg1"/>
          </a:solidFill>
          <a:latin typeface="Futura LT Book" pitchFamily="2" charset="0"/>
        </a:defRPr>
      </a:lvl6pPr>
      <a:lvl7pPr marL="914400" algn="l" rtl="0" eaLnBrk="1" fontAlgn="base" hangingPunct="1">
        <a:spcBef>
          <a:spcPct val="0"/>
        </a:spcBef>
        <a:spcAft>
          <a:spcPct val="0"/>
        </a:spcAft>
        <a:defRPr sz="3200">
          <a:solidFill>
            <a:schemeClr val="bg1"/>
          </a:solidFill>
          <a:latin typeface="Futura LT Book" pitchFamily="2" charset="0"/>
        </a:defRPr>
      </a:lvl7pPr>
      <a:lvl8pPr marL="1371600" algn="l" rtl="0" eaLnBrk="1" fontAlgn="base" hangingPunct="1">
        <a:spcBef>
          <a:spcPct val="0"/>
        </a:spcBef>
        <a:spcAft>
          <a:spcPct val="0"/>
        </a:spcAft>
        <a:defRPr sz="3200">
          <a:solidFill>
            <a:schemeClr val="bg1"/>
          </a:solidFill>
          <a:latin typeface="Futura LT Book" pitchFamily="2" charset="0"/>
        </a:defRPr>
      </a:lvl8pPr>
      <a:lvl9pPr marL="1828800" algn="l" rtl="0" eaLnBrk="1" fontAlgn="base" hangingPunct="1">
        <a:spcBef>
          <a:spcPct val="0"/>
        </a:spcBef>
        <a:spcAft>
          <a:spcPct val="0"/>
        </a:spcAft>
        <a:defRPr sz="3200">
          <a:solidFill>
            <a:schemeClr val="bg1"/>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r="-6"/>
          </a:stretch>
        </a:blip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bwMode="auto">
          <a:xfrm>
            <a:off x="1835150" y="274638"/>
            <a:ext cx="69135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p>
            <a:pPr lvl="0"/>
            <a:r>
              <a:rPr lang="ru-RU"/>
              <a:t>Click to edit Master title style</a:t>
            </a:r>
          </a:p>
        </p:txBody>
      </p:sp>
      <p:sp>
        <p:nvSpPr>
          <p:cNvPr id="359427" name="Rectangle 3"/>
          <p:cNvSpPr>
            <a:spLocks noGrp="1" noChangeArrowheads="1"/>
          </p:cNvSpPr>
          <p:nvPr>
            <p:ph type="body" idx="1"/>
          </p:nvPr>
        </p:nvSpPr>
        <p:spPr bwMode="auto">
          <a:xfrm>
            <a:off x="1825625" y="1600200"/>
            <a:ext cx="6923088"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359428" name="Rectangle 4"/>
          <p:cNvSpPr>
            <a:spLocks noGrp="1" noChangeArrowheads="1"/>
          </p:cNvSpPr>
          <p:nvPr>
            <p:ph type="dt" sz="half" idx="2"/>
          </p:nvPr>
        </p:nvSpPr>
        <p:spPr bwMode="auto">
          <a:xfrm>
            <a:off x="457200" y="6245225"/>
            <a:ext cx="21336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defRPr sz="1400">
                <a:solidFill>
                  <a:schemeClr val="tx1"/>
                </a:solidFill>
                <a:latin typeface="+mn-lt"/>
              </a:defRPr>
            </a:lvl1pPr>
          </a:lstStyle>
          <a:p>
            <a:endParaRPr lang="ru-RU"/>
          </a:p>
        </p:txBody>
      </p:sp>
      <p:sp>
        <p:nvSpPr>
          <p:cNvPr id="359429" name="Rectangle 5"/>
          <p:cNvSpPr>
            <a:spLocks noGrp="1" noChangeArrowheads="1"/>
          </p:cNvSpPr>
          <p:nvPr>
            <p:ph type="ftr" sz="quarter" idx="3"/>
          </p:nvPr>
        </p:nvSpPr>
        <p:spPr bwMode="auto">
          <a:xfrm>
            <a:off x="3124200" y="6245225"/>
            <a:ext cx="289718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lgn="ctr">
              <a:defRPr sz="1400">
                <a:solidFill>
                  <a:schemeClr val="tx1"/>
                </a:solidFill>
                <a:latin typeface="+mn-lt"/>
              </a:defRPr>
            </a:lvl1pPr>
          </a:lstStyle>
          <a:p>
            <a:endParaRPr lang="ru-RU"/>
          </a:p>
        </p:txBody>
      </p:sp>
      <p:sp>
        <p:nvSpPr>
          <p:cNvPr id="359430" name="Rectangle 6"/>
          <p:cNvSpPr>
            <a:spLocks noGrp="1" noChangeArrowheads="1"/>
          </p:cNvSpPr>
          <p:nvPr>
            <p:ph type="sldNum" sz="quarter" idx="4"/>
          </p:nvPr>
        </p:nvSpPr>
        <p:spPr bwMode="auto">
          <a:xfrm>
            <a:off x="6554788" y="6245225"/>
            <a:ext cx="21336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lgn="r">
              <a:defRPr sz="1400">
                <a:solidFill>
                  <a:schemeClr val="tx1"/>
                </a:solidFill>
                <a:latin typeface="+mn-lt"/>
              </a:defRPr>
            </a:lvl1pPr>
          </a:lstStyle>
          <a:p>
            <a:fld id="{E9FD7001-FCC7-4B21-9518-87012230FAA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5905228" y="117426"/>
            <a:ext cx="3240360" cy="791840"/>
          </a:xfrm>
          <a:noFill/>
        </p:spPr>
        <p:txBody>
          <a:bodyPr/>
          <a:lstStyle/>
          <a:p>
            <a:pPr algn="ctr"/>
            <a:r>
              <a:rPr lang="tr-TR" sz="2000" b="1" dirty="0">
                <a:ea typeface="굴림" charset="-127"/>
              </a:rPr>
              <a:t>PROF. DR. BİRCE TABAN</a:t>
            </a:r>
            <a:endParaRPr lang="uk-UA" sz="2000" b="1" dirty="0">
              <a:ea typeface="굴림" charset="-127"/>
            </a:endParaRPr>
          </a:p>
        </p:txBody>
      </p:sp>
      <p:sp>
        <p:nvSpPr>
          <p:cNvPr id="34827" name="Rectangle 11"/>
          <p:cNvSpPr>
            <a:spLocks noGrp="1" noChangeArrowheads="1"/>
          </p:cNvSpPr>
          <p:nvPr>
            <p:ph type="subTitle" idx="1"/>
          </p:nvPr>
        </p:nvSpPr>
        <p:spPr>
          <a:xfrm>
            <a:off x="2412554" y="1989634"/>
            <a:ext cx="4680520" cy="1223888"/>
          </a:xfrm>
          <a:noFill/>
          <a:ln/>
        </p:spPr>
        <p:txBody>
          <a:bodyPr/>
          <a:lstStyle/>
          <a:p>
            <a:pPr algn="ctr"/>
            <a:r>
              <a:rPr lang="tr-TR" sz="3200" b="1" dirty="0"/>
              <a:t>ZST216 </a:t>
            </a:r>
          </a:p>
          <a:p>
            <a:pPr algn="ctr"/>
            <a:r>
              <a:rPr lang="tr-TR" sz="3200" b="1" dirty="0"/>
              <a:t>ISI VE KÜTLE </a:t>
            </a:r>
            <a:r>
              <a:rPr lang="tr-TR" sz="3200" b="1" cap="all" dirty="0" err="1"/>
              <a:t>transferİ</a:t>
            </a:r>
            <a:endParaRPr lang="ru-RU" sz="3200" b="1" cap="all" dirty="0"/>
          </a:p>
        </p:txBody>
      </p:sp>
      <p:sp>
        <p:nvSpPr>
          <p:cNvPr id="4" name="Rectangle 11">
            <a:extLst>
              <a:ext uri="{FF2B5EF4-FFF2-40B4-BE49-F238E27FC236}">
                <a16:creationId xmlns:a16="http://schemas.microsoft.com/office/drawing/2014/main" id="{FBAD1F99-56B4-4849-AE37-0FEE28A34D6F}"/>
              </a:ext>
            </a:extLst>
          </p:cNvPr>
          <p:cNvSpPr txBox="1">
            <a:spLocks noChangeArrowheads="1"/>
          </p:cNvSpPr>
          <p:nvPr/>
        </p:nvSpPr>
        <p:spPr bwMode="auto">
          <a:xfrm>
            <a:off x="2166543" y="4221882"/>
            <a:ext cx="4968552" cy="12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0" indent="0" algn="l" rtl="0" eaLnBrk="1" fontAlgn="base" hangingPunct="1">
              <a:spcBef>
                <a:spcPct val="20000"/>
              </a:spcBef>
              <a:spcAft>
                <a:spcPct val="0"/>
              </a:spcAft>
              <a:buFontTx/>
              <a:buNone/>
              <a:defRPr sz="2000">
                <a:solidFill>
                  <a:schemeClr val="bg1"/>
                </a:solidFill>
                <a:latin typeface="Futura LT Book" pitchFamily="2" charset="0"/>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tr-TR" sz="1400" b="1" dirty="0">
                <a:solidFill>
                  <a:srgbClr val="FFC000"/>
                </a:solidFill>
                <a:latin typeface="Arial" panose="020B0604020202020204" pitchFamily="34" charset="0"/>
              </a:rPr>
              <a:t>Ders kapsamında sunulan slaytlardaki tüm yazılı ve görsel materyaller; Ç</a:t>
            </a:r>
            <a:r>
              <a:rPr lang="en-US" sz="1400" b="1" dirty="0" err="1">
                <a:solidFill>
                  <a:srgbClr val="FFC000"/>
                </a:solidFill>
                <a:latin typeface="Arial" panose="020B0604020202020204" pitchFamily="34" charset="0"/>
              </a:rPr>
              <a:t>engel</a:t>
            </a:r>
            <a:r>
              <a:rPr lang="en-US" sz="1400" b="1" dirty="0">
                <a:solidFill>
                  <a:srgbClr val="FFC000"/>
                </a:solidFill>
                <a:latin typeface="Arial" panose="020B0604020202020204" pitchFamily="34" charset="0"/>
              </a:rPr>
              <a:t>, Y. A., </a:t>
            </a:r>
            <a:r>
              <a:rPr lang="en-US" sz="1400" b="1" dirty="0" err="1">
                <a:solidFill>
                  <a:srgbClr val="FFC000"/>
                </a:solidFill>
                <a:latin typeface="Arial" panose="020B0604020202020204" pitchFamily="34" charset="0"/>
              </a:rPr>
              <a:t>Ghajar</a:t>
            </a:r>
            <a:r>
              <a:rPr lang="en-US" sz="1400" b="1" dirty="0">
                <a:solidFill>
                  <a:srgbClr val="FFC000"/>
                </a:solidFill>
                <a:latin typeface="Arial" panose="020B0604020202020204" pitchFamily="34" charset="0"/>
              </a:rPr>
              <a:t>, A. J., 2020. Heat and Mass Transfer</a:t>
            </a:r>
            <a:r>
              <a:rPr lang="tr-TR" sz="1400" b="1" dirty="0">
                <a:solidFill>
                  <a:srgbClr val="FFC000"/>
                </a:solidFill>
                <a:latin typeface="Arial" panose="020B0604020202020204" pitchFamily="34" charset="0"/>
              </a:rPr>
              <a:t> -</a:t>
            </a:r>
            <a:r>
              <a:rPr lang="en-US" sz="1400" b="1" dirty="0">
                <a:solidFill>
                  <a:srgbClr val="FFC000"/>
                </a:solidFill>
                <a:latin typeface="Arial" panose="020B0604020202020204" pitchFamily="34" charset="0"/>
              </a:rPr>
              <a:t> Fundamentals and Applications, 6th Edition, McGraw-Hill </a:t>
            </a:r>
            <a:r>
              <a:rPr lang="en-US" sz="1400" b="1" i="0" dirty="0">
                <a:solidFill>
                  <a:srgbClr val="FFC000"/>
                </a:solidFill>
                <a:effectLst/>
                <a:latin typeface="Arial" panose="020B0604020202020204" pitchFamily="34" charset="0"/>
              </a:rPr>
              <a:t>Companies Inc., New York, the USA, 1024 pages. ISBN: 978-9339223199</a:t>
            </a:r>
            <a:r>
              <a:rPr lang="tr-TR" sz="1400" b="1" i="0" dirty="0">
                <a:solidFill>
                  <a:srgbClr val="FFC000"/>
                </a:solidFill>
                <a:effectLst/>
                <a:latin typeface="Arial" panose="020B0604020202020204" pitchFamily="34" charset="0"/>
              </a:rPr>
              <a:t> ve </a:t>
            </a:r>
            <a:r>
              <a:rPr lang="tr-TR" sz="1400" b="1" dirty="0">
                <a:solidFill>
                  <a:srgbClr val="FFC000"/>
                </a:solidFill>
                <a:latin typeface="Arial" panose="020B0604020202020204" pitchFamily="34" charset="0"/>
              </a:rPr>
              <a:t>Ç</a:t>
            </a:r>
            <a:r>
              <a:rPr lang="en-US" sz="1400" b="1" i="0" dirty="0" err="1">
                <a:solidFill>
                  <a:srgbClr val="FFC000"/>
                </a:solidFill>
                <a:effectLst/>
                <a:latin typeface="Arial" panose="020B0604020202020204" pitchFamily="34" charset="0"/>
              </a:rPr>
              <a:t>engel</a:t>
            </a:r>
            <a:r>
              <a:rPr lang="en-US" sz="1400" b="1" i="0" dirty="0">
                <a:solidFill>
                  <a:srgbClr val="FFC000"/>
                </a:solidFill>
                <a:effectLst/>
                <a:latin typeface="Arial" panose="020B0604020202020204" pitchFamily="34" charset="0"/>
              </a:rPr>
              <a:t>, Y. A., </a:t>
            </a:r>
            <a:r>
              <a:rPr lang="en-US" sz="1400" b="1" i="0" dirty="0" err="1">
                <a:solidFill>
                  <a:srgbClr val="FFC000"/>
                </a:solidFill>
                <a:effectLst/>
                <a:latin typeface="Arial" panose="020B0604020202020204" pitchFamily="34" charset="0"/>
              </a:rPr>
              <a:t>Ghajar</a:t>
            </a:r>
            <a:r>
              <a:rPr lang="en-US" sz="1400" b="1" i="0" dirty="0">
                <a:solidFill>
                  <a:srgbClr val="FFC000"/>
                </a:solidFill>
                <a:effectLst/>
                <a:latin typeface="Arial" panose="020B0604020202020204" pitchFamily="34" charset="0"/>
              </a:rPr>
              <a:t>, A. J., 202</a:t>
            </a:r>
            <a:r>
              <a:rPr lang="tr-TR" sz="1400" b="1" i="0" dirty="0">
                <a:solidFill>
                  <a:srgbClr val="FFC000"/>
                </a:solidFill>
                <a:effectLst/>
                <a:latin typeface="Arial" panose="020B0604020202020204" pitchFamily="34" charset="0"/>
              </a:rPr>
              <a:t>1</a:t>
            </a:r>
            <a:r>
              <a:rPr lang="en-US" sz="1400" b="1" i="0" dirty="0">
                <a:solidFill>
                  <a:srgbClr val="FFC000"/>
                </a:solidFill>
                <a:effectLst/>
                <a:latin typeface="Arial" panose="020B0604020202020204" pitchFamily="34" charset="0"/>
              </a:rPr>
              <a:t>. </a:t>
            </a:r>
            <a:r>
              <a:rPr lang="tr-TR" sz="1400" b="1" i="0" dirty="0">
                <a:solidFill>
                  <a:srgbClr val="FFC000"/>
                </a:solidFill>
                <a:effectLst/>
                <a:latin typeface="Arial" panose="020B0604020202020204" pitchFamily="34" charset="0"/>
              </a:rPr>
              <a:t>Isı ve Kütle Transferi -</a:t>
            </a:r>
            <a:r>
              <a:rPr lang="tr-TR" sz="1400" b="1" dirty="0">
                <a:solidFill>
                  <a:srgbClr val="FFC000"/>
                </a:solidFill>
                <a:latin typeface="Arial" panose="020B0604020202020204" pitchFamily="34" charset="0"/>
              </a:rPr>
              <a:t> Esaslar ve Uygulamalar</a:t>
            </a:r>
            <a:r>
              <a:rPr lang="en-US" sz="1400" b="1" i="0" dirty="0">
                <a:solidFill>
                  <a:srgbClr val="FFC000"/>
                </a:solidFill>
                <a:effectLst/>
                <a:latin typeface="Arial" panose="020B0604020202020204" pitchFamily="34" charset="0"/>
              </a:rPr>
              <a:t>, </a:t>
            </a:r>
            <a:r>
              <a:rPr lang="tr-TR" sz="1400" b="1" i="0" dirty="0" err="1">
                <a:solidFill>
                  <a:srgbClr val="FFC000"/>
                </a:solidFill>
                <a:effectLst/>
                <a:latin typeface="Arial" panose="020B0604020202020204" pitchFamily="34" charset="0"/>
              </a:rPr>
              <a:t>Tanyıldızı</a:t>
            </a:r>
            <a:r>
              <a:rPr lang="tr-TR" sz="1400" b="1" i="0" dirty="0">
                <a:solidFill>
                  <a:srgbClr val="FFC000"/>
                </a:solidFill>
                <a:effectLst/>
                <a:latin typeface="Arial" panose="020B0604020202020204" pitchFamily="34" charset="0"/>
              </a:rPr>
              <a:t>, V. (Çeviri Editörü), </a:t>
            </a:r>
            <a:r>
              <a:rPr lang="tr-TR" sz="1400" b="1" i="0" dirty="0" err="1">
                <a:solidFill>
                  <a:srgbClr val="FFC000"/>
                </a:solidFill>
                <a:effectLst/>
                <a:latin typeface="Arial" panose="020B0604020202020204" pitchFamily="34" charset="0"/>
              </a:rPr>
              <a:t>Palme</a:t>
            </a:r>
            <a:r>
              <a:rPr lang="tr-TR" sz="1400" b="1" i="0" dirty="0">
                <a:solidFill>
                  <a:srgbClr val="FFC000"/>
                </a:solidFill>
                <a:effectLst/>
                <a:latin typeface="Arial" panose="020B0604020202020204" pitchFamily="34" charset="0"/>
              </a:rPr>
              <a:t> Yayınevi, Ankara, Türkiye, 908 sayfa</a:t>
            </a:r>
            <a:r>
              <a:rPr lang="en-US" sz="1400" b="1" i="0" dirty="0">
                <a:solidFill>
                  <a:srgbClr val="FFC000"/>
                </a:solidFill>
                <a:effectLst/>
                <a:latin typeface="Arial" panose="020B0604020202020204" pitchFamily="34" charset="0"/>
              </a:rPr>
              <a:t>, ISBN: 978-</a:t>
            </a:r>
            <a:r>
              <a:rPr lang="tr-TR" sz="1400" b="1" i="0" dirty="0">
                <a:solidFill>
                  <a:srgbClr val="FFC000"/>
                </a:solidFill>
                <a:effectLst/>
                <a:latin typeface="Arial" panose="020B0604020202020204" pitchFamily="34" charset="0"/>
              </a:rPr>
              <a:t>6053552871 künyeli kitaplardan alınmıştır.</a:t>
            </a:r>
            <a:endParaRPr lang="ru-RU" sz="1400" b="1" kern="0" dirty="0">
              <a:solidFill>
                <a:srgbClr val="FFC000"/>
              </a:solidFill>
            </a:endParaRPr>
          </a:p>
        </p:txBody>
      </p:sp>
      <p:pic>
        <p:nvPicPr>
          <p:cNvPr id="5" name="Resim 4">
            <a:extLst>
              <a:ext uri="{FF2B5EF4-FFF2-40B4-BE49-F238E27FC236}">
                <a16:creationId xmlns:a16="http://schemas.microsoft.com/office/drawing/2014/main" id="{B6A6232D-14AE-463C-93AD-6DB1FE2B2F8A}"/>
              </a:ext>
            </a:extLst>
          </p:cNvPr>
          <p:cNvPicPr>
            <a:picLocks noChangeAspect="1"/>
          </p:cNvPicPr>
          <p:nvPr/>
        </p:nvPicPr>
        <p:blipFill>
          <a:blip r:embed="rId3"/>
          <a:stretch>
            <a:fillRect/>
          </a:stretch>
        </p:blipFill>
        <p:spPr>
          <a:xfrm>
            <a:off x="7237090" y="3888432"/>
            <a:ext cx="1742354" cy="2637706"/>
          </a:xfrm>
          <a:prstGeom prst="rect">
            <a:avLst/>
          </a:prstGeom>
        </p:spPr>
      </p:pic>
      <p:pic>
        <p:nvPicPr>
          <p:cNvPr id="7" name="Resim 6">
            <a:extLst>
              <a:ext uri="{FF2B5EF4-FFF2-40B4-BE49-F238E27FC236}">
                <a16:creationId xmlns:a16="http://schemas.microsoft.com/office/drawing/2014/main" id="{E4F3AAF3-39BB-4A41-A950-F05C7ACB243E}"/>
              </a:ext>
            </a:extLst>
          </p:cNvPr>
          <p:cNvPicPr>
            <a:picLocks noChangeAspect="1"/>
          </p:cNvPicPr>
          <p:nvPr/>
        </p:nvPicPr>
        <p:blipFill>
          <a:blip r:embed="rId4"/>
          <a:stretch>
            <a:fillRect/>
          </a:stretch>
        </p:blipFill>
        <p:spPr>
          <a:xfrm>
            <a:off x="324322" y="3960440"/>
            <a:ext cx="1740227" cy="2637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FF0B5F-1E12-4655-B7AF-0DC74A397D32}"/>
              </a:ext>
            </a:extLst>
          </p:cNvPr>
          <p:cNvSpPr>
            <a:spLocks noGrp="1"/>
          </p:cNvSpPr>
          <p:nvPr>
            <p:ph type="title"/>
          </p:nvPr>
        </p:nvSpPr>
        <p:spPr>
          <a:xfrm>
            <a:off x="186840" y="142389"/>
            <a:ext cx="8712968" cy="479093"/>
          </a:xfrm>
        </p:spPr>
        <p:txBody>
          <a:bodyPr/>
          <a:lstStyle/>
          <a:p>
            <a:pPr>
              <a:tabLst>
                <a:tab pos="895350" algn="l"/>
              </a:tabLst>
            </a:pPr>
            <a:r>
              <a:rPr lang="tr-TR" sz="2000" b="1" dirty="0">
                <a:solidFill>
                  <a:srgbClr val="92D050"/>
                </a:solidFill>
              </a:rPr>
              <a:t>2. Isıl Yayınım (</a:t>
            </a:r>
            <a:r>
              <a:rPr lang="tr-TR" sz="2000" b="1" i="1" dirty="0">
                <a:solidFill>
                  <a:srgbClr val="92D050"/>
                </a:solidFill>
              </a:rPr>
              <a:t>α</a:t>
            </a:r>
            <a:r>
              <a:rPr lang="tr-TR" sz="2000" b="1" dirty="0">
                <a:solidFill>
                  <a:srgbClr val="92D050"/>
                </a:solidFill>
              </a:rPr>
              <a:t>) (</a:t>
            </a:r>
            <a:r>
              <a:rPr lang="tr-TR" sz="2000" b="1" dirty="0" err="1">
                <a:solidFill>
                  <a:srgbClr val="92D050"/>
                </a:solidFill>
              </a:rPr>
              <a:t>Thermal</a:t>
            </a:r>
            <a:r>
              <a:rPr lang="tr-TR" sz="2000" b="1" dirty="0">
                <a:solidFill>
                  <a:srgbClr val="92D050"/>
                </a:solidFill>
              </a:rPr>
              <a:t> </a:t>
            </a:r>
            <a:r>
              <a:rPr lang="tr-TR" sz="2000" b="1" dirty="0" err="1">
                <a:solidFill>
                  <a:srgbClr val="92D050"/>
                </a:solidFill>
              </a:rPr>
              <a:t>Diffusivity</a:t>
            </a:r>
            <a:r>
              <a:rPr lang="tr-TR" sz="2000" b="1" dirty="0">
                <a:solidFill>
                  <a:srgbClr val="92D050"/>
                </a:solidFill>
              </a:rPr>
              <a:t>)</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B221C50-8DB8-4734-8120-55F1F580BBDF}"/>
                  </a:ext>
                </a:extLst>
              </p:cNvPr>
              <p:cNvSpPr>
                <a:spLocks noGrp="1" noChangeArrowheads="1"/>
              </p:cNvSpPr>
              <p:nvPr>
                <p:ph idx="1"/>
              </p:nvPr>
            </p:nvSpPr>
            <p:spPr>
              <a:xfrm>
                <a:off x="180306" y="693489"/>
                <a:ext cx="7560840" cy="6023710"/>
              </a:xfrm>
            </p:spPr>
            <p:txBody>
              <a:bodyPr/>
              <a:lstStyle/>
              <a:p>
                <a:pPr marL="0" indent="0" algn="just">
                  <a:spcBef>
                    <a:spcPts val="0"/>
                  </a:spcBef>
                  <a:buNone/>
                </a:pPr>
                <a:r>
                  <a:rPr lang="tr-TR" sz="1600" kern="0" dirty="0">
                    <a:solidFill>
                      <a:srgbClr val="FF0000"/>
                    </a:solidFill>
                    <a:ea typeface="굴림" charset="-127"/>
                  </a:rPr>
                  <a:t>Isıl kapasite (</a:t>
                </a:r>
                <a:r>
                  <a:rPr lang="tr-TR" sz="1600" dirty="0" err="1">
                    <a:solidFill>
                      <a:srgbClr val="FF0000"/>
                    </a:solidFill>
                    <a:ea typeface="굴림" charset="-127"/>
                  </a:rPr>
                  <a:t>H</a:t>
                </a:r>
                <a:r>
                  <a:rPr lang="tr-TR" sz="1600" kern="0" dirty="0" err="1">
                    <a:solidFill>
                      <a:srgbClr val="FF0000"/>
                    </a:solidFill>
                    <a:ea typeface="굴림" charset="-127"/>
                  </a:rPr>
                  <a:t>eat</a:t>
                </a:r>
                <a:r>
                  <a:rPr lang="tr-TR" sz="1600" kern="0" dirty="0">
                    <a:solidFill>
                      <a:srgbClr val="FF0000"/>
                    </a:solidFill>
                    <a:ea typeface="굴림" charset="-127"/>
                  </a:rPr>
                  <a:t> </a:t>
                </a:r>
                <a:r>
                  <a:rPr lang="tr-TR" sz="1600" kern="0" dirty="0" err="1">
                    <a:solidFill>
                      <a:srgbClr val="FF0000"/>
                    </a:solidFill>
                    <a:ea typeface="굴림" charset="-127"/>
                  </a:rPr>
                  <a:t>capacity</a:t>
                </a:r>
                <a:r>
                  <a:rPr lang="tr-TR" sz="1600" kern="0" dirty="0">
                    <a:solidFill>
                      <a:srgbClr val="FF0000"/>
                    </a:solidFill>
                    <a:ea typeface="굴림" charset="-127"/>
                  </a:rPr>
                  <a:t>) (</a:t>
                </a:r>
                <a:r>
                  <a:rPr lang="el-GR" sz="1600" i="1" dirty="0">
                    <a:solidFill>
                      <a:srgbClr val="FF0000"/>
                    </a:solidFill>
                    <a:ea typeface="굴림" charset="-127"/>
                  </a:rPr>
                  <a:t>ρ</a:t>
                </a:r>
                <a:r>
                  <a:rPr lang="tr-TR" sz="1600" i="1" dirty="0" err="1">
                    <a:solidFill>
                      <a:srgbClr val="FF0000"/>
                    </a:solidFill>
                  </a:rPr>
                  <a:t>c</a:t>
                </a:r>
                <a:r>
                  <a:rPr lang="tr-TR" sz="1600" i="1" baseline="-25000" dirty="0" err="1">
                    <a:solidFill>
                      <a:srgbClr val="FF0000"/>
                    </a:solidFill>
                  </a:rPr>
                  <a:t>p</a:t>
                </a:r>
                <a:r>
                  <a:rPr lang="tr-TR" sz="1600" kern="0" dirty="0">
                    <a:solidFill>
                      <a:srgbClr val="FF0000"/>
                    </a:solidFill>
                    <a:ea typeface="굴림" charset="-127"/>
                  </a:rPr>
                  <a:t>), </a:t>
                </a:r>
                <a:r>
                  <a:rPr lang="tr-TR" sz="1600" kern="0" dirty="0">
                    <a:ea typeface="굴림" charset="-127"/>
                  </a:rPr>
                  <a:t>bir malzemenin ısıl enerji depolama kapasitesini gösterir. Ancak </a:t>
                </a:r>
                <a:r>
                  <a:rPr lang="tr-TR" sz="1600" i="1" dirty="0" err="1"/>
                  <a:t>c</a:t>
                </a:r>
                <a:r>
                  <a:rPr lang="tr-TR" sz="1600" i="1" baseline="-25000" dirty="0" err="1"/>
                  <a:t>p</a:t>
                </a:r>
                <a:r>
                  <a:rPr lang="tr-TR" sz="1600" i="1" baseline="-25000" dirty="0"/>
                  <a:t> </a:t>
                </a:r>
                <a:r>
                  <a:rPr lang="tr-TR" sz="1600" kern="0" dirty="0">
                    <a:ea typeface="굴림" charset="-127"/>
                  </a:rPr>
                  <a:t>birim kütle başına (</a:t>
                </a:r>
                <a:r>
                  <a:rPr lang="tr-TR" sz="1600" dirty="0"/>
                  <a:t>J/</a:t>
                </a:r>
                <a:r>
                  <a:rPr lang="tr-TR" sz="1600" dirty="0" err="1"/>
                  <a:t>kg.K</a:t>
                </a:r>
                <a:r>
                  <a:rPr lang="tr-TR" sz="1600" dirty="0"/>
                  <a:t>)</a:t>
                </a:r>
                <a:r>
                  <a:rPr lang="tr-TR" sz="1600" kern="0" dirty="0">
                    <a:ea typeface="굴림" charset="-127"/>
                  </a:rPr>
                  <a:t>, </a:t>
                </a:r>
                <a:r>
                  <a:rPr lang="el-GR" sz="1600" i="1" dirty="0">
                    <a:ea typeface="굴림" charset="-127"/>
                  </a:rPr>
                  <a:t>ρ</a:t>
                </a:r>
                <a:r>
                  <a:rPr lang="tr-TR" sz="1600" i="1" dirty="0" err="1"/>
                  <a:t>c</a:t>
                </a:r>
                <a:r>
                  <a:rPr lang="tr-TR" sz="1600" i="1" baseline="-25000" dirty="0" err="1"/>
                  <a:t>p</a:t>
                </a:r>
                <a:r>
                  <a:rPr lang="tr-TR" sz="1600" i="1" dirty="0"/>
                  <a:t> </a:t>
                </a:r>
                <a:r>
                  <a:rPr lang="tr-TR" sz="1600" dirty="0"/>
                  <a:t>ise birim hacim başına (J/m</a:t>
                </a:r>
                <a:r>
                  <a:rPr lang="tr-TR" sz="1600" baseline="30000" dirty="0"/>
                  <a:t>3</a:t>
                </a:r>
                <a:r>
                  <a:rPr lang="tr-TR" sz="1600" dirty="0"/>
                  <a:t>.K)</a:t>
                </a:r>
                <a:r>
                  <a:rPr lang="tr-TR" sz="1600" dirty="0">
                    <a:ea typeface="굴림" charset="-127"/>
                  </a:rPr>
                  <a:t> </a:t>
                </a:r>
                <a:r>
                  <a:rPr lang="tr-TR" sz="1600" dirty="0"/>
                  <a:t>ısıl kapasitedir. </a:t>
                </a:r>
              </a:p>
              <a:p>
                <a:pPr marL="0" indent="0" algn="just">
                  <a:spcBef>
                    <a:spcPts val="0"/>
                  </a:spcBef>
                  <a:buNone/>
                </a:pPr>
                <a:endParaRPr lang="tr-TR" sz="1600" spc="-2" dirty="0">
                  <a:latin typeface="Arial"/>
                  <a:cs typeface="Arial"/>
                </a:endParaRPr>
              </a:p>
              <a:p>
                <a:pPr marL="0" indent="0" algn="just">
                  <a:spcBef>
                    <a:spcPts val="0"/>
                  </a:spcBef>
                  <a:buNone/>
                </a:pPr>
                <a:r>
                  <a:rPr lang="tr-TR" sz="1600" dirty="0">
                    <a:solidFill>
                      <a:srgbClr val="FF0000"/>
                    </a:solidFill>
                    <a:ea typeface="굴림" charset="-127"/>
                  </a:rPr>
                  <a:t>Isı yayınım katsayısı (</a:t>
                </a:r>
                <a:r>
                  <a:rPr lang="tr-TR" sz="1600" i="1" dirty="0">
                    <a:solidFill>
                      <a:srgbClr val="FF0000"/>
                    </a:solidFill>
                    <a:ea typeface="굴림" charset="-127"/>
                  </a:rPr>
                  <a:t>α</a:t>
                </a:r>
                <a:r>
                  <a:rPr lang="tr-TR" sz="1600" dirty="0">
                    <a:solidFill>
                      <a:srgbClr val="FF0000"/>
                    </a:solidFill>
                    <a:ea typeface="굴림" charset="-127"/>
                  </a:rPr>
                  <a:t>), </a:t>
                </a:r>
                <a:r>
                  <a:rPr lang="tr-TR" sz="1600" dirty="0">
                    <a:ea typeface="굴림" charset="-127"/>
                  </a:rPr>
                  <a:t>bir malzeme içerisinde ısının ne kadar hızlı yayıldığının bir göstergesidir.</a:t>
                </a:r>
              </a:p>
              <a:p>
                <a:pPr marL="0" indent="0" algn="just">
                  <a:spcBef>
                    <a:spcPts val="0"/>
                  </a:spcBef>
                  <a:buNone/>
                </a:pPr>
                <a:endParaRPr lang="tr-TR" sz="1400" dirty="0"/>
              </a:p>
              <a:p>
                <a:pPr marL="0" indent="0" algn="just">
                  <a:spcBef>
                    <a:spcPts val="0"/>
                  </a:spcBef>
                  <a:buNone/>
                </a:pPr>
                <a14:m>
                  <m:oMath xmlns:m="http://schemas.openxmlformats.org/officeDocument/2006/math">
                    <m:r>
                      <a:rPr lang="tr-TR" altLang="ko-KR" i="1" dirty="0" smtClean="0">
                        <a:solidFill>
                          <a:srgbClr val="FF6699"/>
                        </a:solidFill>
                        <a:latin typeface="Cambria Math" panose="02040503050406030204" pitchFamily="18" charset="0"/>
                      </a:rPr>
                      <m:t>                             </m:t>
                    </m:r>
                    <m:r>
                      <a:rPr lang="tr-TR" altLang="ko-KR" b="0" i="1" dirty="0" smtClean="0">
                        <a:solidFill>
                          <a:srgbClr val="FF6699"/>
                        </a:solidFill>
                        <a:latin typeface="Cambria Math" panose="02040503050406030204" pitchFamily="18" charset="0"/>
                      </a:rPr>
                      <m:t>  </m:t>
                    </m:r>
                    <m:r>
                      <a:rPr lang="tr-TR" altLang="ko-KR" i="1" dirty="0" smtClean="0">
                        <a:solidFill>
                          <a:srgbClr val="FF6699"/>
                        </a:solidFill>
                        <a:latin typeface="Cambria Math" panose="02040503050406030204" pitchFamily="18" charset="0"/>
                      </a:rPr>
                      <m:t>   </m:t>
                    </m:r>
                    <m:r>
                      <a:rPr lang="el-GR" altLang="ko-KR" i="1" dirty="0" smtClean="0">
                        <a:solidFill>
                          <a:srgbClr val="FF6699"/>
                        </a:solidFill>
                        <a:latin typeface="Cambria Math" panose="02040503050406030204" pitchFamily="18" charset="0"/>
                      </a:rPr>
                      <m:t>𝛼</m:t>
                    </m:r>
                    <m:r>
                      <a:rPr lang="tr-TR" altLang="ko-KR" i="1" dirty="0" smtClean="0">
                        <a:solidFill>
                          <a:srgbClr val="FF6699"/>
                        </a:solidFill>
                        <a:latin typeface="Cambria Math" panose="02040503050406030204" pitchFamily="18" charset="0"/>
                      </a:rPr>
                      <m:t> =</m:t>
                    </m:r>
                    <m:f>
                      <m:fPr>
                        <m:ctrlPr>
                          <a:rPr lang="tr-TR" altLang="ko-KR" i="1" dirty="0" smtClean="0">
                            <a:solidFill>
                              <a:srgbClr val="FF6699"/>
                            </a:solidFill>
                            <a:latin typeface="Cambria Math" panose="02040503050406030204" pitchFamily="18" charset="0"/>
                          </a:rPr>
                        </m:ctrlPr>
                      </m:fPr>
                      <m:num>
                        <m:r>
                          <a:rPr lang="tr-TR" altLang="ko-KR" b="0" i="1" dirty="0" smtClean="0">
                            <a:solidFill>
                              <a:srgbClr val="FF6699"/>
                            </a:solidFill>
                            <a:latin typeface="Cambria Math" panose="02040503050406030204" pitchFamily="18" charset="0"/>
                          </a:rPr>
                          <m:t>𝐼𝑠𝚤</m:t>
                        </m:r>
                        <m:r>
                          <a:rPr lang="tr-TR" altLang="ko-KR" b="0" i="1" dirty="0" smtClean="0">
                            <a:solidFill>
                              <a:srgbClr val="FF6699"/>
                            </a:solidFill>
                            <a:latin typeface="Cambria Math" panose="02040503050406030204" pitchFamily="18" charset="0"/>
                          </a:rPr>
                          <m:t>  </m:t>
                        </m:r>
                        <m:r>
                          <a:rPr lang="tr-TR" altLang="ko-KR" b="0" i="1" dirty="0" smtClean="0">
                            <a:solidFill>
                              <a:srgbClr val="FF6699"/>
                            </a:solidFill>
                            <a:latin typeface="Cambria Math" panose="02040503050406030204" pitchFamily="18" charset="0"/>
                          </a:rPr>
                          <m:t>𝑖𝑙𝑒𝑡𝑖𝑚𝑖</m:t>
                        </m:r>
                      </m:num>
                      <m:den>
                        <m:r>
                          <a:rPr lang="tr-TR" altLang="ko-KR" b="0" i="1" dirty="0" smtClean="0">
                            <a:solidFill>
                              <a:srgbClr val="FF6699"/>
                            </a:solidFill>
                            <a:latin typeface="Cambria Math" panose="02040503050406030204" pitchFamily="18" charset="0"/>
                          </a:rPr>
                          <m:t>𝐼𝑠𝚤</m:t>
                        </m:r>
                        <m:r>
                          <a:rPr lang="tr-TR" altLang="ko-KR" b="0" i="1" dirty="0" smtClean="0">
                            <a:solidFill>
                              <a:srgbClr val="FF6699"/>
                            </a:solidFill>
                            <a:latin typeface="Cambria Math" panose="02040503050406030204" pitchFamily="18" charset="0"/>
                          </a:rPr>
                          <m:t>  </m:t>
                        </m:r>
                        <m:r>
                          <a:rPr lang="tr-TR" altLang="ko-KR" b="0" i="1" dirty="0" smtClean="0">
                            <a:solidFill>
                              <a:srgbClr val="FF6699"/>
                            </a:solidFill>
                            <a:latin typeface="Cambria Math" panose="02040503050406030204" pitchFamily="18" charset="0"/>
                          </a:rPr>
                          <m:t>𝑑𝑒𝑝𝑜𝑙𝑎𝑚𝑎</m:t>
                        </m:r>
                      </m:den>
                    </m:f>
                  </m:oMath>
                </a14:m>
                <a:r>
                  <a:rPr lang="tr-TR" sz="2400" dirty="0"/>
                  <a:t> </a:t>
                </a:r>
                <a:r>
                  <a:rPr lang="tr-TR" dirty="0">
                    <a:solidFill>
                      <a:srgbClr val="FF6699"/>
                    </a:solidFill>
                    <a:latin typeface="Cambria Math" panose="02040503050406030204" pitchFamily="18" charset="0"/>
                    <a:ea typeface="Cambria Math" panose="02040503050406030204" pitchFamily="18" charset="0"/>
                  </a:rPr>
                  <a:t>= </a:t>
                </a:r>
                <a14:m>
                  <m:oMath xmlns:m="http://schemas.openxmlformats.org/officeDocument/2006/math">
                    <m:f>
                      <m:fPr>
                        <m:ctrlPr>
                          <a:rPr lang="tr-TR" i="1" smtClean="0">
                            <a:solidFill>
                              <a:srgbClr val="FF6699"/>
                            </a:solidFill>
                            <a:latin typeface="Cambria Math" panose="02040503050406030204" pitchFamily="18" charset="0"/>
                            <a:ea typeface="Cambria Math" panose="02040503050406030204" pitchFamily="18" charset="0"/>
                          </a:rPr>
                        </m:ctrlPr>
                      </m:fPr>
                      <m:num>
                        <m:r>
                          <a:rPr lang="tr-TR" b="0" i="1" smtClean="0">
                            <a:solidFill>
                              <a:srgbClr val="FF6699"/>
                            </a:solidFill>
                            <a:latin typeface="Cambria Math" panose="02040503050406030204" pitchFamily="18" charset="0"/>
                            <a:ea typeface="Cambria Math" panose="02040503050406030204" pitchFamily="18" charset="0"/>
                          </a:rPr>
                          <m:t>𝑘</m:t>
                        </m:r>
                      </m:num>
                      <m:den>
                        <m:r>
                          <m:rPr>
                            <m:nor/>
                          </m:rPr>
                          <a:rPr lang="el-GR" i="1" dirty="0">
                            <a:solidFill>
                              <a:srgbClr val="FF6699"/>
                            </a:solidFill>
                            <a:latin typeface="Cambria Math" panose="02040503050406030204" pitchFamily="18" charset="0"/>
                            <a:ea typeface="Cambria Math" panose="02040503050406030204" pitchFamily="18" charset="0"/>
                          </a:rPr>
                          <m:t>ρ</m:t>
                        </m:r>
                        <m:r>
                          <m:rPr>
                            <m:nor/>
                          </m:rPr>
                          <a:rPr lang="tr-TR" i="1" dirty="0">
                            <a:solidFill>
                              <a:srgbClr val="FF6699"/>
                            </a:solidFill>
                            <a:latin typeface="Cambria Math" panose="02040503050406030204" pitchFamily="18" charset="0"/>
                            <a:ea typeface="Cambria Math" panose="02040503050406030204" pitchFamily="18" charset="0"/>
                          </a:rPr>
                          <m:t>c</m:t>
                        </m:r>
                        <m:r>
                          <m:rPr>
                            <m:nor/>
                          </m:rPr>
                          <a:rPr lang="tr-TR" i="1" baseline="-25000" dirty="0">
                            <a:solidFill>
                              <a:srgbClr val="FF6699"/>
                            </a:solidFill>
                            <a:latin typeface="Cambria Math" panose="02040503050406030204" pitchFamily="18" charset="0"/>
                            <a:ea typeface="Cambria Math" panose="02040503050406030204" pitchFamily="18" charset="0"/>
                          </a:rPr>
                          <m:t>p</m:t>
                        </m:r>
                      </m:den>
                    </m:f>
                  </m:oMath>
                </a14:m>
                <a:endParaRPr lang="tr-TR" dirty="0">
                  <a:latin typeface="Cambria Math" panose="02040503050406030204" pitchFamily="18" charset="0"/>
                  <a:ea typeface="Cambria Math" panose="02040503050406030204" pitchFamily="18" charset="0"/>
                </a:endParaRPr>
              </a:p>
              <a:p>
                <a:pPr marL="0" indent="0" algn="just">
                  <a:spcBef>
                    <a:spcPts val="0"/>
                  </a:spcBef>
                  <a:buNone/>
                </a:pPr>
                <a:r>
                  <a:rPr lang="tr-TR" sz="1600" dirty="0">
                    <a:ea typeface="굴림" charset="-127"/>
                  </a:rPr>
                  <a:t>Yüksek ısıl iletkenliğe veya düşük ısıl kapasiteye sahip bir malzemenin ısıl yayınımı yüksek olacaktır. Bir başka deyişle; ısıl yayınım ne kadar yüksek olursa, ısının ortam içerisinde yayılması o kadar hızlı olur. Küçük ısıl yayınım değeri, ısının çoğunun malzeme tarafından soğurulduğu ve ancak küçük bir miktarının daha ileri iletildiği anlamına gelir.</a:t>
                </a:r>
              </a:p>
            </p:txBody>
          </p:sp>
        </mc:Choice>
        <mc:Fallback>
          <p:sp>
            <p:nvSpPr>
              <p:cNvPr id="4" name="Rectangle 3">
                <a:extLst>
                  <a:ext uri="{FF2B5EF4-FFF2-40B4-BE49-F238E27FC236}">
                    <a16:creationId xmlns:a16="http://schemas.microsoft.com/office/drawing/2014/main" id="{3B221C50-8DB8-4734-8120-55F1F580BBDF}"/>
                  </a:ext>
                </a:extLst>
              </p:cNvPr>
              <p:cNvSpPr>
                <a:spLocks noGrp="1" noRot="1" noChangeAspect="1" noMove="1" noResize="1" noEditPoints="1" noAdjustHandles="1" noChangeArrowheads="1" noChangeShapeType="1" noTextEdit="1"/>
              </p:cNvSpPr>
              <p:nvPr>
                <p:ph idx="1"/>
              </p:nvPr>
            </p:nvSpPr>
            <p:spPr>
              <a:xfrm>
                <a:off x="180306" y="693489"/>
                <a:ext cx="7560840" cy="6023710"/>
              </a:xfrm>
              <a:blipFill>
                <a:blip r:embed="rId5"/>
                <a:stretch>
                  <a:fillRect l="-484" t="-304" r="-403"/>
                </a:stretch>
              </a:blipFill>
            </p:spPr>
            <p:txBody>
              <a:bodyPr/>
              <a:lstStyle/>
              <a:p>
                <a:r>
                  <a:rPr lang="tr-TR">
                    <a:noFill/>
                  </a:rPr>
                  <a:t> </a:t>
                </a:r>
              </a:p>
            </p:txBody>
          </p:sp>
        </mc:Fallback>
      </mc:AlternateContent>
    </p:spTree>
    <p:extLst>
      <p:ext uri="{BB962C8B-B14F-4D97-AF65-F5344CB8AC3E}">
        <p14:creationId xmlns:p14="http://schemas.microsoft.com/office/powerpoint/2010/main" val="302474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7A6644B9-657B-4B9D-9050-0FEB92EE8463}"/>
              </a:ext>
            </a:extLst>
          </p:cNvPr>
          <p:cNvSpPr>
            <a:spLocks noGrp="1" noChangeArrowheads="1"/>
          </p:cNvSpPr>
          <p:nvPr>
            <p:ph idx="1"/>
          </p:nvPr>
        </p:nvSpPr>
        <p:spPr>
          <a:xfrm>
            <a:off x="1872494" y="549474"/>
            <a:ext cx="7056784" cy="1505570"/>
          </a:xfrm>
        </p:spPr>
        <p:txBody>
          <a:bodyPr/>
          <a:lstStyle/>
          <a:p>
            <a:pPr marL="0" indent="0" algn="just">
              <a:spcBef>
                <a:spcPts val="0"/>
              </a:spcBef>
              <a:buNone/>
            </a:pPr>
            <a:r>
              <a:rPr lang="tr-TR" sz="1400" spc="-2" dirty="0">
                <a:solidFill>
                  <a:srgbClr val="FF0000"/>
                </a:solidFill>
                <a:latin typeface="Arial"/>
                <a:cs typeface="Arial"/>
              </a:rPr>
              <a:t>Taşınım</a:t>
            </a:r>
            <a:r>
              <a:rPr lang="tr-TR" sz="1400" spc="-2" dirty="0">
                <a:latin typeface="Arial"/>
                <a:cs typeface="Arial"/>
              </a:rPr>
              <a:t> bir katı yüzey ile ona bitişik, hareket halindeki sıvı veya gaz arasında enerji aktarımıdır ve </a:t>
            </a:r>
            <a:r>
              <a:rPr lang="tr-TR" sz="1400" u="sng" spc="-2" dirty="0">
                <a:latin typeface="Arial"/>
                <a:cs typeface="Arial"/>
              </a:rPr>
              <a:t>iletim (</a:t>
            </a:r>
            <a:r>
              <a:rPr lang="tr-TR" sz="1400" u="sng" spc="-2" dirty="0" err="1">
                <a:latin typeface="Arial"/>
                <a:cs typeface="Arial"/>
              </a:rPr>
              <a:t>conduction</a:t>
            </a:r>
            <a:r>
              <a:rPr lang="tr-TR" sz="1400" u="sng" spc="-2" dirty="0">
                <a:latin typeface="Arial"/>
                <a:cs typeface="Arial"/>
              </a:rPr>
              <a:t>)</a:t>
            </a:r>
            <a:r>
              <a:rPr lang="tr-TR" sz="1400" spc="-2" dirty="0">
                <a:latin typeface="Arial"/>
                <a:cs typeface="Arial"/>
              </a:rPr>
              <a:t> ve </a:t>
            </a:r>
            <a:r>
              <a:rPr lang="tr-TR" sz="1400" u="sng" spc="-2" dirty="0">
                <a:latin typeface="Arial"/>
                <a:cs typeface="Arial"/>
              </a:rPr>
              <a:t>akışkan hareketinin (</a:t>
            </a:r>
            <a:r>
              <a:rPr lang="tr-TR" sz="1400" u="sng" spc="-2" dirty="0" err="1">
                <a:latin typeface="Arial"/>
                <a:cs typeface="Arial"/>
              </a:rPr>
              <a:t>fluid</a:t>
            </a:r>
            <a:r>
              <a:rPr lang="tr-TR" sz="1400" u="sng" spc="-2" dirty="0">
                <a:latin typeface="Arial"/>
                <a:cs typeface="Arial"/>
              </a:rPr>
              <a:t> </a:t>
            </a:r>
            <a:r>
              <a:rPr lang="tr-TR" sz="1400" u="sng" spc="-2" dirty="0" err="1">
                <a:latin typeface="Arial"/>
                <a:cs typeface="Arial"/>
              </a:rPr>
              <a:t>motion</a:t>
            </a:r>
            <a:r>
              <a:rPr lang="tr-TR" sz="1400" u="sng" spc="-2" dirty="0">
                <a:latin typeface="Arial"/>
                <a:cs typeface="Arial"/>
              </a:rPr>
              <a:t>)</a:t>
            </a:r>
            <a:r>
              <a:rPr lang="tr-TR" sz="1400" spc="-2" dirty="0">
                <a:latin typeface="Arial"/>
                <a:cs typeface="Arial"/>
              </a:rPr>
              <a:t> birleşik etkilerini kapsar. Akışkan hareketi ne kadar hızlı olursa, taşınım ısı aktarımı da o kadar büyük olur.</a:t>
            </a:r>
          </a:p>
          <a:p>
            <a:pPr marL="0" indent="0" algn="just">
              <a:spcBef>
                <a:spcPts val="0"/>
              </a:spcBef>
              <a:buNone/>
            </a:pPr>
            <a:endParaRPr lang="tr-TR" sz="1400" spc="-2" dirty="0">
              <a:latin typeface="Arial"/>
              <a:cs typeface="Arial"/>
            </a:endParaRPr>
          </a:p>
          <a:p>
            <a:pPr marL="0" indent="0" algn="just">
              <a:spcBef>
                <a:spcPts val="0"/>
              </a:spcBef>
              <a:buNone/>
            </a:pPr>
            <a:r>
              <a:rPr lang="tr-TR" sz="1400" spc="-2" dirty="0">
                <a:latin typeface="Arial"/>
                <a:cs typeface="Arial"/>
              </a:rPr>
              <a:t>Yığın akışkan hareketinin ortadan kalkması halinde, katı yüzeyle bitişiğindeki akışkan arasındaki ısı transferi saf iletim ile olur.</a:t>
            </a:r>
          </a:p>
          <a:p>
            <a:pPr marL="0" indent="0" algn="just">
              <a:spcBef>
                <a:spcPts val="0"/>
              </a:spcBef>
              <a:buNone/>
            </a:pPr>
            <a:endParaRPr lang="tr-TR" sz="1400" spc="-2" dirty="0">
              <a:latin typeface="Arial"/>
              <a:cs typeface="Arial"/>
            </a:endParaRPr>
          </a:p>
          <a:p>
            <a:pPr marL="0" indent="0" algn="just">
              <a:spcBef>
                <a:spcPts val="0"/>
              </a:spcBef>
              <a:buNone/>
            </a:pPr>
            <a:r>
              <a:rPr lang="tr-TR" sz="1400" spc="-2" dirty="0">
                <a:latin typeface="Arial"/>
                <a:cs typeface="Arial"/>
              </a:rPr>
              <a:t>	</a:t>
            </a:r>
            <a:endParaRPr lang="tr-TR" sz="1400" dirty="0"/>
          </a:p>
          <a:p>
            <a:pPr marL="0" indent="0" algn="just">
              <a:spcBef>
                <a:spcPts val="0"/>
              </a:spcBef>
              <a:buNone/>
            </a:pPr>
            <a:endParaRPr lang="tr-TR" sz="1400" dirty="0"/>
          </a:p>
        </p:txBody>
      </p:sp>
      <p:sp>
        <p:nvSpPr>
          <p:cNvPr id="4" name="Başlık 1">
            <a:extLst>
              <a:ext uri="{FF2B5EF4-FFF2-40B4-BE49-F238E27FC236}">
                <a16:creationId xmlns:a16="http://schemas.microsoft.com/office/drawing/2014/main" id="{90244F09-7255-43F7-A2F8-9496B5426C95}"/>
              </a:ext>
            </a:extLst>
          </p:cNvPr>
          <p:cNvSpPr txBox="1">
            <a:spLocks/>
          </p:cNvSpPr>
          <p:nvPr/>
        </p:nvSpPr>
        <p:spPr bwMode="auto">
          <a:xfrm>
            <a:off x="1836490" y="45418"/>
            <a:ext cx="712879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a:lstStyle>
          <a:p>
            <a:pPr algn="just"/>
            <a:r>
              <a:rPr lang="tr-TR" sz="2000" b="1" kern="0" cap="all" dirty="0">
                <a:solidFill>
                  <a:srgbClr val="FF0000"/>
                </a:solidFill>
              </a:rPr>
              <a:t>TAŞINIM (CONVECTION)</a:t>
            </a:r>
          </a:p>
        </p:txBody>
      </p:sp>
      <p:sp>
        <p:nvSpPr>
          <p:cNvPr id="10" name="Rectangle 3">
            <a:extLst>
              <a:ext uri="{FF2B5EF4-FFF2-40B4-BE49-F238E27FC236}">
                <a16:creationId xmlns:a16="http://schemas.microsoft.com/office/drawing/2014/main" id="{0D607008-0BE6-4406-9EFF-C93530170FD7}"/>
              </a:ext>
            </a:extLst>
          </p:cNvPr>
          <p:cNvSpPr txBox="1">
            <a:spLocks noChangeArrowheads="1"/>
          </p:cNvSpPr>
          <p:nvPr/>
        </p:nvSpPr>
        <p:spPr bwMode="auto">
          <a:xfrm>
            <a:off x="2268538" y="3585448"/>
            <a:ext cx="3960440" cy="205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spcBef>
                <a:spcPts val="0"/>
              </a:spcBef>
              <a:buFontTx/>
              <a:buNone/>
            </a:pPr>
            <a:r>
              <a:rPr lang="tr-TR" sz="1400" spc="-2" dirty="0">
                <a:solidFill>
                  <a:srgbClr val="FF0000"/>
                </a:solidFill>
                <a:latin typeface="Arial"/>
                <a:cs typeface="Arial"/>
              </a:rPr>
              <a:t>Zorlanmış taşınım (</a:t>
            </a:r>
            <a:r>
              <a:rPr lang="tr-TR" sz="1400" spc="-2" dirty="0" err="1">
                <a:solidFill>
                  <a:srgbClr val="FF0000"/>
                </a:solidFill>
                <a:latin typeface="Arial"/>
                <a:cs typeface="Arial"/>
              </a:rPr>
              <a:t>Forced</a:t>
            </a:r>
            <a:r>
              <a:rPr lang="tr-TR" sz="1400" spc="-2" dirty="0">
                <a:solidFill>
                  <a:srgbClr val="FF0000"/>
                </a:solidFill>
                <a:latin typeface="Arial"/>
                <a:cs typeface="Arial"/>
              </a:rPr>
              <a:t> </a:t>
            </a:r>
            <a:r>
              <a:rPr lang="tr-TR" sz="1400" spc="-2" dirty="0" err="1">
                <a:solidFill>
                  <a:srgbClr val="FF0000"/>
                </a:solidFill>
                <a:latin typeface="Arial"/>
                <a:cs typeface="Arial"/>
              </a:rPr>
              <a:t>convection</a:t>
            </a:r>
            <a:r>
              <a:rPr lang="tr-TR" sz="1400" spc="-2" dirty="0">
                <a:solidFill>
                  <a:srgbClr val="FF0000"/>
                </a:solidFill>
                <a:latin typeface="Arial"/>
                <a:cs typeface="Arial"/>
              </a:rPr>
              <a:t>); </a:t>
            </a:r>
            <a:r>
              <a:rPr lang="tr-TR" sz="1400" kern="0" spc="-2" dirty="0">
                <a:cs typeface="Arial"/>
              </a:rPr>
              <a:t>akışkanın, yüzey üzerinden fan, pompa veya rüzgar vasıtasıyla akmasının zorlanması durumundaki taşınımdır.  </a:t>
            </a:r>
          </a:p>
          <a:p>
            <a:pPr marL="0" indent="0" algn="just">
              <a:spcBef>
                <a:spcPts val="0"/>
              </a:spcBef>
              <a:buFontTx/>
              <a:buNone/>
            </a:pPr>
            <a:r>
              <a:rPr lang="tr-TR" sz="1400" spc="-2" dirty="0">
                <a:solidFill>
                  <a:srgbClr val="FF0000"/>
                </a:solidFill>
                <a:latin typeface="Arial"/>
                <a:cs typeface="Arial"/>
              </a:rPr>
              <a:t>Serbest (Doğal) taşınım [Natural (</a:t>
            </a:r>
            <a:r>
              <a:rPr lang="tr-TR" sz="1400" spc="-2" dirty="0" err="1">
                <a:solidFill>
                  <a:srgbClr val="FF0000"/>
                </a:solidFill>
                <a:latin typeface="Arial"/>
                <a:cs typeface="Arial"/>
              </a:rPr>
              <a:t>Free</a:t>
            </a:r>
            <a:r>
              <a:rPr lang="tr-TR" sz="1400" spc="-2" dirty="0">
                <a:solidFill>
                  <a:srgbClr val="FF0000"/>
                </a:solidFill>
                <a:latin typeface="Arial"/>
                <a:cs typeface="Arial"/>
              </a:rPr>
              <a:t>) </a:t>
            </a:r>
            <a:r>
              <a:rPr lang="tr-TR" sz="1400" spc="-2" dirty="0" err="1">
                <a:solidFill>
                  <a:srgbClr val="FF0000"/>
                </a:solidFill>
                <a:latin typeface="Arial"/>
                <a:cs typeface="Arial"/>
              </a:rPr>
              <a:t>convection</a:t>
            </a:r>
            <a:r>
              <a:rPr lang="tr-TR" sz="1400" spc="-2" dirty="0">
                <a:solidFill>
                  <a:srgbClr val="FF0000"/>
                </a:solidFill>
                <a:latin typeface="Arial"/>
                <a:cs typeface="Arial"/>
              </a:rPr>
              <a:t>]; </a:t>
            </a:r>
            <a:r>
              <a:rPr lang="tr-TR" sz="1400" kern="0" dirty="0"/>
              <a:t>akışkanın hareketinin, akışkan içerisinde sıcaklık değişiminin ortaya çıkardığı yoğunluk farklarının doğurduğu kaldırma kuvveti sebebi ile olması durumundaki taşınımdır.</a:t>
            </a:r>
          </a:p>
          <a:p>
            <a:pPr marL="0" indent="0" algn="just">
              <a:spcBef>
                <a:spcPts val="0"/>
              </a:spcBef>
              <a:buFontTx/>
              <a:buNone/>
            </a:pPr>
            <a:endParaRPr lang="tr-TR" sz="1400" kern="0" dirty="0"/>
          </a:p>
        </p:txBody>
      </p:sp>
      <p:sp>
        <p:nvSpPr>
          <p:cNvPr id="11" name="Rectangle 3">
            <a:extLst>
              <a:ext uri="{FF2B5EF4-FFF2-40B4-BE49-F238E27FC236}">
                <a16:creationId xmlns:a16="http://schemas.microsoft.com/office/drawing/2014/main" id="{696E6E0E-3114-4D84-A127-7CC92D0AD914}"/>
              </a:ext>
            </a:extLst>
          </p:cNvPr>
          <p:cNvSpPr txBox="1">
            <a:spLocks noChangeArrowheads="1"/>
          </p:cNvSpPr>
          <p:nvPr/>
        </p:nvSpPr>
        <p:spPr bwMode="auto">
          <a:xfrm>
            <a:off x="2653991" y="2141518"/>
            <a:ext cx="6275287" cy="139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spcBef>
                <a:spcPts val="0"/>
              </a:spcBef>
              <a:buFontTx/>
              <a:buNone/>
            </a:pPr>
            <a:r>
              <a:rPr lang="tr-TR" sz="1400" kern="0" spc="-2" dirty="0">
                <a:latin typeface="Arial"/>
                <a:cs typeface="Arial"/>
              </a:rPr>
              <a:t>Şekil 1-34’de sıcak bir bloğun üst yüzeyinden soğuk hava üflenerek soğutulması </a:t>
            </a:r>
            <a:r>
              <a:rPr lang="tr-TR" sz="1400" kern="0" spc="-2" dirty="0" err="1">
                <a:latin typeface="Arial"/>
                <a:cs typeface="Arial"/>
              </a:rPr>
              <a:t>şematize</a:t>
            </a:r>
            <a:r>
              <a:rPr lang="tr-TR" sz="1400" kern="0" spc="-2" dirty="0">
                <a:latin typeface="Arial"/>
                <a:cs typeface="Arial"/>
              </a:rPr>
              <a:t> edilmiştir. Burada ısı, önce bloğa bitişik hava tabakasına </a:t>
            </a:r>
            <a:r>
              <a:rPr lang="tr-TR" sz="1400" kern="0" spc="-2" dirty="0">
                <a:solidFill>
                  <a:srgbClr val="00B050"/>
                </a:solidFill>
                <a:latin typeface="Arial"/>
                <a:cs typeface="Arial"/>
              </a:rPr>
              <a:t>iletim</a:t>
            </a:r>
            <a:r>
              <a:rPr lang="tr-TR" sz="1400" kern="0" spc="-2" dirty="0">
                <a:latin typeface="Arial"/>
                <a:cs typeface="Arial"/>
              </a:rPr>
              <a:t> ile aktarılır. Ardından bu ısı, yüzeyden </a:t>
            </a:r>
            <a:r>
              <a:rPr lang="tr-TR" sz="1400" kern="0" spc="-2" dirty="0">
                <a:solidFill>
                  <a:srgbClr val="00B050"/>
                </a:solidFill>
                <a:latin typeface="Arial"/>
                <a:cs typeface="Arial"/>
              </a:rPr>
              <a:t>taşınım</a:t>
            </a:r>
            <a:r>
              <a:rPr lang="tr-TR" sz="1400" kern="0" spc="-2" dirty="0">
                <a:latin typeface="Arial"/>
                <a:cs typeface="Arial"/>
              </a:rPr>
              <a:t> ile hava içindeki iletim </a:t>
            </a:r>
            <a:r>
              <a:rPr lang="tr-TR" sz="1400" kern="0" spc="-2" dirty="0">
                <a:cs typeface="Arial"/>
              </a:rPr>
              <a:t>(hava moleküllerinin gelişigüzel hareketlerinden dolayı)</a:t>
            </a:r>
            <a:r>
              <a:rPr lang="tr-TR" sz="1400" kern="0" spc="-2" dirty="0">
                <a:latin typeface="Arial"/>
                <a:cs typeface="Arial"/>
              </a:rPr>
              <a:t> ve havanın yığın ya da </a:t>
            </a:r>
            <a:r>
              <a:rPr lang="tr-TR" sz="1400" kern="0" spc="-2" dirty="0" err="1">
                <a:latin typeface="Arial"/>
                <a:cs typeface="Arial"/>
              </a:rPr>
              <a:t>makroskopik</a:t>
            </a:r>
            <a:r>
              <a:rPr lang="tr-TR" sz="1400" kern="0" spc="-2" dirty="0">
                <a:latin typeface="Arial"/>
                <a:cs typeface="Arial"/>
              </a:rPr>
              <a:t> hareketlerinin </a:t>
            </a:r>
            <a:r>
              <a:rPr lang="tr-TR" sz="1400" kern="0" spc="-2" dirty="0">
                <a:cs typeface="Arial"/>
              </a:rPr>
              <a:t>(ısının havayı yüzeyden uzaklaştırıp yerine daha soğuk havayı koyan)</a:t>
            </a:r>
            <a:r>
              <a:rPr lang="tr-TR" sz="1400" kern="0" spc="-2" dirty="0">
                <a:latin typeface="Arial"/>
                <a:cs typeface="Arial"/>
              </a:rPr>
              <a:t> birleşik etkileri ile uzaklaştırılır. </a:t>
            </a:r>
            <a:endParaRPr lang="tr-TR" sz="1400" kern="0" dirty="0"/>
          </a:p>
          <a:p>
            <a:pPr marL="0" indent="0" algn="just">
              <a:spcBef>
                <a:spcPts val="0"/>
              </a:spcBef>
              <a:buFontTx/>
              <a:buNone/>
            </a:pPr>
            <a:endParaRPr lang="tr-TR" sz="1400" kern="0" dirty="0"/>
          </a:p>
        </p:txBody>
      </p:sp>
      <p:sp>
        <p:nvSpPr>
          <p:cNvPr id="14" name="Rectangle 3">
            <a:extLst>
              <a:ext uri="{FF2B5EF4-FFF2-40B4-BE49-F238E27FC236}">
                <a16:creationId xmlns:a16="http://schemas.microsoft.com/office/drawing/2014/main" id="{08A99270-4934-4F09-99A5-35614ECC432C}"/>
              </a:ext>
            </a:extLst>
          </p:cNvPr>
          <p:cNvSpPr txBox="1">
            <a:spLocks noChangeArrowheads="1"/>
          </p:cNvSpPr>
          <p:nvPr/>
        </p:nvSpPr>
        <p:spPr bwMode="auto">
          <a:xfrm>
            <a:off x="512812" y="5662142"/>
            <a:ext cx="5602486" cy="1029469"/>
          </a:xfrm>
          <a:prstGeom prst="rect">
            <a:avLst/>
          </a:prstGeom>
          <a:solidFill>
            <a:srgbClr val="FFC000"/>
          </a:solidFill>
          <a:ln>
            <a:noFill/>
          </a:ln>
          <a:effec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spcBef>
                <a:spcPts val="0"/>
              </a:spcBef>
              <a:buFontTx/>
              <a:buNone/>
            </a:pPr>
            <a:r>
              <a:rPr lang="tr-TR" sz="1400" kern="0" spc="-2" dirty="0">
                <a:latin typeface="Arial"/>
                <a:cs typeface="Arial"/>
              </a:rPr>
              <a:t>Bir akışkanın faz değişimi içeren ısı transfer işlemleri, (kaynama sırasında kabarcıkların yükselmesi veya </a:t>
            </a:r>
            <a:r>
              <a:rPr lang="tr-TR" sz="1400" kern="0" spc="-2" dirty="0" err="1">
                <a:latin typeface="Arial"/>
                <a:cs typeface="Arial"/>
              </a:rPr>
              <a:t>yoğuşma</a:t>
            </a:r>
            <a:r>
              <a:rPr lang="tr-TR" sz="1400" kern="0" spc="-2" dirty="0">
                <a:latin typeface="Arial"/>
                <a:cs typeface="Arial"/>
              </a:rPr>
              <a:t> sırasında sıvı damlalarının yağması gibi), işlem esnasında oluşan akışkan hareketleri sebebiyle aynı zamanda taşınım olarak düşünülür.</a:t>
            </a:r>
            <a:endParaRPr lang="tr-TR" sz="1400" kern="0" dirty="0"/>
          </a:p>
          <a:p>
            <a:pPr marL="0" indent="0" algn="just">
              <a:spcBef>
                <a:spcPts val="0"/>
              </a:spcBef>
              <a:buFontTx/>
              <a:buNone/>
            </a:pPr>
            <a:endParaRPr lang="tr-TR" sz="1400" kern="0" dirty="0"/>
          </a:p>
        </p:txBody>
      </p:sp>
    </p:spTree>
    <p:extLst>
      <p:ext uri="{BB962C8B-B14F-4D97-AF65-F5344CB8AC3E}">
        <p14:creationId xmlns:p14="http://schemas.microsoft.com/office/powerpoint/2010/main" val="125779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90000"/>
            </a:schemeClr>
          </a:fgClr>
          <a:bgClr>
            <a:schemeClr val="bg1"/>
          </a:bgClr>
        </a:patt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AC9AF922-AA88-41CF-96C6-A72CE28570D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mc:AlternateContent xmlns:mc="http://schemas.openxmlformats.org/markup-compatibility/2006" xmlns:a14="http://schemas.microsoft.com/office/drawing/2010/main">
        <mc:Choice Requires="a14">
          <p:sp>
            <p:nvSpPr>
              <p:cNvPr id="9" name="Rectangle 3">
                <a:extLst>
                  <a:ext uri="{FF2B5EF4-FFF2-40B4-BE49-F238E27FC236}">
                    <a16:creationId xmlns:a16="http://schemas.microsoft.com/office/drawing/2014/main" id="{BAB52998-056A-4A77-91EA-8BDFBC600817}"/>
                  </a:ext>
                </a:extLst>
              </p:cNvPr>
              <p:cNvSpPr txBox="1">
                <a:spLocks noChangeArrowheads="1"/>
              </p:cNvSpPr>
              <p:nvPr/>
            </p:nvSpPr>
            <p:spPr bwMode="auto">
              <a:xfrm>
                <a:off x="178849" y="112508"/>
                <a:ext cx="8786301" cy="65576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ctr">
                  <a:spcBef>
                    <a:spcPts val="0"/>
                  </a:spcBef>
                  <a:buNone/>
                </a:pPr>
                <a:r>
                  <a:rPr lang="tr-TR" sz="1600" b="1" kern="0" dirty="0">
                    <a:solidFill>
                      <a:srgbClr val="00B050"/>
                    </a:solidFill>
                    <a:ea typeface="굴림" charset="-127"/>
                  </a:rPr>
                  <a:t>   </a:t>
                </a:r>
                <a:r>
                  <a:rPr lang="tr-TR" sz="2800" b="1" kern="0" dirty="0">
                    <a:solidFill>
                      <a:srgbClr val="00B050"/>
                    </a:solidFill>
                    <a:highlight>
                      <a:srgbClr val="FFFF00"/>
                    </a:highlight>
                    <a:ea typeface="굴림" charset="-127"/>
                  </a:rPr>
                  <a:t>Newton Soğutma Kanunu</a:t>
                </a:r>
              </a:p>
              <a:p>
                <a:pPr marL="0" indent="0" algn="ctr">
                  <a:spcBef>
                    <a:spcPts val="0"/>
                  </a:spcBef>
                  <a:buNone/>
                </a:pPr>
                <a:r>
                  <a:rPr lang="tr-TR" sz="2800" b="1" kern="0" dirty="0">
                    <a:solidFill>
                      <a:srgbClr val="00B050"/>
                    </a:solidFill>
                    <a:highlight>
                      <a:srgbClr val="FFFFFF"/>
                    </a:highlight>
                    <a:ea typeface="굴림" charset="-127"/>
                  </a:rPr>
                  <a:t>  </a:t>
                </a:r>
                <a:r>
                  <a:rPr lang="tr-TR" sz="2800" b="1" kern="0" dirty="0">
                    <a:solidFill>
                      <a:srgbClr val="00B050"/>
                    </a:solidFill>
                    <a:highlight>
                      <a:srgbClr val="FFFF00"/>
                    </a:highlight>
                    <a:ea typeface="굴림" charset="-127"/>
                  </a:rPr>
                  <a:t>(</a:t>
                </a:r>
                <a:r>
                  <a:rPr lang="tr-TR" sz="2800" b="1" kern="0" dirty="0" err="1">
                    <a:solidFill>
                      <a:srgbClr val="00B050"/>
                    </a:solidFill>
                    <a:highlight>
                      <a:srgbClr val="FFFF00"/>
                    </a:highlight>
                    <a:ea typeface="굴림" charset="-127"/>
                  </a:rPr>
                  <a:t>Newton’s</a:t>
                </a:r>
                <a:r>
                  <a:rPr lang="tr-TR" sz="2800" b="1" kern="0" dirty="0">
                    <a:solidFill>
                      <a:srgbClr val="00B050"/>
                    </a:solidFill>
                    <a:highlight>
                      <a:srgbClr val="FFFF00"/>
                    </a:highlight>
                    <a:ea typeface="굴림" charset="-127"/>
                  </a:rPr>
                  <a:t> </a:t>
                </a:r>
                <a:r>
                  <a:rPr lang="tr-TR" sz="2800" b="1" kern="0" dirty="0" err="1">
                    <a:solidFill>
                      <a:srgbClr val="00B050"/>
                    </a:solidFill>
                    <a:highlight>
                      <a:srgbClr val="FFFF00"/>
                    </a:highlight>
                    <a:ea typeface="굴림" charset="-127"/>
                  </a:rPr>
                  <a:t>Law</a:t>
                </a:r>
                <a:r>
                  <a:rPr lang="tr-TR" sz="2800" b="1" kern="0" dirty="0">
                    <a:solidFill>
                      <a:srgbClr val="00B050"/>
                    </a:solidFill>
                    <a:highlight>
                      <a:srgbClr val="FFFF00"/>
                    </a:highlight>
                    <a:ea typeface="굴림" charset="-127"/>
                  </a:rPr>
                  <a:t> of </a:t>
                </a:r>
                <a:r>
                  <a:rPr lang="tr-TR" sz="2800" b="1" kern="0" dirty="0" err="1">
                    <a:solidFill>
                      <a:srgbClr val="00B050"/>
                    </a:solidFill>
                    <a:highlight>
                      <a:srgbClr val="FFFF00"/>
                    </a:highlight>
                    <a:ea typeface="굴림" charset="-127"/>
                  </a:rPr>
                  <a:t>Cooling</a:t>
                </a:r>
                <a:r>
                  <a:rPr lang="tr-TR" sz="2800" b="1" kern="0" dirty="0">
                    <a:solidFill>
                      <a:srgbClr val="00B050"/>
                    </a:solidFill>
                    <a:highlight>
                      <a:srgbClr val="FFFF00"/>
                    </a:highlight>
                    <a:ea typeface="굴림" charset="-127"/>
                  </a:rPr>
                  <a:t>)</a:t>
                </a:r>
              </a:p>
              <a:p>
                <a:pPr marL="0" indent="0" algn="ctr">
                  <a:spcBef>
                    <a:spcPts val="0"/>
                  </a:spcBef>
                  <a:buNone/>
                </a:pPr>
                <a:r>
                  <a:rPr lang="tr-TR" altLang="ko-KR" dirty="0">
                    <a:solidFill>
                      <a:srgbClr val="FF6699"/>
                    </a:solidFill>
                  </a:rPr>
                  <a:t>   </a:t>
                </a:r>
              </a:p>
              <a:p>
                <a:pPr marL="0" indent="0" algn="ctr">
                  <a:spcBef>
                    <a:spcPts val="0"/>
                  </a:spcBef>
                  <a:buNone/>
                </a:pPr>
                <a:r>
                  <a:rPr lang="tr-TR" altLang="ko-KR" dirty="0">
                    <a:solidFill>
                      <a:srgbClr val="FF6699"/>
                    </a:solidFill>
                  </a:rPr>
                  <a:t>      </a:t>
                </a:r>
                <a14:m>
                  <m:oMath xmlns:m="http://schemas.openxmlformats.org/officeDocument/2006/math">
                    <m:acc>
                      <m:accPr>
                        <m:chr m:val="̇"/>
                        <m:ctrlPr>
                          <a:rPr lang="tr-TR" altLang="ko-KR" i="1" dirty="0" smtClean="0">
                            <a:solidFill>
                              <a:srgbClr val="FF6699"/>
                            </a:solidFill>
                            <a:latin typeface="Cambria Math" panose="02040503050406030204" pitchFamily="18" charset="0"/>
                          </a:rPr>
                        </m:ctrlPr>
                      </m:accPr>
                      <m:e>
                        <m:r>
                          <a:rPr lang="tr-TR" altLang="ko-KR" b="0" i="1" dirty="0" smtClean="0">
                            <a:solidFill>
                              <a:srgbClr val="FF6699"/>
                            </a:solidFill>
                            <a:latin typeface="Cambria Math" panose="02040503050406030204" pitchFamily="18" charset="0"/>
                          </a:rPr>
                          <m:t>𝑄</m:t>
                        </m:r>
                      </m:e>
                    </m:acc>
                    <m:r>
                      <a:rPr lang="tr-TR" altLang="ko-KR" b="0" i="1" baseline="-25000" dirty="0" smtClean="0">
                        <a:solidFill>
                          <a:srgbClr val="FF6699"/>
                        </a:solidFill>
                        <a:latin typeface="Cambria Math" panose="02040503050406030204" pitchFamily="18" charset="0"/>
                      </a:rPr>
                      <m:t>𝑡𝑎</m:t>
                    </m:r>
                    <m:r>
                      <a:rPr lang="tr-TR" altLang="ko-KR" b="0" i="1" baseline="-25000" dirty="0" smtClean="0">
                        <a:solidFill>
                          <a:srgbClr val="FF6699"/>
                        </a:solidFill>
                        <a:latin typeface="Cambria Math" panose="02040503050406030204" pitchFamily="18" charset="0"/>
                      </a:rPr>
                      <m:t>ş</m:t>
                    </m:r>
                    <m:r>
                      <a:rPr lang="tr-TR" altLang="ko-KR" b="0" i="1" baseline="-25000" dirty="0" smtClean="0">
                        <a:solidFill>
                          <a:srgbClr val="FF6699"/>
                        </a:solidFill>
                        <a:latin typeface="Cambria Math" panose="02040503050406030204" pitchFamily="18" charset="0"/>
                      </a:rPr>
                      <m:t>𝚤𝑛𝚤𝑚</m:t>
                    </m:r>
                    <m:r>
                      <a:rPr lang="tr-TR" altLang="ko-KR" i="1" dirty="0" smtClean="0">
                        <a:solidFill>
                          <a:srgbClr val="FF6699"/>
                        </a:solidFill>
                        <a:latin typeface="Cambria Math" panose="02040503050406030204" pitchFamily="18" charset="0"/>
                      </a:rPr>
                      <m:t>=</m:t>
                    </m:r>
                    <m:r>
                      <a:rPr lang="tr-TR" altLang="ko-KR" b="0" i="1" dirty="0" smtClean="0">
                        <a:solidFill>
                          <a:srgbClr val="FF6699"/>
                        </a:solidFill>
                        <a:latin typeface="Cambria Math" panose="02040503050406030204" pitchFamily="18" charset="0"/>
                      </a:rPr>
                      <m:t>h</m:t>
                    </m:r>
                    <m:r>
                      <a:rPr lang="tr-TR" altLang="ko-KR" b="0" i="1" dirty="0" smtClean="0">
                        <a:solidFill>
                          <a:srgbClr val="FF6699"/>
                        </a:solidFill>
                        <a:latin typeface="Cambria Math" panose="02040503050406030204" pitchFamily="18" charset="0"/>
                      </a:rPr>
                      <m:t> </m:t>
                    </m:r>
                    <m:r>
                      <a:rPr lang="tr-TR" altLang="ko-KR" i="1" dirty="0" smtClean="0">
                        <a:solidFill>
                          <a:srgbClr val="FF6699"/>
                        </a:solidFill>
                        <a:latin typeface="Cambria Math" panose="02040503050406030204" pitchFamily="18" charset="0"/>
                      </a:rPr>
                      <m:t>𝐴</m:t>
                    </m:r>
                    <m:r>
                      <a:rPr lang="tr-TR" altLang="ko-KR" b="0" i="1" baseline="-25000" dirty="0" smtClean="0">
                        <a:solidFill>
                          <a:srgbClr val="FF6699"/>
                        </a:solidFill>
                        <a:latin typeface="Cambria Math" panose="02040503050406030204" pitchFamily="18" charset="0"/>
                      </a:rPr>
                      <m:t>𝑠</m:t>
                    </m:r>
                    <m:r>
                      <a:rPr lang="tr-TR" altLang="ko-KR" b="0" i="1" dirty="0" smtClean="0">
                        <a:solidFill>
                          <a:srgbClr val="FF6699"/>
                        </a:solidFill>
                        <a:latin typeface="Cambria Math" panose="02040503050406030204" pitchFamily="18" charset="0"/>
                      </a:rPr>
                      <m:t> </m:t>
                    </m:r>
                    <m:d>
                      <m:dPr>
                        <m:ctrlPr>
                          <a:rPr lang="tr-TR" altLang="ko-KR" b="0" i="1" dirty="0" smtClean="0">
                            <a:solidFill>
                              <a:srgbClr val="FF6699"/>
                            </a:solidFill>
                            <a:latin typeface="Cambria Math" panose="02040503050406030204" pitchFamily="18" charset="0"/>
                          </a:rPr>
                        </m:ctrlPr>
                      </m:dPr>
                      <m:e>
                        <m:r>
                          <a:rPr lang="tr-TR" altLang="ko-KR" b="0" i="1" dirty="0" smtClean="0">
                            <a:solidFill>
                              <a:srgbClr val="FF6699"/>
                            </a:solidFill>
                            <a:latin typeface="Cambria Math" panose="02040503050406030204" pitchFamily="18" charset="0"/>
                          </a:rPr>
                          <m:t>𝑇</m:t>
                        </m:r>
                        <m:r>
                          <a:rPr lang="tr-TR" altLang="ko-KR" b="0" i="1" baseline="-25000" dirty="0" smtClean="0">
                            <a:solidFill>
                              <a:srgbClr val="FF6699"/>
                            </a:solidFill>
                            <a:latin typeface="Cambria Math" panose="02040503050406030204" pitchFamily="18" charset="0"/>
                          </a:rPr>
                          <m:t>𝑠</m:t>
                        </m:r>
                        <m:r>
                          <a:rPr lang="tr-TR" altLang="ko-KR" b="0" i="1" dirty="0" smtClean="0">
                            <a:solidFill>
                              <a:srgbClr val="FF6699"/>
                            </a:solidFill>
                            <a:latin typeface="Cambria Math" panose="02040503050406030204" pitchFamily="18" charset="0"/>
                          </a:rPr>
                          <m:t>−</m:t>
                        </m:r>
                        <m:r>
                          <a:rPr lang="tr-TR" altLang="ko-KR" b="0" i="1" dirty="0" smtClean="0">
                            <a:solidFill>
                              <a:srgbClr val="FF6699"/>
                            </a:solidFill>
                            <a:latin typeface="Cambria Math" panose="02040503050406030204" pitchFamily="18" charset="0"/>
                          </a:rPr>
                          <m:t>𝑇</m:t>
                        </m:r>
                        <m:r>
                          <m:rPr>
                            <m:nor/>
                          </m:rPr>
                          <a:rPr lang="tr-TR" b="1" baseline="-25000" smtClean="0">
                            <a:solidFill>
                              <a:srgbClr val="FF6699"/>
                            </a:solidFill>
                          </a:rPr>
                          <m:t>∞</m:t>
                        </m:r>
                      </m:e>
                    </m:d>
                  </m:oMath>
                </a14:m>
                <a:r>
                  <a:rPr lang="tr-TR" sz="1800" dirty="0">
                    <a:solidFill>
                      <a:srgbClr val="FF6699"/>
                    </a:solidFill>
                    <a:latin typeface="Cambria Math" panose="02040503050406030204" pitchFamily="18" charset="0"/>
                  </a:rPr>
                  <a:t>           (W)</a:t>
                </a:r>
              </a:p>
              <a:p>
                <a:pPr marL="0" indent="0">
                  <a:spcBef>
                    <a:spcPts val="0"/>
                  </a:spcBef>
                  <a:buNone/>
                </a:pPr>
                <a:endParaRPr lang="tr-TR" altLang="ko-KR" sz="1600" kern="0" dirty="0">
                  <a:ea typeface="굴림" charset="-127"/>
                </a:endParaRPr>
              </a:p>
              <a:p>
                <a:pPr marL="0" indent="0" algn="just">
                  <a:spcBef>
                    <a:spcPts val="0"/>
                  </a:spcBef>
                  <a:buNone/>
                </a:pPr>
                <a:r>
                  <a:rPr lang="tr-TR" altLang="ko-KR" sz="1600" kern="0" dirty="0">
                    <a:ea typeface="굴림" charset="-127"/>
                  </a:rPr>
                  <a:t>Burada </a:t>
                </a:r>
                <a14:m>
                  <m:oMath xmlns:m="http://schemas.openxmlformats.org/officeDocument/2006/math">
                    <m:r>
                      <a:rPr lang="tr-TR" altLang="ko-KR" sz="1800" i="1" kern="0" smtClean="0">
                        <a:solidFill>
                          <a:srgbClr val="FF0000"/>
                        </a:solidFill>
                        <a:latin typeface="Cambria Math" panose="02040503050406030204" pitchFamily="18" charset="0"/>
                        <a:ea typeface="굴림" charset="-127"/>
                      </a:rPr>
                      <m:t>h</m:t>
                    </m:r>
                    <m:r>
                      <a:rPr lang="tr-TR" altLang="ko-KR" sz="1800" b="0" i="0" kern="0" smtClean="0">
                        <a:solidFill>
                          <a:srgbClr val="FF0000"/>
                        </a:solidFill>
                        <a:latin typeface="Cambria Math" panose="02040503050406030204" pitchFamily="18" charset="0"/>
                        <a:ea typeface="굴림" charset="-127"/>
                      </a:rPr>
                      <m:t>,</m:t>
                    </m:r>
                    <m:r>
                      <a:rPr lang="tr-TR" altLang="ko-KR" sz="1800" b="0" i="1" kern="0" smtClean="0">
                        <a:solidFill>
                          <a:srgbClr val="FF0000"/>
                        </a:solidFill>
                        <a:latin typeface="Cambria Math" panose="02040503050406030204" pitchFamily="18" charset="0"/>
                        <a:ea typeface="굴림" charset="-127"/>
                      </a:rPr>
                      <m:t> </m:t>
                    </m:r>
                  </m:oMath>
                </a14:m>
                <a:r>
                  <a:rPr lang="tr-TR" sz="1600" kern="0" dirty="0">
                    <a:solidFill>
                      <a:srgbClr val="FF0000"/>
                    </a:solidFill>
                    <a:ea typeface="굴림" charset="-127"/>
                  </a:rPr>
                  <a:t>taşınım ısı transfer katsayısı</a:t>
                </a:r>
                <a:r>
                  <a:rPr lang="tr-TR" sz="1600" kern="0" dirty="0">
                    <a:ea typeface="굴림" charset="-127"/>
                  </a:rPr>
                  <a:t>dır</a:t>
                </a:r>
                <a:r>
                  <a:rPr lang="tr-TR" sz="1600" kern="0" dirty="0">
                    <a:solidFill>
                      <a:srgbClr val="FF0000"/>
                    </a:solidFill>
                    <a:ea typeface="굴림" charset="-127"/>
                  </a:rPr>
                  <a:t> </a:t>
                </a:r>
                <a:r>
                  <a:rPr lang="tr-TR" sz="1600" kern="0" dirty="0">
                    <a:ea typeface="굴림" charset="-127"/>
                  </a:rPr>
                  <a:t>ve </a:t>
                </a:r>
                <a:r>
                  <a:rPr lang="tr-TR" sz="1600" u="sng" kern="0" dirty="0">
                    <a:ea typeface="굴림" charset="-127"/>
                  </a:rPr>
                  <a:t>akışkanın bir özelliği değildir</a:t>
                </a:r>
                <a:r>
                  <a:rPr lang="tr-TR" sz="1600" kern="0" dirty="0">
                    <a:ea typeface="굴림" charset="-127"/>
                  </a:rPr>
                  <a:t> (W/m</a:t>
                </a:r>
                <a:r>
                  <a:rPr lang="tr-TR" sz="1600" kern="0" baseline="30000" dirty="0">
                    <a:ea typeface="굴림" charset="-127"/>
                  </a:rPr>
                  <a:t>2</a:t>
                </a:r>
                <a:r>
                  <a:rPr lang="tr-TR" sz="1600" kern="0" dirty="0">
                    <a:ea typeface="굴림" charset="-127"/>
                  </a:rPr>
                  <a:t>.K), </a:t>
                </a:r>
                <a14:m>
                  <m:oMath xmlns:m="http://schemas.openxmlformats.org/officeDocument/2006/math">
                    <m:r>
                      <a:rPr lang="tr-TR" altLang="ko-KR" sz="1800" kern="0" dirty="0">
                        <a:latin typeface="Cambria Math" panose="02040503050406030204" pitchFamily="18" charset="0"/>
                        <a:ea typeface="굴림" charset="-127"/>
                      </a:rPr>
                      <m:t>𝐴</m:t>
                    </m:r>
                    <m:r>
                      <a:rPr lang="tr-TR" altLang="ko-KR" sz="1800" kern="0" baseline="-25000" dirty="0">
                        <a:latin typeface="Cambria Math" panose="02040503050406030204" pitchFamily="18" charset="0"/>
                        <a:ea typeface="굴림" charset="-127"/>
                      </a:rPr>
                      <m:t>𝑠</m:t>
                    </m:r>
                  </m:oMath>
                </a14:m>
                <a:r>
                  <a:rPr lang="tr-TR" sz="1600" i="1" kern="0" dirty="0">
                    <a:solidFill>
                      <a:schemeClr val="bg1">
                        <a:lumMod val="65000"/>
                      </a:schemeClr>
                    </a:solidFill>
                    <a:ea typeface="굴림" charset="-127"/>
                  </a:rPr>
                  <a:t> </a:t>
                </a:r>
                <a:r>
                  <a:rPr lang="tr-TR" sz="1600" kern="0" dirty="0" err="1">
                    <a:ea typeface="굴림" charset="-127"/>
                  </a:rPr>
                  <a:t>taşınımın</a:t>
                </a:r>
                <a:r>
                  <a:rPr lang="tr-TR" sz="1600" kern="0" dirty="0">
                    <a:ea typeface="굴림" charset="-127"/>
                  </a:rPr>
                  <a:t> olduğu yüzeyin alanı, </a:t>
                </a:r>
                <a14:m>
                  <m:oMath xmlns:m="http://schemas.openxmlformats.org/officeDocument/2006/math">
                    <m:r>
                      <a:rPr lang="tr-TR" altLang="ko-KR" sz="1800" kern="0" dirty="0">
                        <a:latin typeface="Cambria Math" panose="02040503050406030204" pitchFamily="18" charset="0"/>
                        <a:ea typeface="굴림" charset="-127"/>
                      </a:rPr>
                      <m:t>𝑇</m:t>
                    </m:r>
                    <m:r>
                      <a:rPr lang="tr-TR" altLang="ko-KR" sz="1800" kern="0" baseline="-25000" dirty="0">
                        <a:latin typeface="Cambria Math" panose="02040503050406030204" pitchFamily="18" charset="0"/>
                        <a:ea typeface="굴림" charset="-127"/>
                      </a:rPr>
                      <m:t>𝑠</m:t>
                    </m:r>
                  </m:oMath>
                </a14:m>
                <a:r>
                  <a:rPr lang="tr-TR" sz="1800" kern="0" dirty="0">
                    <a:ea typeface="굴림" charset="-127"/>
                  </a:rPr>
                  <a:t> </a:t>
                </a:r>
                <a:r>
                  <a:rPr lang="tr-TR" sz="1600" kern="0" dirty="0">
                    <a:ea typeface="굴림" charset="-127"/>
                  </a:rPr>
                  <a:t>yüzey sıcaklığı, </a:t>
                </a:r>
                <a:r>
                  <a:rPr lang="tr-TR" sz="1600" i="1" kern="0" dirty="0">
                    <a:ea typeface="굴림" charset="-127"/>
                  </a:rPr>
                  <a:t>T</a:t>
                </a:r>
                <a:r>
                  <a:rPr lang="tr-TR" b="1" i="1" baseline="-25000" dirty="0"/>
                  <a:t>∞</a:t>
                </a:r>
                <a:r>
                  <a:rPr lang="tr-TR" b="1" i="1" dirty="0"/>
                  <a:t> </a:t>
                </a:r>
                <a:r>
                  <a:rPr lang="tr-TR" sz="1600" kern="0" dirty="0">
                    <a:ea typeface="굴림" charset="-127"/>
                  </a:rPr>
                  <a:t>yüzeyden yeteri kadar uzaklıkta akışkan sıcaklığıdır.</a:t>
                </a:r>
              </a:p>
            </p:txBody>
          </p:sp>
        </mc:Choice>
        <mc:Fallback xmlns="">
          <p:sp>
            <p:nvSpPr>
              <p:cNvPr id="9" name="Rectangle 3">
                <a:extLst>
                  <a:ext uri="{FF2B5EF4-FFF2-40B4-BE49-F238E27FC236}">
                    <a16:creationId xmlns:a16="http://schemas.microsoft.com/office/drawing/2014/main" id="{BAB52998-056A-4A77-91EA-8BDFBC600817}"/>
                  </a:ext>
                </a:extLst>
              </p:cNvPr>
              <p:cNvSpPr txBox="1">
                <a:spLocks noRot="1" noChangeAspect="1" noMove="1" noResize="1" noEditPoints="1" noAdjustHandles="1" noChangeArrowheads="1" noChangeShapeType="1" noTextEdit="1"/>
              </p:cNvSpPr>
              <p:nvPr/>
            </p:nvSpPr>
            <p:spPr bwMode="auto">
              <a:xfrm>
                <a:off x="178849" y="112508"/>
                <a:ext cx="8786301" cy="6557645"/>
              </a:xfrm>
              <a:prstGeom prst="rect">
                <a:avLst/>
              </a:prstGeom>
              <a:blipFill>
                <a:blip r:embed="rId3"/>
                <a:stretch>
                  <a:fillRect l="-347" t="-929" r="-3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100756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7A6644B9-657B-4B9D-9050-0FEB92EE8463}"/>
                  </a:ext>
                </a:extLst>
              </p:cNvPr>
              <p:cNvSpPr>
                <a:spLocks noGrp="1" noChangeArrowheads="1"/>
              </p:cNvSpPr>
              <p:nvPr>
                <p:ph idx="1"/>
              </p:nvPr>
            </p:nvSpPr>
            <p:spPr>
              <a:xfrm>
                <a:off x="1836490" y="405458"/>
                <a:ext cx="7128792" cy="6336704"/>
              </a:xfrm>
            </p:spPr>
            <p:txBody>
              <a:bodyPr/>
              <a:lstStyle/>
              <a:p>
                <a:pPr marL="0" indent="0" algn="just">
                  <a:spcBef>
                    <a:spcPts val="0"/>
                  </a:spcBef>
                  <a:buNone/>
                </a:pPr>
                <a:r>
                  <a:rPr lang="tr-TR" sz="1400" spc="-2" dirty="0">
                    <a:solidFill>
                      <a:srgbClr val="FF0000"/>
                    </a:solidFill>
                    <a:latin typeface="Arial"/>
                    <a:cs typeface="Arial"/>
                  </a:rPr>
                  <a:t>Işınım,</a:t>
                </a:r>
                <a:r>
                  <a:rPr lang="tr-TR" sz="1400" spc="-2" dirty="0">
                    <a:latin typeface="Arial"/>
                    <a:cs typeface="Arial"/>
                  </a:rPr>
                  <a:t> atom ve moleküllerin elektronik düzenlerindeki değişmelerin sonucunda maddeden elektromanyetik dalgalar şeklinde yayılan enerjidir. </a:t>
                </a:r>
              </a:p>
              <a:p>
                <a:pPr marL="0" indent="0" algn="just">
                  <a:spcBef>
                    <a:spcPts val="0"/>
                  </a:spcBef>
                  <a:buNone/>
                </a:pPr>
                <a:endParaRPr lang="tr-TR" sz="1400" spc="-2" dirty="0">
                  <a:latin typeface="Arial"/>
                  <a:cs typeface="Arial"/>
                </a:endParaRPr>
              </a:p>
              <a:p>
                <a:pPr marL="0" indent="0" algn="just">
                  <a:spcBef>
                    <a:spcPts val="0"/>
                  </a:spcBef>
                  <a:buNone/>
                </a:pPr>
                <a:r>
                  <a:rPr lang="tr-TR" sz="1400" spc="-2" dirty="0">
                    <a:latin typeface="Arial"/>
                    <a:cs typeface="Arial"/>
                  </a:rPr>
                  <a:t>İletim ve </a:t>
                </a:r>
                <a:r>
                  <a:rPr lang="tr-TR" sz="1400" spc="-2" dirty="0" err="1">
                    <a:latin typeface="Arial"/>
                    <a:cs typeface="Arial"/>
                  </a:rPr>
                  <a:t>taşınımdan</a:t>
                </a:r>
                <a:r>
                  <a:rPr lang="tr-TR" sz="1400" spc="-2" dirty="0">
                    <a:latin typeface="Arial"/>
                    <a:cs typeface="Arial"/>
                  </a:rPr>
                  <a:t> farklı olarak </a:t>
                </a:r>
                <a:r>
                  <a:rPr lang="tr-TR" sz="1400" u="sng" spc="-2" dirty="0">
                    <a:latin typeface="Arial"/>
                    <a:cs typeface="Arial"/>
                  </a:rPr>
                  <a:t>ışınımla ısı transferi bir aracı ortam gerektirmez</a:t>
                </a:r>
                <a:r>
                  <a:rPr lang="tr-TR" sz="1400" spc="-2" dirty="0">
                    <a:latin typeface="Arial"/>
                    <a:cs typeface="Arial"/>
                  </a:rPr>
                  <a:t>, en hızlı (ışık hızında) ısı transferidir ve boşlukta yavaşlamaz. Güneş enerjisinin yeryüzüne ulaşma şekli budur.</a:t>
                </a:r>
              </a:p>
              <a:p>
                <a:pPr marL="0" indent="0" algn="just">
                  <a:spcBef>
                    <a:spcPts val="0"/>
                  </a:spcBef>
                  <a:buNone/>
                </a:pPr>
                <a:endParaRPr lang="tr-TR" sz="1400" spc="-2" dirty="0">
                  <a:latin typeface="Arial"/>
                  <a:cs typeface="Arial"/>
                </a:endParaRPr>
              </a:p>
              <a:p>
                <a:pPr marL="0" indent="0" algn="just">
                  <a:spcBef>
                    <a:spcPts val="0"/>
                  </a:spcBef>
                  <a:buNone/>
                </a:pPr>
                <a:r>
                  <a:rPr lang="tr-TR" sz="1400" spc="-2" dirty="0">
                    <a:solidFill>
                      <a:srgbClr val="FF0000"/>
                    </a:solidFill>
                    <a:latin typeface="Arial"/>
                    <a:cs typeface="Arial"/>
                  </a:rPr>
                  <a:t>Işınım, </a:t>
                </a:r>
                <a:r>
                  <a:rPr lang="tr-TR" sz="1400" spc="-2" dirty="0">
                    <a:latin typeface="Arial"/>
                    <a:cs typeface="Arial"/>
                  </a:rPr>
                  <a:t>sıcaklıkla ilişkisi olmayan x ışınları, gama ışınları, mikrodalgalar, radyo ve televizyon dalgaları gibi elektromanyetik ışınımın diğer biçimlerinden farklıdır. </a:t>
                </a:r>
              </a:p>
              <a:p>
                <a:pPr marL="0" indent="0" algn="just">
                  <a:spcBef>
                    <a:spcPts val="0"/>
                  </a:spcBef>
                  <a:buNone/>
                </a:pPr>
                <a:endParaRPr lang="tr-TR" sz="1400" spc="-2" dirty="0">
                  <a:latin typeface="Arial"/>
                  <a:cs typeface="Arial"/>
                </a:endParaRPr>
              </a:p>
              <a:p>
                <a:pPr marL="0" indent="0" algn="just">
                  <a:spcBef>
                    <a:spcPts val="0"/>
                  </a:spcBef>
                  <a:buNone/>
                </a:pPr>
                <a:r>
                  <a:rPr lang="tr-TR" sz="1400" spc="-2" dirty="0">
                    <a:solidFill>
                      <a:srgbClr val="FF0000"/>
                    </a:solidFill>
                    <a:latin typeface="Arial"/>
                    <a:cs typeface="Arial"/>
                  </a:rPr>
                  <a:t>Işınım, </a:t>
                </a:r>
                <a:r>
                  <a:rPr lang="tr-TR" sz="1400" u="sng" spc="-2" dirty="0">
                    <a:latin typeface="Arial"/>
                    <a:cs typeface="Arial"/>
                  </a:rPr>
                  <a:t>hacimsel bir olaydır </a:t>
                </a:r>
                <a:r>
                  <a:rPr lang="tr-TR" sz="1400" u="sng" spc="-2" dirty="0">
                    <a:cs typeface="Arial"/>
                  </a:rPr>
                  <a:t>(</a:t>
                </a:r>
                <a:r>
                  <a:rPr lang="tr-TR" sz="1400" u="sng" spc="-2" dirty="0" err="1">
                    <a:cs typeface="Arial"/>
                  </a:rPr>
                  <a:t>volumetric</a:t>
                </a:r>
                <a:r>
                  <a:rPr lang="tr-TR" sz="1400" u="sng" spc="-2" dirty="0">
                    <a:cs typeface="Arial"/>
                  </a:rPr>
                  <a:t> </a:t>
                </a:r>
                <a:r>
                  <a:rPr lang="tr-TR" sz="1400" u="sng" spc="-2" dirty="0" err="1">
                    <a:cs typeface="Arial"/>
                  </a:rPr>
                  <a:t>phenomenon</a:t>
                </a:r>
                <a:r>
                  <a:rPr lang="tr-TR" sz="1400" u="sng" spc="-2" dirty="0">
                    <a:cs typeface="Arial"/>
                  </a:rPr>
                  <a:t>)</a:t>
                </a:r>
                <a:r>
                  <a:rPr lang="tr-TR" sz="1400" spc="-2" dirty="0">
                    <a:cs typeface="Arial"/>
                  </a:rPr>
                  <a:t> </a:t>
                </a:r>
                <a:r>
                  <a:rPr lang="tr-TR" sz="1400" spc="-2" dirty="0">
                    <a:latin typeface="Arial"/>
                    <a:cs typeface="Arial"/>
                  </a:rPr>
                  <a:t>ve bütün katılar, sıvılar ve gazlar, ışınımı değişen seviyelerde yayar, soğurur ve geçirirler. </a:t>
                </a:r>
              </a:p>
              <a:p>
                <a:pPr marL="0" indent="0" algn="just">
                  <a:spcBef>
                    <a:spcPts val="0"/>
                  </a:spcBef>
                  <a:buNone/>
                </a:pPr>
                <a:endParaRPr lang="tr-TR" sz="1400" spc="-2" dirty="0">
                  <a:latin typeface="Arial"/>
                  <a:cs typeface="Arial"/>
                </a:endParaRPr>
              </a:p>
              <a:p>
                <a:pPr marL="0" indent="0" algn="just">
                  <a:spcBef>
                    <a:spcPts val="0"/>
                  </a:spcBef>
                  <a:buNone/>
                </a:pPr>
                <a:r>
                  <a:rPr lang="tr-TR" sz="1400" u="sng" spc="-2" dirty="0">
                    <a:latin typeface="Arial"/>
                    <a:cs typeface="Arial"/>
                  </a:rPr>
                  <a:t>Mutlak sıfırın üstündeki sıcaklıklarda bütün cisimler ısıl ışınım yayarlar</a:t>
                </a:r>
                <a:r>
                  <a:rPr lang="tr-TR" sz="1400" spc="-2" dirty="0">
                    <a:latin typeface="Arial"/>
                    <a:cs typeface="Arial"/>
                  </a:rPr>
                  <a:t>. Ancak; ı</a:t>
                </a:r>
                <a:r>
                  <a:rPr lang="tr-TR" sz="1400" spc="-2" dirty="0">
                    <a:cs typeface="Arial"/>
                  </a:rPr>
                  <a:t>sıl ışınıma geçirgen olmayan malzemelerin (metal, ağaç ve kaya) iç bölgelerinden yayılan ışınım asla yüzeye ulaşamadığı ve böylesi cisimlerde genellikle yüzeyin birkaç mikron içerisinde soğurulduğu için, bu tip katılarda ışınım bir </a:t>
                </a:r>
                <a:r>
                  <a:rPr lang="tr-TR" sz="1400" u="sng" spc="-2" dirty="0">
                    <a:cs typeface="Arial"/>
                  </a:rPr>
                  <a:t>yüzey olayı (</a:t>
                </a:r>
                <a:r>
                  <a:rPr lang="tr-TR" sz="1400" u="sng" spc="-2" dirty="0" err="1">
                    <a:cs typeface="Arial"/>
                  </a:rPr>
                  <a:t>surface</a:t>
                </a:r>
                <a:r>
                  <a:rPr lang="tr-TR" sz="1400" u="sng" spc="-2" dirty="0">
                    <a:cs typeface="Arial"/>
                  </a:rPr>
                  <a:t> </a:t>
                </a:r>
                <a:r>
                  <a:rPr lang="tr-TR" sz="1400" u="sng" spc="-2" dirty="0" err="1">
                    <a:cs typeface="Arial"/>
                  </a:rPr>
                  <a:t>phenomenon</a:t>
                </a:r>
                <a:r>
                  <a:rPr lang="tr-TR" sz="1400" u="sng" spc="-2" dirty="0">
                    <a:cs typeface="Arial"/>
                  </a:rPr>
                  <a:t>) </a:t>
                </a:r>
                <a:r>
                  <a:rPr lang="tr-TR" sz="1400" spc="-2" dirty="0">
                    <a:cs typeface="Arial"/>
                  </a:rPr>
                  <a:t>olarak ele alınır.</a:t>
                </a:r>
              </a:p>
              <a:p>
                <a:pPr marL="0" indent="0" algn="ctr">
                  <a:spcBef>
                    <a:spcPts val="0"/>
                  </a:spcBef>
                  <a:buNone/>
                </a:pPr>
                <a:r>
                  <a:rPr lang="tr-TR" sz="2800" b="1" kern="0" dirty="0">
                    <a:solidFill>
                      <a:srgbClr val="00B050"/>
                    </a:solidFill>
                    <a:highlight>
                      <a:srgbClr val="FFFF00"/>
                    </a:highlight>
                    <a:ea typeface="굴림" charset="-127"/>
                  </a:rPr>
                  <a:t>Stefan-Boltzmann Kanunu</a:t>
                </a:r>
              </a:p>
              <a:p>
                <a:pPr marL="0" indent="0" algn="ctr">
                  <a:spcBef>
                    <a:spcPts val="0"/>
                  </a:spcBef>
                  <a:buNone/>
                </a:pPr>
                <a:r>
                  <a:rPr lang="tr-TR" sz="2800" b="1" kern="0" dirty="0">
                    <a:solidFill>
                      <a:srgbClr val="00B050"/>
                    </a:solidFill>
                    <a:highlight>
                      <a:srgbClr val="FFFFFF"/>
                    </a:highlight>
                    <a:ea typeface="굴림" charset="-127"/>
                  </a:rPr>
                  <a:t>  </a:t>
                </a:r>
                <a:r>
                  <a:rPr lang="tr-TR" sz="2800" b="1" kern="0" dirty="0">
                    <a:solidFill>
                      <a:srgbClr val="00B050"/>
                    </a:solidFill>
                    <a:highlight>
                      <a:srgbClr val="FFFF00"/>
                    </a:highlight>
                    <a:ea typeface="굴림" charset="-127"/>
                  </a:rPr>
                  <a:t>(Stefan-Boltzmann </a:t>
                </a:r>
                <a:r>
                  <a:rPr lang="tr-TR" sz="2800" b="1" kern="0" dirty="0" err="1">
                    <a:solidFill>
                      <a:srgbClr val="00B050"/>
                    </a:solidFill>
                    <a:highlight>
                      <a:srgbClr val="FFFF00"/>
                    </a:highlight>
                    <a:ea typeface="굴림" charset="-127"/>
                  </a:rPr>
                  <a:t>Law</a:t>
                </a:r>
                <a:r>
                  <a:rPr lang="tr-TR" sz="2800" b="1" dirty="0">
                    <a:solidFill>
                      <a:srgbClr val="00B050"/>
                    </a:solidFill>
                    <a:highlight>
                      <a:srgbClr val="FFFF00"/>
                    </a:highlight>
                    <a:ea typeface="굴림" charset="-127"/>
                  </a:rPr>
                  <a:t>)</a:t>
                </a:r>
                <a:endParaRPr lang="tr-TR" sz="1400" spc="-2" dirty="0">
                  <a:latin typeface="Arial"/>
                  <a:cs typeface="Arial"/>
                </a:endParaRPr>
              </a:p>
              <a:p>
                <a:pPr marL="0" indent="0" algn="just">
                  <a:spcBef>
                    <a:spcPts val="0"/>
                  </a:spcBef>
                  <a:buNone/>
                </a:pPr>
                <a:r>
                  <a:rPr lang="tr-TR" altLang="ko-KR" sz="2400" dirty="0">
                    <a:solidFill>
                      <a:srgbClr val="FF6699"/>
                    </a:solidFill>
                  </a:rPr>
                  <a:t>	            </a:t>
                </a:r>
                <a14:m>
                  <m:oMath xmlns:m="http://schemas.openxmlformats.org/officeDocument/2006/math">
                    <m:acc>
                      <m:accPr>
                        <m:chr m:val="̇"/>
                        <m:ctrlPr>
                          <a:rPr lang="tr-TR" altLang="ko-KR" sz="2400" i="1" dirty="0" smtClean="0">
                            <a:solidFill>
                              <a:srgbClr val="FF6699"/>
                            </a:solidFill>
                            <a:latin typeface="Cambria Math" panose="02040503050406030204" pitchFamily="18" charset="0"/>
                          </a:rPr>
                        </m:ctrlPr>
                      </m:accPr>
                      <m:e>
                        <m:r>
                          <a:rPr lang="tr-TR" altLang="ko-KR" sz="2400" b="0" i="1" dirty="0" smtClean="0">
                            <a:solidFill>
                              <a:srgbClr val="FF6699"/>
                            </a:solidFill>
                            <a:latin typeface="Cambria Math" panose="02040503050406030204" pitchFamily="18" charset="0"/>
                          </a:rPr>
                          <m:t>𝑄</m:t>
                        </m:r>
                      </m:e>
                    </m:acc>
                    <m:r>
                      <a:rPr lang="tr-TR" altLang="ko-KR" sz="2400" b="0" i="1" baseline="-25000" dirty="0" smtClean="0">
                        <a:solidFill>
                          <a:srgbClr val="FF6699"/>
                        </a:solidFill>
                        <a:latin typeface="Cambria Math" panose="02040503050406030204" pitchFamily="18" charset="0"/>
                      </a:rPr>
                      <m:t>𝑦𝑎𝑦𝚤𝑙𝑎𝑛</m:t>
                    </m:r>
                    <m:r>
                      <a:rPr lang="tr-TR" altLang="ko-KR" sz="2400" b="0" i="1" baseline="-25000" dirty="0" smtClean="0">
                        <a:solidFill>
                          <a:srgbClr val="FF6699"/>
                        </a:solidFill>
                        <a:latin typeface="Cambria Math" panose="02040503050406030204" pitchFamily="18" charset="0"/>
                      </a:rPr>
                      <m:t>, </m:t>
                    </m:r>
                    <m:r>
                      <a:rPr lang="tr-TR" altLang="ko-KR" sz="2400" b="0" i="1" baseline="-25000" dirty="0" smtClean="0">
                        <a:solidFill>
                          <a:srgbClr val="FF6699"/>
                        </a:solidFill>
                        <a:latin typeface="Cambria Math" panose="02040503050406030204" pitchFamily="18" charset="0"/>
                      </a:rPr>
                      <m:t>𝑚𝑎𝑥</m:t>
                    </m:r>
                    <m:r>
                      <a:rPr lang="tr-TR" altLang="ko-KR" sz="2400" i="1" dirty="0" smtClean="0">
                        <a:solidFill>
                          <a:srgbClr val="FF6699"/>
                        </a:solidFill>
                        <a:latin typeface="Cambria Math" panose="02040503050406030204" pitchFamily="18" charset="0"/>
                      </a:rPr>
                      <m:t>=</m:t>
                    </m:r>
                    <m:r>
                      <m:rPr>
                        <m:sty m:val="p"/>
                      </m:rPr>
                      <a:rPr lang="tr-TR" altLang="ko-KR" sz="2400" i="1" dirty="0">
                        <a:solidFill>
                          <a:srgbClr val="FF6699"/>
                        </a:solidFill>
                        <a:latin typeface="Cambria Math" panose="02040503050406030204" pitchFamily="18" charset="0"/>
                      </a:rPr>
                      <m:t>σ</m:t>
                    </m:r>
                    <m:r>
                      <a:rPr lang="tr-TR" altLang="ko-KR" sz="2400" b="0" i="1" dirty="0" smtClean="0">
                        <a:solidFill>
                          <a:srgbClr val="FF6699"/>
                        </a:solidFill>
                        <a:latin typeface="Cambria Math" panose="02040503050406030204" pitchFamily="18" charset="0"/>
                      </a:rPr>
                      <m:t> </m:t>
                    </m:r>
                    <m:r>
                      <a:rPr lang="tr-TR" altLang="ko-KR" sz="2400" i="1" dirty="0" smtClean="0">
                        <a:solidFill>
                          <a:srgbClr val="FF6699"/>
                        </a:solidFill>
                        <a:latin typeface="Cambria Math" panose="02040503050406030204" pitchFamily="18" charset="0"/>
                      </a:rPr>
                      <m:t>𝐴</m:t>
                    </m:r>
                    <m:r>
                      <a:rPr lang="tr-TR" altLang="ko-KR" sz="2400" b="0" i="1" baseline="-25000" dirty="0" smtClean="0">
                        <a:solidFill>
                          <a:srgbClr val="FF6699"/>
                        </a:solidFill>
                        <a:latin typeface="Cambria Math" panose="02040503050406030204" pitchFamily="18" charset="0"/>
                      </a:rPr>
                      <m:t>𝑠</m:t>
                    </m:r>
                    <m:r>
                      <a:rPr lang="tr-TR" altLang="ko-KR" sz="2400" b="0" i="1" baseline="-25000" dirty="0" smtClean="0">
                        <a:solidFill>
                          <a:srgbClr val="FF6699"/>
                        </a:solidFill>
                        <a:latin typeface="Cambria Math" panose="02040503050406030204" pitchFamily="18" charset="0"/>
                      </a:rPr>
                      <m:t> </m:t>
                    </m:r>
                    <m:r>
                      <a:rPr lang="tr-TR" altLang="ko-KR" sz="2400" b="0" i="1" dirty="0" smtClean="0">
                        <a:solidFill>
                          <a:srgbClr val="FF6699"/>
                        </a:solidFill>
                        <a:latin typeface="Cambria Math" panose="02040503050406030204" pitchFamily="18" charset="0"/>
                      </a:rPr>
                      <m:t>𝑇</m:t>
                    </m:r>
                    <m:r>
                      <a:rPr lang="tr-TR" altLang="ko-KR" sz="2400" b="0" i="1" baseline="30000" dirty="0" smtClean="0">
                        <a:solidFill>
                          <a:srgbClr val="FF6699"/>
                        </a:solidFill>
                        <a:latin typeface="Cambria Math" panose="02040503050406030204" pitchFamily="18" charset="0"/>
                      </a:rPr>
                      <m:t>4</m:t>
                    </m:r>
                    <m:r>
                      <a:rPr lang="tr-TR" altLang="ko-KR" sz="2400" b="0" i="1" baseline="-25000" dirty="0" smtClean="0">
                        <a:solidFill>
                          <a:srgbClr val="FF6699"/>
                        </a:solidFill>
                        <a:latin typeface="Cambria Math" panose="02040503050406030204" pitchFamily="18" charset="0"/>
                      </a:rPr>
                      <m:t>𝑠</m:t>
                    </m:r>
                    <m:r>
                      <a:rPr lang="tr-TR" altLang="ko-KR" sz="2400" b="0" i="1" dirty="0" smtClean="0">
                        <a:solidFill>
                          <a:srgbClr val="FF6699"/>
                        </a:solidFill>
                        <a:latin typeface="Cambria Math" panose="02040503050406030204" pitchFamily="18" charset="0"/>
                      </a:rPr>
                      <m:t> </m:t>
                    </m:r>
                  </m:oMath>
                </a14:m>
                <a:r>
                  <a:rPr lang="tr-TR" dirty="0">
                    <a:solidFill>
                      <a:srgbClr val="FF6699"/>
                    </a:solidFill>
                    <a:latin typeface="Cambria Math" panose="02040503050406030204" pitchFamily="18" charset="0"/>
                  </a:rPr>
                  <a:t>               (W)</a:t>
                </a:r>
                <a:r>
                  <a:rPr lang="tr-TR" altLang="ko-KR" spc="-2" dirty="0">
                    <a:cs typeface="Arial"/>
                  </a:rPr>
                  <a:t> 	</a:t>
                </a:r>
              </a:p>
              <a:p>
                <a:pPr marL="0" indent="0" algn="just">
                  <a:spcBef>
                    <a:spcPts val="0"/>
                  </a:spcBef>
                  <a:buNone/>
                </a:pPr>
                <a:endParaRPr lang="tr-TR" altLang="ko-KR" sz="1400" spc="-2" dirty="0">
                  <a:cs typeface="Arial"/>
                </a:endParaRPr>
              </a:p>
              <a:p>
                <a:pPr marL="0" indent="0" algn="just">
                  <a:spcBef>
                    <a:spcPts val="0"/>
                  </a:spcBef>
                  <a:buNone/>
                </a:pPr>
                <a:r>
                  <a:rPr lang="tr-TR" altLang="ko-KR" sz="1400" spc="-2" dirty="0">
                    <a:cs typeface="Arial"/>
                  </a:rPr>
                  <a:t>Burada </a:t>
                </a:r>
                <a14:m>
                  <m:oMath xmlns:m="http://schemas.openxmlformats.org/officeDocument/2006/math">
                    <m:r>
                      <m:rPr>
                        <m:sty m:val="p"/>
                      </m:rPr>
                      <a:rPr lang="el-GR" altLang="ko-KR" spc="-2">
                        <a:latin typeface="Cambria Math" panose="02040503050406030204" pitchFamily="18" charset="0"/>
                        <a:cs typeface="Arial"/>
                      </a:rPr>
                      <m:t>σ</m:t>
                    </m:r>
                    <m:r>
                      <a:rPr lang="tr-TR" altLang="ko-KR" b="0" i="0" spc="-2" smtClean="0">
                        <a:latin typeface="Cambria Math" panose="02040503050406030204" pitchFamily="18" charset="0"/>
                        <a:cs typeface="Arial"/>
                      </a:rPr>
                      <m:t>, </m:t>
                    </m:r>
                  </m:oMath>
                </a14:m>
                <a:r>
                  <a:rPr lang="tr-TR" altLang="ko-KR" sz="1400" b="0" i="0" spc="-2" dirty="0">
                    <a:cs typeface="Arial"/>
                  </a:rPr>
                  <a:t>Stefan-Boltzmann sabitidir ve 5.670 x 10</a:t>
                </a:r>
                <a:r>
                  <a:rPr lang="tr-TR" altLang="ko-KR" sz="1400" b="0" i="0" spc="-2" baseline="30000" dirty="0">
                    <a:cs typeface="Arial"/>
                  </a:rPr>
                  <a:t>-8</a:t>
                </a:r>
                <a:r>
                  <a:rPr lang="tr-TR" altLang="ko-KR" sz="1400" b="0" i="0" spc="-2" dirty="0">
                    <a:cs typeface="Arial"/>
                  </a:rPr>
                  <a:t> W/m</a:t>
                </a:r>
                <a:r>
                  <a:rPr lang="tr-TR" altLang="ko-KR" sz="1400" b="0" i="0" spc="-2" baseline="30000" dirty="0">
                    <a:cs typeface="Arial"/>
                  </a:rPr>
                  <a:t>2</a:t>
                </a:r>
                <a:r>
                  <a:rPr lang="tr-TR" altLang="ko-KR" sz="1400" b="0" i="0" spc="-2" dirty="0">
                    <a:cs typeface="Arial"/>
                  </a:rPr>
                  <a:t>.K</a:t>
                </a:r>
                <a:r>
                  <a:rPr lang="tr-TR" altLang="ko-KR" sz="1400" b="0" i="0" spc="-2" baseline="30000" dirty="0">
                    <a:cs typeface="Arial"/>
                  </a:rPr>
                  <a:t>4</a:t>
                </a:r>
                <a:r>
                  <a:rPr lang="tr-TR" altLang="ko-KR" sz="1400" b="0" i="0" spc="-2" dirty="0">
                    <a:cs typeface="Arial"/>
                  </a:rPr>
                  <a:t> değerindedir.</a:t>
                </a:r>
              </a:p>
              <a:p>
                <a:pPr marL="0" indent="0" algn="just">
                  <a:spcBef>
                    <a:spcPts val="0"/>
                  </a:spcBef>
                  <a:buNone/>
                </a:pPr>
                <a:endParaRPr lang="tr-TR" altLang="ko-KR" sz="1400" spc="-2" dirty="0">
                  <a:cs typeface="Arial"/>
                </a:endParaRPr>
              </a:p>
              <a:p>
                <a:pPr marL="0" indent="0" algn="just">
                  <a:spcBef>
                    <a:spcPts val="0"/>
                  </a:spcBef>
                  <a:buNone/>
                </a:pPr>
                <a:r>
                  <a:rPr lang="tr-TR" altLang="ko-KR" sz="1400" b="0" i="0" spc="-2" dirty="0" err="1">
                    <a:solidFill>
                      <a:srgbClr val="FF0000"/>
                    </a:solidFill>
                    <a:cs typeface="Arial"/>
                  </a:rPr>
                  <a:t>Karacisim</a:t>
                </a:r>
                <a:r>
                  <a:rPr lang="tr-TR" altLang="ko-KR" sz="1400" b="0" i="0" spc="-2" dirty="0">
                    <a:solidFill>
                      <a:srgbClr val="FF0000"/>
                    </a:solidFill>
                    <a:cs typeface="Arial"/>
                  </a:rPr>
                  <a:t> (</a:t>
                </a:r>
                <a:r>
                  <a:rPr lang="tr-TR" altLang="ko-KR" sz="1400" b="0" i="0" spc="-2" dirty="0" err="1">
                    <a:solidFill>
                      <a:srgbClr val="FF0000"/>
                    </a:solidFill>
                    <a:cs typeface="Arial"/>
                  </a:rPr>
                  <a:t>blackbody</a:t>
                </a:r>
                <a:r>
                  <a:rPr lang="tr-TR" altLang="ko-KR" sz="1400" b="0" i="0" spc="-2" dirty="0">
                    <a:solidFill>
                      <a:srgbClr val="FF0000"/>
                    </a:solidFill>
                    <a:cs typeface="Arial"/>
                  </a:rPr>
                  <a:t>), </a:t>
                </a:r>
                <a:r>
                  <a:rPr lang="tr-TR" altLang="ko-KR" sz="1400" b="0" i="0" spc="-2" dirty="0" err="1">
                    <a:cs typeface="Arial"/>
                  </a:rPr>
                  <a:t>maximum</a:t>
                </a:r>
                <a:r>
                  <a:rPr lang="tr-TR" altLang="ko-KR" sz="1400" b="0" i="0" spc="-2" dirty="0">
                    <a:cs typeface="Arial"/>
                  </a:rPr>
                  <a:t> hızda ışınım yayan ideal yüzeye denir ve </a:t>
                </a:r>
                <a:r>
                  <a:rPr lang="tr-TR" altLang="ko-KR" sz="1400" b="0" i="0" spc="-2" dirty="0" err="1">
                    <a:cs typeface="Arial"/>
                  </a:rPr>
                  <a:t>karacismin</a:t>
                </a:r>
                <a:r>
                  <a:rPr lang="tr-TR" altLang="ko-KR" sz="1400" b="0" i="0" spc="-2" dirty="0">
                    <a:cs typeface="Arial"/>
                  </a:rPr>
                  <a:t> yaydığı ışınım </a:t>
                </a:r>
                <a:r>
                  <a:rPr lang="tr-TR" altLang="ko-KR" sz="1400" b="0" i="0" spc="-2" dirty="0" err="1">
                    <a:solidFill>
                      <a:srgbClr val="FF0000"/>
                    </a:solidFill>
                    <a:cs typeface="Arial"/>
                  </a:rPr>
                  <a:t>karacisim</a:t>
                </a:r>
                <a:r>
                  <a:rPr lang="tr-TR" altLang="ko-KR" sz="1400" b="0" i="0" spc="-2" dirty="0">
                    <a:solidFill>
                      <a:srgbClr val="FF0000"/>
                    </a:solidFill>
                    <a:cs typeface="Arial"/>
                  </a:rPr>
                  <a:t> ışınımı (</a:t>
                </a:r>
                <a:r>
                  <a:rPr lang="tr-TR" altLang="ko-KR" sz="1400" b="0" i="0" spc="-2" dirty="0" err="1">
                    <a:solidFill>
                      <a:srgbClr val="FF0000"/>
                    </a:solidFill>
                    <a:cs typeface="Arial"/>
                  </a:rPr>
                  <a:t>blackbody</a:t>
                </a:r>
                <a:r>
                  <a:rPr lang="tr-TR" altLang="ko-KR" sz="1400" b="0" i="0" spc="-2" dirty="0">
                    <a:solidFill>
                      <a:srgbClr val="FF0000"/>
                    </a:solidFill>
                    <a:cs typeface="Arial"/>
                  </a:rPr>
                  <a:t> </a:t>
                </a:r>
                <a:r>
                  <a:rPr lang="tr-TR" altLang="ko-KR" sz="1400" b="0" i="0" spc="-2" dirty="0" err="1">
                    <a:solidFill>
                      <a:srgbClr val="FF0000"/>
                    </a:solidFill>
                    <a:cs typeface="Arial"/>
                  </a:rPr>
                  <a:t>radiation</a:t>
                </a:r>
                <a:r>
                  <a:rPr lang="tr-TR" altLang="ko-KR" sz="1400" b="0" i="0" spc="-2" dirty="0">
                    <a:solidFill>
                      <a:srgbClr val="FF0000"/>
                    </a:solidFill>
                    <a:cs typeface="Arial"/>
                  </a:rPr>
                  <a:t>) </a:t>
                </a:r>
                <a:r>
                  <a:rPr lang="tr-TR" altLang="ko-KR" sz="1400" b="0" i="0" spc="-2" dirty="0">
                    <a:cs typeface="Arial"/>
                  </a:rPr>
                  <a:t>olarak adlandırılır.</a:t>
                </a:r>
              </a:p>
            </p:txBody>
          </p:sp>
        </mc:Choice>
        <mc:Fallback xmlns="">
          <p:sp>
            <p:nvSpPr>
              <p:cNvPr id="7" name="Rectangle 3">
                <a:extLst>
                  <a:ext uri="{FF2B5EF4-FFF2-40B4-BE49-F238E27FC236}">
                    <a16:creationId xmlns:a16="http://schemas.microsoft.com/office/drawing/2014/main" id="{7A6644B9-657B-4B9D-9050-0FEB92EE8463}"/>
                  </a:ext>
                </a:extLst>
              </p:cNvPr>
              <p:cNvSpPr>
                <a:spLocks noGrp="1" noRot="1" noChangeAspect="1" noMove="1" noResize="1" noEditPoints="1" noAdjustHandles="1" noChangeArrowheads="1" noChangeShapeType="1" noTextEdit="1"/>
              </p:cNvSpPr>
              <p:nvPr>
                <p:ph idx="1"/>
              </p:nvPr>
            </p:nvSpPr>
            <p:spPr>
              <a:xfrm>
                <a:off x="1836490" y="405458"/>
                <a:ext cx="7128792" cy="6336704"/>
              </a:xfrm>
              <a:blipFill>
                <a:blip r:embed="rId2"/>
                <a:stretch>
                  <a:fillRect l="-256" t="-192" r="-171" b="-674"/>
                </a:stretch>
              </a:blipFill>
            </p:spPr>
            <p:txBody>
              <a:bodyPr/>
              <a:lstStyle/>
              <a:p>
                <a:r>
                  <a:rPr lang="tr-TR">
                    <a:noFill/>
                  </a:rPr>
                  <a:t> </a:t>
                </a:r>
              </a:p>
            </p:txBody>
          </p:sp>
        </mc:Fallback>
      </mc:AlternateContent>
      <p:sp>
        <p:nvSpPr>
          <p:cNvPr id="4" name="Başlık 1">
            <a:extLst>
              <a:ext uri="{FF2B5EF4-FFF2-40B4-BE49-F238E27FC236}">
                <a16:creationId xmlns:a16="http://schemas.microsoft.com/office/drawing/2014/main" id="{90244F09-7255-43F7-A2F8-9496B5426C95}"/>
              </a:ext>
            </a:extLst>
          </p:cNvPr>
          <p:cNvSpPr txBox="1">
            <a:spLocks/>
          </p:cNvSpPr>
          <p:nvPr/>
        </p:nvSpPr>
        <p:spPr bwMode="auto">
          <a:xfrm>
            <a:off x="1836490" y="45418"/>
            <a:ext cx="712879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a:lstStyle>
          <a:p>
            <a:pPr algn="just"/>
            <a:r>
              <a:rPr lang="tr-TR" sz="2000" b="1" kern="0" cap="all" dirty="0">
                <a:solidFill>
                  <a:srgbClr val="FF0000"/>
                </a:solidFill>
              </a:rPr>
              <a:t>IŞINIM (RADIATION)</a:t>
            </a:r>
          </a:p>
        </p:txBody>
      </p:sp>
    </p:spTree>
    <p:extLst>
      <p:ext uri="{BB962C8B-B14F-4D97-AF65-F5344CB8AC3E}">
        <p14:creationId xmlns:p14="http://schemas.microsoft.com/office/powerpoint/2010/main" val="328655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7A6644B9-657B-4B9D-9050-0FEB92EE8463}"/>
                  </a:ext>
                </a:extLst>
              </p:cNvPr>
              <p:cNvSpPr>
                <a:spLocks noGrp="1" noChangeArrowheads="1"/>
              </p:cNvSpPr>
              <p:nvPr>
                <p:ph idx="1"/>
              </p:nvPr>
            </p:nvSpPr>
            <p:spPr>
              <a:xfrm>
                <a:off x="1836490" y="189434"/>
                <a:ext cx="7128792" cy="1440160"/>
              </a:xfrm>
            </p:spPr>
            <p:txBody>
              <a:bodyPr/>
              <a:lstStyle/>
              <a:p>
                <a:pPr marL="0" indent="0" algn="just">
                  <a:spcBef>
                    <a:spcPts val="0"/>
                  </a:spcBef>
                  <a:buNone/>
                </a:pPr>
                <a:r>
                  <a:rPr lang="tr-TR" altLang="ko-KR" sz="1400" spc="-2" dirty="0">
                    <a:cs typeface="Arial"/>
                  </a:rPr>
                  <a:t>Bütün gerçek yüzeylerden yayılan ışınım, aynı sıcaklıktaki </a:t>
                </a:r>
                <a:r>
                  <a:rPr lang="tr-TR" altLang="ko-KR" sz="1400" spc="-2" dirty="0" err="1">
                    <a:cs typeface="Arial"/>
                  </a:rPr>
                  <a:t>karacisim</a:t>
                </a:r>
                <a:r>
                  <a:rPr lang="tr-TR" altLang="ko-KR" sz="1400" spc="-2" dirty="0">
                    <a:cs typeface="Arial"/>
                  </a:rPr>
                  <a:t> tarafından yayılan ışınımdan azdır:</a:t>
                </a:r>
              </a:p>
              <a:p>
                <a:pPr marL="0" indent="0" algn="just">
                  <a:spcBef>
                    <a:spcPts val="0"/>
                  </a:spcBef>
                  <a:buNone/>
                </a:pPr>
                <a:r>
                  <a:rPr lang="tr-TR" altLang="ko-KR" sz="2400" dirty="0">
                    <a:solidFill>
                      <a:srgbClr val="FF6699"/>
                    </a:solidFill>
                  </a:rPr>
                  <a:t>	          </a:t>
                </a:r>
                <a14:m>
                  <m:oMath xmlns:m="http://schemas.openxmlformats.org/officeDocument/2006/math">
                    <m:acc>
                      <m:accPr>
                        <m:chr m:val="̇"/>
                        <m:ctrlPr>
                          <a:rPr lang="tr-TR" altLang="ko-KR" sz="2400" i="1" dirty="0" smtClean="0">
                            <a:solidFill>
                              <a:srgbClr val="FF6699"/>
                            </a:solidFill>
                            <a:latin typeface="Cambria Math" panose="02040503050406030204" pitchFamily="18" charset="0"/>
                          </a:rPr>
                        </m:ctrlPr>
                      </m:accPr>
                      <m:e>
                        <m:r>
                          <a:rPr lang="tr-TR" altLang="ko-KR" sz="2400" b="0" i="1" dirty="0" smtClean="0">
                            <a:solidFill>
                              <a:srgbClr val="FF6699"/>
                            </a:solidFill>
                            <a:latin typeface="Cambria Math" panose="02040503050406030204" pitchFamily="18" charset="0"/>
                          </a:rPr>
                          <m:t>𝑄</m:t>
                        </m:r>
                      </m:e>
                    </m:acc>
                    <m:r>
                      <a:rPr lang="tr-TR" altLang="ko-KR" sz="2400" b="0" i="1" baseline="-25000" dirty="0" smtClean="0">
                        <a:solidFill>
                          <a:srgbClr val="FF6699"/>
                        </a:solidFill>
                        <a:latin typeface="Cambria Math" panose="02040503050406030204" pitchFamily="18" charset="0"/>
                      </a:rPr>
                      <m:t>𝑦𝑎𝑦𝚤𝑙𝑎𝑛</m:t>
                    </m:r>
                    <m:r>
                      <a:rPr lang="tr-TR" altLang="ko-KR" sz="2400" i="1" dirty="0" smtClean="0">
                        <a:solidFill>
                          <a:srgbClr val="FF6699"/>
                        </a:solidFill>
                        <a:latin typeface="Cambria Math" panose="02040503050406030204" pitchFamily="18" charset="0"/>
                      </a:rPr>
                      <m:t>=</m:t>
                    </m:r>
                    <m:r>
                      <a:rPr lang="az-Cyrl-AZ" altLang="ko-KR" sz="2400" i="1" dirty="0" smtClean="0">
                        <a:solidFill>
                          <a:srgbClr val="FF6699"/>
                        </a:solidFill>
                        <a:latin typeface="Cambria Math" panose="02040503050406030204" pitchFamily="18" charset="0"/>
                      </a:rPr>
                      <m:t>Є</m:t>
                    </m:r>
                    <m:r>
                      <a:rPr lang="tr-TR" altLang="ko-KR" sz="2400" b="0" i="1" dirty="0" smtClean="0">
                        <a:solidFill>
                          <a:srgbClr val="FF6699"/>
                        </a:solidFill>
                        <a:latin typeface="Cambria Math" panose="02040503050406030204" pitchFamily="18" charset="0"/>
                      </a:rPr>
                      <m:t> </m:t>
                    </m:r>
                    <m:r>
                      <m:rPr>
                        <m:sty m:val="p"/>
                      </m:rPr>
                      <a:rPr lang="tr-TR" altLang="ko-KR" sz="2400" i="1" dirty="0">
                        <a:solidFill>
                          <a:srgbClr val="FF6699"/>
                        </a:solidFill>
                        <a:latin typeface="Cambria Math" panose="02040503050406030204" pitchFamily="18" charset="0"/>
                      </a:rPr>
                      <m:t>σ</m:t>
                    </m:r>
                    <m:r>
                      <a:rPr lang="tr-TR" altLang="ko-KR" sz="2400" b="0" i="1" dirty="0" smtClean="0">
                        <a:solidFill>
                          <a:srgbClr val="FF6699"/>
                        </a:solidFill>
                        <a:latin typeface="Cambria Math" panose="02040503050406030204" pitchFamily="18" charset="0"/>
                      </a:rPr>
                      <m:t> </m:t>
                    </m:r>
                    <m:r>
                      <a:rPr lang="tr-TR" altLang="ko-KR" sz="2400" i="1" dirty="0" smtClean="0">
                        <a:solidFill>
                          <a:srgbClr val="FF6699"/>
                        </a:solidFill>
                        <a:latin typeface="Cambria Math" panose="02040503050406030204" pitchFamily="18" charset="0"/>
                      </a:rPr>
                      <m:t>𝐴</m:t>
                    </m:r>
                    <m:r>
                      <a:rPr lang="tr-TR" altLang="ko-KR" sz="2400" b="0" i="1" baseline="-25000" dirty="0" smtClean="0">
                        <a:solidFill>
                          <a:srgbClr val="FF6699"/>
                        </a:solidFill>
                        <a:latin typeface="Cambria Math" panose="02040503050406030204" pitchFamily="18" charset="0"/>
                      </a:rPr>
                      <m:t>𝑠</m:t>
                    </m:r>
                    <m:r>
                      <a:rPr lang="tr-TR" altLang="ko-KR" sz="2400" b="0" i="1" baseline="-25000" dirty="0" smtClean="0">
                        <a:solidFill>
                          <a:srgbClr val="FF6699"/>
                        </a:solidFill>
                        <a:latin typeface="Cambria Math" panose="02040503050406030204" pitchFamily="18" charset="0"/>
                      </a:rPr>
                      <m:t> </m:t>
                    </m:r>
                    <m:r>
                      <a:rPr lang="tr-TR" altLang="ko-KR" sz="2400" b="0" i="1" dirty="0" smtClean="0">
                        <a:solidFill>
                          <a:srgbClr val="FF6699"/>
                        </a:solidFill>
                        <a:latin typeface="Cambria Math" panose="02040503050406030204" pitchFamily="18" charset="0"/>
                      </a:rPr>
                      <m:t>𝑇</m:t>
                    </m:r>
                    <m:r>
                      <a:rPr lang="tr-TR" altLang="ko-KR" sz="2400" b="0" i="1" baseline="30000" dirty="0" smtClean="0">
                        <a:solidFill>
                          <a:srgbClr val="FF6699"/>
                        </a:solidFill>
                        <a:latin typeface="Cambria Math" panose="02040503050406030204" pitchFamily="18" charset="0"/>
                      </a:rPr>
                      <m:t>4</m:t>
                    </m:r>
                    <m:r>
                      <a:rPr lang="tr-TR" altLang="ko-KR" sz="2400" b="0" i="1" baseline="-25000" dirty="0" smtClean="0">
                        <a:solidFill>
                          <a:srgbClr val="FF6699"/>
                        </a:solidFill>
                        <a:latin typeface="Cambria Math" panose="02040503050406030204" pitchFamily="18" charset="0"/>
                      </a:rPr>
                      <m:t>𝑠</m:t>
                    </m:r>
                    <m:r>
                      <a:rPr lang="tr-TR" altLang="ko-KR" sz="2400" b="0" i="1" dirty="0" smtClean="0">
                        <a:solidFill>
                          <a:srgbClr val="FF6699"/>
                        </a:solidFill>
                        <a:latin typeface="Cambria Math" panose="02040503050406030204" pitchFamily="18" charset="0"/>
                      </a:rPr>
                      <m:t> </m:t>
                    </m:r>
                  </m:oMath>
                </a14:m>
                <a:r>
                  <a:rPr lang="tr-TR" dirty="0">
                    <a:solidFill>
                      <a:srgbClr val="FF6699"/>
                    </a:solidFill>
                    <a:latin typeface="Cambria Math" panose="02040503050406030204" pitchFamily="18" charset="0"/>
                  </a:rPr>
                  <a:t>               (W)</a:t>
                </a:r>
                <a:r>
                  <a:rPr lang="tr-TR" altLang="ko-KR" spc="-2" dirty="0">
                    <a:cs typeface="Arial"/>
                  </a:rPr>
                  <a:t> 	</a:t>
                </a:r>
              </a:p>
              <a:p>
                <a:pPr marL="0" indent="0" algn="just">
                  <a:spcBef>
                    <a:spcPts val="0"/>
                  </a:spcBef>
                  <a:buNone/>
                </a:pPr>
                <a:endParaRPr lang="tr-TR" altLang="ko-KR" sz="1400" spc="-2" dirty="0">
                  <a:cs typeface="Arial"/>
                </a:endParaRPr>
              </a:p>
              <a:p>
                <a:pPr marL="0" indent="0" algn="just">
                  <a:spcBef>
                    <a:spcPts val="0"/>
                  </a:spcBef>
                  <a:buNone/>
                </a:pPr>
                <a:r>
                  <a:rPr lang="tr-TR" altLang="ko-KR" sz="1400" spc="-2" dirty="0">
                    <a:cs typeface="Arial"/>
                  </a:rPr>
                  <a:t>Burada </a:t>
                </a:r>
                <a14:m>
                  <m:oMath xmlns:m="http://schemas.openxmlformats.org/officeDocument/2006/math">
                    <m:r>
                      <a:rPr lang="az-Cyrl-AZ" altLang="ko-KR" sz="1800" i="1" spc="-2" smtClean="0">
                        <a:latin typeface="Cambria Math" panose="02040503050406030204" pitchFamily="18" charset="0"/>
                        <a:cs typeface="Arial"/>
                      </a:rPr>
                      <m:t>Є</m:t>
                    </m:r>
                    <m:r>
                      <a:rPr lang="tr-TR" altLang="ko-KR" sz="1800" b="0" i="0" spc="-2" smtClean="0">
                        <a:latin typeface="Cambria Math" panose="02040503050406030204" pitchFamily="18" charset="0"/>
                        <a:cs typeface="Arial"/>
                      </a:rPr>
                      <m:t>, </m:t>
                    </m:r>
                  </m:oMath>
                </a14:m>
                <a:r>
                  <a:rPr lang="tr-TR" altLang="ko-KR" sz="1400" b="0" i="0" spc="-2" dirty="0">
                    <a:solidFill>
                      <a:srgbClr val="FF0000"/>
                    </a:solidFill>
                    <a:cs typeface="Arial"/>
                  </a:rPr>
                  <a:t>yüzeyin </a:t>
                </a:r>
                <a:r>
                  <a:rPr lang="tr-TR" altLang="ko-KR" sz="1400" b="0" i="0" spc="-2" dirty="0" err="1">
                    <a:solidFill>
                      <a:srgbClr val="FF0000"/>
                    </a:solidFill>
                    <a:cs typeface="Arial"/>
                  </a:rPr>
                  <a:t>yayıcılığı</a:t>
                </a:r>
                <a:r>
                  <a:rPr lang="tr-TR" altLang="ko-KR" sz="1400" b="0" i="0" spc="-2" dirty="0" err="1">
                    <a:cs typeface="Arial"/>
                  </a:rPr>
                  <a:t>dır</a:t>
                </a:r>
                <a:r>
                  <a:rPr lang="tr-TR" altLang="ko-KR" sz="1400" spc="-2" dirty="0">
                    <a:cs typeface="Arial"/>
                  </a:rPr>
                  <a:t> </a:t>
                </a:r>
                <a:r>
                  <a:rPr lang="tr-TR" altLang="ko-KR" sz="1400" spc="-2" dirty="0">
                    <a:solidFill>
                      <a:srgbClr val="FF0000"/>
                    </a:solidFill>
                    <a:cs typeface="Arial"/>
                  </a:rPr>
                  <a:t>(</a:t>
                </a:r>
                <a:r>
                  <a:rPr lang="tr-TR" altLang="ko-KR" sz="1400" spc="-2" dirty="0" err="1">
                    <a:solidFill>
                      <a:srgbClr val="FF0000"/>
                    </a:solidFill>
                    <a:cs typeface="Arial"/>
                  </a:rPr>
                  <a:t>emissivity</a:t>
                </a:r>
                <a:r>
                  <a:rPr lang="tr-TR" altLang="ko-KR" sz="1400" spc="-2" dirty="0">
                    <a:solidFill>
                      <a:srgbClr val="FF0000"/>
                    </a:solidFill>
                    <a:cs typeface="Arial"/>
                  </a:rPr>
                  <a:t>) </a:t>
                </a:r>
                <a:r>
                  <a:rPr lang="tr-TR" altLang="ko-KR" sz="1400" spc="-2" dirty="0">
                    <a:cs typeface="Arial"/>
                  </a:rPr>
                  <a:t>ve değeri 0 </a:t>
                </a:r>
                <a14:m>
                  <m:oMath xmlns:m="http://schemas.openxmlformats.org/officeDocument/2006/math">
                    <m:r>
                      <a:rPr lang="tr-TR" altLang="ko-KR" sz="1400" i="1" spc="-2" smtClean="0">
                        <a:latin typeface="Cambria Math" panose="02040503050406030204" pitchFamily="18" charset="0"/>
                        <a:ea typeface="Cambria Math" panose="02040503050406030204" pitchFamily="18" charset="0"/>
                        <a:cs typeface="Arial"/>
                      </a:rPr>
                      <m:t>≤</m:t>
                    </m:r>
                  </m:oMath>
                </a14:m>
                <a:r>
                  <a:rPr lang="tr-TR" altLang="ko-KR" sz="1400" spc="-2" dirty="0">
                    <a:cs typeface="Arial"/>
                  </a:rPr>
                  <a:t> </a:t>
                </a:r>
                <a14:m>
                  <m:oMath xmlns:m="http://schemas.openxmlformats.org/officeDocument/2006/math">
                    <m:r>
                      <a:rPr lang="az-Cyrl-AZ" altLang="ko-KR" sz="1400" spc="-2">
                        <a:latin typeface="Cambria Math" panose="02040503050406030204" pitchFamily="18" charset="0"/>
                        <a:cs typeface="Arial"/>
                      </a:rPr>
                      <m:t>Є </m:t>
                    </m:r>
                    <m:r>
                      <a:rPr lang="tr-TR" altLang="ko-KR" sz="1400" i="1" spc="-2">
                        <a:latin typeface="Cambria Math" panose="02040503050406030204" pitchFamily="18" charset="0"/>
                        <a:ea typeface="Cambria Math" panose="02040503050406030204" pitchFamily="18" charset="0"/>
                        <a:cs typeface="Arial"/>
                      </a:rPr>
                      <m:t>≤</m:t>
                    </m:r>
                  </m:oMath>
                </a14:m>
                <a:r>
                  <a:rPr lang="tr-TR" altLang="ko-KR" sz="1400" spc="-2" dirty="0">
                    <a:cs typeface="Arial"/>
                  </a:rPr>
                  <a:t> 1 arasındadır.</a:t>
                </a:r>
              </a:p>
              <a:p>
                <a:pPr marL="0" indent="0" algn="just">
                  <a:spcBef>
                    <a:spcPts val="0"/>
                  </a:spcBef>
                  <a:buNone/>
                </a:pPr>
                <a:endParaRPr lang="tr-TR" altLang="ko-KR" sz="1400" spc="-2" dirty="0">
                  <a:cs typeface="Arial"/>
                </a:endParaRPr>
              </a:p>
            </p:txBody>
          </p:sp>
        </mc:Choice>
        <mc:Fallback xmlns="">
          <p:sp>
            <p:nvSpPr>
              <p:cNvPr id="7" name="Rectangle 3">
                <a:extLst>
                  <a:ext uri="{FF2B5EF4-FFF2-40B4-BE49-F238E27FC236}">
                    <a16:creationId xmlns:a16="http://schemas.microsoft.com/office/drawing/2014/main" id="{7A6644B9-657B-4B9D-9050-0FEB92EE8463}"/>
                  </a:ext>
                </a:extLst>
              </p:cNvPr>
              <p:cNvSpPr>
                <a:spLocks noGrp="1" noRot="1" noChangeAspect="1" noMove="1" noResize="1" noEditPoints="1" noAdjustHandles="1" noChangeArrowheads="1" noChangeShapeType="1" noTextEdit="1"/>
              </p:cNvSpPr>
              <p:nvPr>
                <p:ph idx="1"/>
              </p:nvPr>
            </p:nvSpPr>
            <p:spPr>
              <a:xfrm>
                <a:off x="1836490" y="189434"/>
                <a:ext cx="7128792" cy="1440160"/>
              </a:xfrm>
              <a:blipFill>
                <a:blip r:embed="rId2"/>
                <a:stretch>
                  <a:fillRect l="-256" t="-847" r="-17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D06547D9-5EE6-4F9E-A397-459A5320A875}"/>
                  </a:ext>
                </a:extLst>
              </p:cNvPr>
              <p:cNvSpPr txBox="1">
                <a:spLocks noChangeArrowheads="1"/>
              </p:cNvSpPr>
              <p:nvPr/>
            </p:nvSpPr>
            <p:spPr bwMode="auto">
              <a:xfrm>
                <a:off x="3060626" y="1629594"/>
                <a:ext cx="5832648" cy="51845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spcBef>
                    <a:spcPts val="0"/>
                  </a:spcBef>
                  <a:buNone/>
                </a:pPr>
                <a:r>
                  <a:rPr lang="tr-TR" altLang="ko-KR" sz="1400" spc="-2" dirty="0">
                    <a:solidFill>
                      <a:srgbClr val="FF0000"/>
                    </a:solidFill>
                    <a:cs typeface="Arial"/>
                  </a:rPr>
                  <a:t>Soğurganlık (</a:t>
                </a:r>
                <a:r>
                  <a:rPr lang="el-GR" altLang="ko-KR" sz="1600" spc="-2" dirty="0">
                    <a:solidFill>
                      <a:srgbClr val="FF0000"/>
                    </a:solidFill>
                    <a:cs typeface="Arial"/>
                  </a:rPr>
                  <a:t>α</a:t>
                </a:r>
                <a:r>
                  <a:rPr lang="tr-TR" altLang="ko-KR" sz="1400" spc="-2" dirty="0">
                    <a:solidFill>
                      <a:srgbClr val="FF0000"/>
                    </a:solidFill>
                    <a:cs typeface="Arial"/>
                  </a:rPr>
                  <a:t>) (</a:t>
                </a:r>
                <a:r>
                  <a:rPr lang="tr-TR" altLang="ko-KR" sz="1400" spc="-2" dirty="0" err="1">
                    <a:solidFill>
                      <a:srgbClr val="FF0000"/>
                    </a:solidFill>
                    <a:cs typeface="Arial"/>
                  </a:rPr>
                  <a:t>absoptivity</a:t>
                </a:r>
                <a:r>
                  <a:rPr lang="tr-TR" altLang="ko-KR" sz="1400" spc="-2" dirty="0">
                    <a:solidFill>
                      <a:srgbClr val="FF0000"/>
                    </a:solidFill>
                    <a:cs typeface="Arial"/>
                  </a:rPr>
                  <a:t>), </a:t>
                </a:r>
                <a:r>
                  <a:rPr lang="tr-TR" altLang="ko-KR" sz="1400" spc="-2" dirty="0">
                    <a:cs typeface="Arial"/>
                  </a:rPr>
                  <a:t>yüzeye gelen ışınım enerjisinin soğurulma oranıdır ve değeri 0 </a:t>
                </a:r>
                <a14:m>
                  <m:oMath xmlns:m="http://schemas.openxmlformats.org/officeDocument/2006/math">
                    <m:r>
                      <a:rPr lang="tr-TR" altLang="ko-KR" sz="1400" i="1" spc="-2" dirty="0" smtClean="0">
                        <a:latin typeface="Cambria Math" panose="02040503050406030204" pitchFamily="18" charset="0"/>
                        <a:ea typeface="Cambria Math" panose="02040503050406030204" pitchFamily="18" charset="0"/>
                        <a:cs typeface="Arial"/>
                      </a:rPr>
                      <m:t>≤</m:t>
                    </m:r>
                  </m:oMath>
                </a14:m>
                <a:r>
                  <a:rPr lang="tr-TR" altLang="ko-KR" sz="1400" spc="-2" dirty="0">
                    <a:cs typeface="Arial"/>
                  </a:rPr>
                  <a:t> </a:t>
                </a:r>
                <a14:m>
                  <m:oMath xmlns:m="http://schemas.openxmlformats.org/officeDocument/2006/math">
                    <m:r>
                      <a:rPr lang="az-Cyrl-AZ" altLang="ko-KR" sz="1400" spc="-2">
                        <a:latin typeface="Cambria Math" panose="02040503050406030204" pitchFamily="18" charset="0"/>
                        <a:cs typeface="Arial"/>
                      </a:rPr>
                      <m:t>Є </m:t>
                    </m:r>
                    <m:r>
                      <a:rPr lang="az-Cyrl-AZ" altLang="ko-KR" sz="1400" i="1" spc="-2" smtClean="0">
                        <a:latin typeface="Cambria Math" panose="02040503050406030204" pitchFamily="18" charset="0"/>
                        <a:ea typeface="Cambria Math" panose="02040503050406030204" pitchFamily="18" charset="0"/>
                        <a:cs typeface="Arial"/>
                      </a:rPr>
                      <m:t>≤</m:t>
                    </m:r>
                  </m:oMath>
                </a14:m>
                <a:r>
                  <a:rPr lang="tr-TR" altLang="ko-KR" sz="1400" spc="-2" dirty="0">
                    <a:cs typeface="Arial"/>
                  </a:rPr>
                  <a:t> 1 arasındadır.</a:t>
                </a:r>
              </a:p>
              <a:p>
                <a:pPr marL="0" indent="0" algn="ctr">
                  <a:spcBef>
                    <a:spcPts val="0"/>
                  </a:spcBef>
                  <a:buNone/>
                </a:pPr>
                <a:r>
                  <a:rPr lang="tr-TR" sz="2800" b="1" kern="0" dirty="0" err="1">
                    <a:solidFill>
                      <a:srgbClr val="00B050"/>
                    </a:solidFill>
                    <a:highlight>
                      <a:srgbClr val="FFFF00"/>
                    </a:highlight>
                    <a:ea typeface="굴림" charset="-127"/>
                  </a:rPr>
                  <a:t>Kirchhoff</a:t>
                </a:r>
                <a:r>
                  <a:rPr lang="tr-TR" sz="2800" b="1" kern="0" dirty="0">
                    <a:solidFill>
                      <a:srgbClr val="00B050"/>
                    </a:solidFill>
                    <a:highlight>
                      <a:srgbClr val="FFFF00"/>
                    </a:highlight>
                    <a:ea typeface="굴림" charset="-127"/>
                  </a:rPr>
                  <a:t> Işınım Kanunu</a:t>
                </a:r>
              </a:p>
              <a:p>
                <a:pPr marL="0" indent="0" algn="ctr">
                  <a:spcBef>
                    <a:spcPts val="0"/>
                  </a:spcBef>
                  <a:buNone/>
                </a:pPr>
                <a:r>
                  <a:rPr lang="tr-TR" sz="2800" b="1" kern="0" dirty="0">
                    <a:solidFill>
                      <a:srgbClr val="00B050"/>
                    </a:solidFill>
                    <a:highlight>
                      <a:srgbClr val="FFFFFF"/>
                    </a:highlight>
                    <a:ea typeface="굴림" charset="-127"/>
                  </a:rPr>
                  <a:t>  </a:t>
                </a:r>
                <a:r>
                  <a:rPr lang="tr-TR" sz="2800" b="1" kern="0" dirty="0">
                    <a:solidFill>
                      <a:srgbClr val="00B050"/>
                    </a:solidFill>
                    <a:highlight>
                      <a:srgbClr val="FFFF00"/>
                    </a:highlight>
                    <a:ea typeface="굴림" charset="-127"/>
                  </a:rPr>
                  <a:t>(</a:t>
                </a:r>
                <a:r>
                  <a:rPr lang="tr-TR" sz="2800" b="1" kern="0" dirty="0" err="1">
                    <a:solidFill>
                      <a:srgbClr val="00B050"/>
                    </a:solidFill>
                    <a:highlight>
                      <a:srgbClr val="FFFF00"/>
                    </a:highlight>
                    <a:ea typeface="굴림" charset="-127"/>
                  </a:rPr>
                  <a:t>Kirchhoff’s</a:t>
                </a:r>
                <a:r>
                  <a:rPr lang="tr-TR" sz="2800" b="1" kern="0" dirty="0">
                    <a:solidFill>
                      <a:srgbClr val="00B050"/>
                    </a:solidFill>
                    <a:highlight>
                      <a:srgbClr val="FFFF00"/>
                    </a:highlight>
                    <a:ea typeface="굴림" charset="-127"/>
                  </a:rPr>
                  <a:t> </a:t>
                </a:r>
                <a:r>
                  <a:rPr lang="tr-TR" sz="2800" b="1" kern="0" dirty="0" err="1">
                    <a:solidFill>
                      <a:srgbClr val="00B050"/>
                    </a:solidFill>
                    <a:highlight>
                      <a:srgbClr val="FFFF00"/>
                    </a:highlight>
                    <a:ea typeface="굴림" charset="-127"/>
                  </a:rPr>
                  <a:t>Law</a:t>
                </a:r>
                <a:r>
                  <a:rPr lang="tr-TR" sz="2800" b="1" kern="0" dirty="0">
                    <a:solidFill>
                      <a:srgbClr val="00B050"/>
                    </a:solidFill>
                    <a:highlight>
                      <a:srgbClr val="FFFF00"/>
                    </a:highlight>
                    <a:ea typeface="굴림" charset="-127"/>
                  </a:rPr>
                  <a:t> of </a:t>
                </a:r>
                <a:r>
                  <a:rPr lang="tr-TR" sz="2800" b="1" kern="0" dirty="0" err="1">
                    <a:solidFill>
                      <a:srgbClr val="00B050"/>
                    </a:solidFill>
                    <a:highlight>
                      <a:srgbClr val="FFFF00"/>
                    </a:highlight>
                    <a:ea typeface="굴림" charset="-127"/>
                  </a:rPr>
                  <a:t>Radiation</a:t>
                </a:r>
                <a:r>
                  <a:rPr lang="tr-TR" sz="2800" b="1" dirty="0">
                    <a:solidFill>
                      <a:srgbClr val="00B050"/>
                    </a:solidFill>
                    <a:highlight>
                      <a:srgbClr val="FFFF00"/>
                    </a:highlight>
                    <a:ea typeface="굴림" charset="-127"/>
                  </a:rPr>
                  <a:t>)</a:t>
                </a:r>
                <a:r>
                  <a:rPr lang="tr-TR" altLang="ko-KR" sz="2400" dirty="0">
                    <a:solidFill>
                      <a:srgbClr val="FF6699"/>
                    </a:solidFill>
                  </a:rPr>
                  <a:t>  </a:t>
                </a:r>
                <a14:m>
                  <m:oMath xmlns:m="http://schemas.openxmlformats.org/officeDocument/2006/math">
                    <m:acc>
                      <m:accPr>
                        <m:chr m:val="̇"/>
                        <m:ctrlPr>
                          <a:rPr lang="tr-TR" altLang="ko-KR" sz="2400" i="1" dirty="0" smtClean="0">
                            <a:solidFill>
                              <a:srgbClr val="FF6699"/>
                            </a:solidFill>
                            <a:latin typeface="Cambria Math" panose="02040503050406030204" pitchFamily="18" charset="0"/>
                          </a:rPr>
                        </m:ctrlPr>
                      </m:accPr>
                      <m:e>
                        <m:r>
                          <a:rPr lang="tr-TR" altLang="ko-KR" sz="2400" b="0" i="1" dirty="0" smtClean="0">
                            <a:solidFill>
                              <a:srgbClr val="FF6699"/>
                            </a:solidFill>
                            <a:latin typeface="Cambria Math" panose="02040503050406030204" pitchFamily="18" charset="0"/>
                          </a:rPr>
                          <m:t>𝑄</m:t>
                        </m:r>
                      </m:e>
                    </m:acc>
                    <m:r>
                      <a:rPr lang="tr-TR" altLang="ko-KR" sz="2400" b="0" i="1" baseline="-25000" dirty="0" smtClean="0">
                        <a:solidFill>
                          <a:srgbClr val="FF6699"/>
                        </a:solidFill>
                        <a:latin typeface="Cambria Math" panose="02040503050406030204" pitchFamily="18" charset="0"/>
                      </a:rPr>
                      <m:t>𝑠𝑜</m:t>
                    </m:r>
                    <m:r>
                      <a:rPr lang="tr-TR" altLang="ko-KR" sz="2400" b="0" i="1" baseline="-25000" dirty="0" smtClean="0">
                        <a:solidFill>
                          <a:srgbClr val="FF6699"/>
                        </a:solidFill>
                        <a:latin typeface="Cambria Math" panose="02040503050406030204" pitchFamily="18" charset="0"/>
                      </a:rPr>
                      <m:t>ğ</m:t>
                    </m:r>
                    <m:r>
                      <a:rPr lang="tr-TR" altLang="ko-KR" sz="2400" b="0" i="1" baseline="-25000" dirty="0" smtClean="0">
                        <a:solidFill>
                          <a:srgbClr val="FF6699"/>
                        </a:solidFill>
                        <a:latin typeface="Cambria Math" panose="02040503050406030204" pitchFamily="18" charset="0"/>
                      </a:rPr>
                      <m:t>𝑢𝑟𝑢𝑙𝑎𝑛</m:t>
                    </m:r>
                    <m:r>
                      <a:rPr lang="tr-TR" altLang="ko-KR" sz="2400" i="1" dirty="0" smtClean="0">
                        <a:solidFill>
                          <a:srgbClr val="FF6699"/>
                        </a:solidFill>
                        <a:latin typeface="Cambria Math" panose="02040503050406030204" pitchFamily="18" charset="0"/>
                      </a:rPr>
                      <m:t>=</m:t>
                    </m:r>
                    <m:r>
                      <m:rPr>
                        <m:sty m:val="p"/>
                      </m:rPr>
                      <a:rPr lang="tr-TR" altLang="ko-KR" sz="2400" i="1" dirty="0">
                        <a:solidFill>
                          <a:srgbClr val="FF6699"/>
                        </a:solidFill>
                        <a:latin typeface="Cambria Math" panose="02040503050406030204" pitchFamily="18" charset="0"/>
                      </a:rPr>
                      <m:t>α</m:t>
                    </m:r>
                    <m:r>
                      <a:rPr lang="tr-TR" altLang="ko-KR" sz="2400" b="0" i="1" dirty="0" smtClean="0">
                        <a:solidFill>
                          <a:srgbClr val="FF6699"/>
                        </a:solidFill>
                        <a:latin typeface="Cambria Math" panose="02040503050406030204" pitchFamily="18" charset="0"/>
                      </a:rPr>
                      <m:t> </m:t>
                    </m:r>
                    <m:acc>
                      <m:accPr>
                        <m:chr m:val="̇"/>
                        <m:ctrlPr>
                          <a:rPr lang="tr-TR" altLang="ko-KR" sz="2400" i="1" dirty="0">
                            <a:solidFill>
                              <a:srgbClr val="FF6699"/>
                            </a:solidFill>
                            <a:latin typeface="Cambria Math" panose="02040503050406030204" pitchFamily="18" charset="0"/>
                          </a:rPr>
                        </m:ctrlPr>
                      </m:accPr>
                      <m:e>
                        <m:r>
                          <a:rPr lang="tr-TR" altLang="ko-KR" sz="2400" i="1" dirty="0">
                            <a:solidFill>
                              <a:srgbClr val="FF6699"/>
                            </a:solidFill>
                            <a:latin typeface="Cambria Math" panose="02040503050406030204" pitchFamily="18" charset="0"/>
                          </a:rPr>
                          <m:t>𝑄</m:t>
                        </m:r>
                      </m:e>
                    </m:acc>
                    <m:r>
                      <a:rPr lang="tr-TR" altLang="ko-KR" sz="2400" b="0" i="1" baseline="-25000" dirty="0" smtClean="0">
                        <a:solidFill>
                          <a:srgbClr val="FF6699"/>
                        </a:solidFill>
                        <a:latin typeface="Cambria Math" panose="02040503050406030204" pitchFamily="18" charset="0"/>
                      </a:rPr>
                      <m:t>𝑔𝑒𝑙𝑒𝑛</m:t>
                    </m:r>
                  </m:oMath>
                </a14:m>
                <a:r>
                  <a:rPr lang="tr-TR" sz="2400" dirty="0">
                    <a:solidFill>
                      <a:srgbClr val="FF6699"/>
                    </a:solidFill>
                    <a:latin typeface="Cambria Math" panose="02040503050406030204" pitchFamily="18" charset="0"/>
                  </a:rPr>
                  <a:t>         (W)</a:t>
                </a:r>
                <a:r>
                  <a:rPr lang="tr-TR" altLang="ko-KR" sz="2400" spc="-2" dirty="0">
                    <a:cs typeface="Arial"/>
                  </a:rPr>
                  <a:t> </a:t>
                </a:r>
              </a:p>
              <a:p>
                <a:pPr marL="0" indent="0" algn="just">
                  <a:spcBef>
                    <a:spcPts val="0"/>
                  </a:spcBef>
                  <a:buNone/>
                </a:pPr>
                <a:r>
                  <a:rPr lang="tr-TR" altLang="ko-KR" sz="1400" spc="-2" dirty="0">
                    <a:cs typeface="Arial"/>
                  </a:rPr>
                  <a:t>                          </a:t>
                </a:r>
                <a:r>
                  <a:rPr lang="tr-TR" altLang="ko-KR" sz="1400" i="1" spc="-2" dirty="0">
                    <a:solidFill>
                      <a:srgbClr val="FF6699"/>
                    </a:solidFill>
                    <a:cs typeface="Arial"/>
                  </a:rPr>
                  <a:t>(</a:t>
                </a:r>
                <a:r>
                  <a:rPr lang="tr-TR" altLang="ko-KR" sz="1400" i="1" spc="-2" dirty="0" err="1">
                    <a:solidFill>
                      <a:srgbClr val="FF6699"/>
                    </a:solidFill>
                    <a:cs typeface="Arial"/>
                  </a:rPr>
                  <a:t>absorbed</a:t>
                </a:r>
                <a:r>
                  <a:rPr lang="tr-TR" altLang="ko-KR" sz="1400" i="1" spc="-2" dirty="0">
                    <a:solidFill>
                      <a:srgbClr val="FF6699"/>
                    </a:solidFill>
                    <a:cs typeface="Arial"/>
                  </a:rPr>
                  <a:t>)                (</a:t>
                </a:r>
                <a:r>
                  <a:rPr lang="tr-TR" altLang="ko-KR" sz="1400" i="1" spc="-2" dirty="0" err="1">
                    <a:solidFill>
                      <a:srgbClr val="FF6699"/>
                    </a:solidFill>
                    <a:cs typeface="Arial"/>
                  </a:rPr>
                  <a:t>incident</a:t>
                </a:r>
                <a:r>
                  <a:rPr lang="tr-TR" altLang="ko-KR" sz="1400" i="1" spc="-2" dirty="0">
                    <a:solidFill>
                      <a:srgbClr val="FF6699"/>
                    </a:solidFill>
                    <a:cs typeface="Arial"/>
                  </a:rPr>
                  <a:t>)</a:t>
                </a:r>
              </a:p>
              <a:p>
                <a:pPr marL="0" indent="0" algn="just">
                  <a:spcBef>
                    <a:spcPts val="0"/>
                  </a:spcBef>
                  <a:buNone/>
                </a:pPr>
                <a:r>
                  <a:rPr lang="tr-TR" altLang="ko-KR" sz="1400" spc="-2" dirty="0">
                    <a:cs typeface="Arial"/>
                  </a:rPr>
                  <a:t>Burada</a:t>
                </a:r>
                <a:r>
                  <a:rPr lang="tr-TR" altLang="ko-KR" sz="1400" dirty="0">
                    <a:solidFill>
                      <a:srgbClr val="FF6699"/>
                    </a:solidFill>
                  </a:rPr>
                  <a:t> </a:t>
                </a:r>
                <a14:m>
                  <m:oMath xmlns:m="http://schemas.openxmlformats.org/officeDocument/2006/math">
                    <m:acc>
                      <m:accPr>
                        <m:chr m:val="̇"/>
                        <m:ctrlPr>
                          <a:rPr lang="tr-TR" altLang="ko-KR" i="1" spc="-2" dirty="0">
                            <a:latin typeface="Cambria Math" panose="02040503050406030204" pitchFamily="18" charset="0"/>
                            <a:cs typeface="Arial"/>
                          </a:rPr>
                        </m:ctrlPr>
                      </m:accPr>
                      <m:e>
                        <m:r>
                          <a:rPr lang="tr-TR" altLang="ko-KR" spc="-2" dirty="0">
                            <a:latin typeface="Cambria Math" panose="02040503050406030204" pitchFamily="18" charset="0"/>
                            <a:cs typeface="Arial"/>
                          </a:rPr>
                          <m:t>𝑄</m:t>
                        </m:r>
                      </m:e>
                    </m:acc>
                    <m:r>
                      <a:rPr lang="tr-TR" altLang="ko-KR" spc="-2" baseline="-25000" dirty="0">
                        <a:latin typeface="Cambria Math" panose="02040503050406030204" pitchFamily="18" charset="0"/>
                        <a:cs typeface="Arial"/>
                      </a:rPr>
                      <m:t>𝑔𝑒𝑙𝑒𝑛</m:t>
                    </m:r>
                    <m:r>
                      <a:rPr lang="tr-TR" altLang="ko-KR" spc="-2">
                        <a:latin typeface="Cambria Math" panose="02040503050406030204" pitchFamily="18" charset="0"/>
                        <a:cs typeface="Arial"/>
                      </a:rPr>
                      <m:t> </m:t>
                    </m:r>
                  </m:oMath>
                </a14:m>
                <a:r>
                  <a:rPr lang="tr-TR" altLang="ko-KR" sz="1400" kern="0" spc="-2" dirty="0">
                    <a:cs typeface="Arial"/>
                  </a:rPr>
                  <a:t>yüzeye gelen ışınımı, </a:t>
                </a:r>
                <a:r>
                  <a:rPr lang="el-GR" altLang="ko-KR" sz="1800" i="1" kern="0" spc="-2" dirty="0">
                    <a:cs typeface="Arial"/>
                  </a:rPr>
                  <a:t>α</a:t>
                </a:r>
                <a:r>
                  <a:rPr lang="tr-TR" altLang="ko-KR" sz="1400" kern="0" spc="-2" dirty="0">
                    <a:cs typeface="Arial"/>
                  </a:rPr>
                  <a:t> ise yüzeyin </a:t>
                </a:r>
                <a:r>
                  <a:rPr lang="tr-TR" altLang="ko-KR" sz="1400" kern="0" spc="-2" dirty="0" err="1">
                    <a:cs typeface="Arial"/>
                  </a:rPr>
                  <a:t>soğurganlığıdır</a:t>
                </a:r>
                <a:r>
                  <a:rPr lang="tr-TR" altLang="ko-KR" sz="1400" kern="0" spc="-2" dirty="0">
                    <a:cs typeface="Arial"/>
                  </a:rPr>
                  <a:t>.</a:t>
                </a:r>
              </a:p>
              <a:p>
                <a:pPr marL="0" indent="0" algn="just">
                  <a:spcBef>
                    <a:spcPts val="0"/>
                  </a:spcBef>
                  <a:buNone/>
                </a:pPr>
                <a:endParaRPr lang="tr-TR" altLang="ko-KR" sz="1400" kern="0" spc="-2" dirty="0">
                  <a:cs typeface="Arial"/>
                </a:endParaRPr>
              </a:p>
              <a:p>
                <a:pPr marL="0" indent="0" algn="just">
                  <a:spcBef>
                    <a:spcPts val="0"/>
                  </a:spcBef>
                  <a:buNone/>
                </a:pPr>
                <a:r>
                  <a:rPr lang="tr-TR" altLang="ko-KR" sz="1400" kern="0" spc="-2" dirty="0">
                    <a:cs typeface="Arial"/>
                  </a:rPr>
                  <a:t>Geçirgen olmayan yüzeylere </a:t>
                </a:r>
              </a:p>
              <a:p>
                <a:pPr marL="0" indent="0" algn="just">
                  <a:spcBef>
                    <a:spcPts val="0"/>
                  </a:spcBef>
                  <a:buNone/>
                </a:pPr>
                <a:r>
                  <a:rPr lang="tr-TR" altLang="ko-KR" sz="1400" kern="0" spc="-2" dirty="0">
                    <a:cs typeface="Arial"/>
                  </a:rPr>
                  <a:t>(</a:t>
                </a:r>
                <a:r>
                  <a:rPr lang="tr-TR" altLang="ko-KR" sz="1400" kern="0" spc="-2" dirty="0" err="1">
                    <a:cs typeface="Arial"/>
                  </a:rPr>
                  <a:t>opaque-nontransparent</a:t>
                </a:r>
                <a:r>
                  <a:rPr lang="tr-TR" altLang="ko-KR" sz="1400" kern="0" spc="-2" dirty="0">
                    <a:cs typeface="Arial"/>
                  </a:rPr>
                  <a:t>) gelen</a:t>
                </a:r>
              </a:p>
              <a:p>
                <a:pPr marL="0" indent="0" algn="just">
                  <a:spcBef>
                    <a:spcPts val="0"/>
                  </a:spcBef>
                  <a:buNone/>
                </a:pPr>
                <a:r>
                  <a:rPr lang="tr-TR" altLang="ko-KR" sz="1400" kern="0" spc="-2" dirty="0">
                    <a:cs typeface="Arial"/>
                  </a:rPr>
                  <a:t>ışınımın yüzey tarafından </a:t>
                </a:r>
              </a:p>
              <a:p>
                <a:pPr marL="0" indent="0" algn="just">
                  <a:spcBef>
                    <a:spcPts val="0"/>
                  </a:spcBef>
                  <a:buNone/>
                </a:pPr>
                <a:r>
                  <a:rPr lang="tr-TR" altLang="ko-KR" sz="1400" kern="0" spc="-2" dirty="0">
                    <a:cs typeface="Arial"/>
                  </a:rPr>
                  <a:t>soğurulmayan kısmı, geri yansıtılır.</a:t>
                </a:r>
              </a:p>
              <a:p>
                <a:pPr marL="0" indent="0" algn="just">
                  <a:spcBef>
                    <a:spcPts val="0"/>
                  </a:spcBef>
                  <a:buNone/>
                </a:pPr>
                <a:endParaRPr lang="tr-TR" altLang="ko-KR" sz="1400" kern="0" spc="-2" dirty="0">
                  <a:cs typeface="Arial"/>
                </a:endParaRPr>
              </a:p>
              <a:p>
                <a:pPr marL="0" indent="0" algn="just">
                  <a:spcBef>
                    <a:spcPts val="0"/>
                  </a:spcBef>
                  <a:buNone/>
                </a:pPr>
                <a:r>
                  <a:rPr lang="tr-TR" altLang="ko-KR" sz="1400" kern="0" spc="-2" dirty="0">
                    <a:cs typeface="Arial"/>
                  </a:rPr>
                  <a:t>Bir yüzeyin yaydığı ışınım ile </a:t>
                </a:r>
              </a:p>
              <a:p>
                <a:pPr marL="0" indent="0" algn="just">
                  <a:spcBef>
                    <a:spcPts val="0"/>
                  </a:spcBef>
                  <a:buNone/>
                </a:pPr>
                <a:r>
                  <a:rPr lang="tr-TR" altLang="ko-KR" sz="1400" kern="0" spc="-2" dirty="0">
                    <a:cs typeface="Arial"/>
                  </a:rPr>
                  <a:t>soğurduğu ışınım arasındaki fark, </a:t>
                </a:r>
                <a:endParaRPr lang="tr-TR" altLang="ko-KR" sz="1400" kern="0" spc="-2" dirty="0">
                  <a:solidFill>
                    <a:srgbClr val="FF0000"/>
                  </a:solidFill>
                  <a:cs typeface="Arial"/>
                </a:endParaRPr>
              </a:p>
              <a:p>
                <a:pPr marL="0" indent="0" algn="just">
                  <a:spcBef>
                    <a:spcPts val="0"/>
                  </a:spcBef>
                  <a:buNone/>
                </a:pPr>
                <a:r>
                  <a:rPr lang="tr-TR" altLang="ko-KR" sz="1400" kern="0" spc="-2" dirty="0">
                    <a:solidFill>
                      <a:srgbClr val="FF0000"/>
                    </a:solidFill>
                    <a:cs typeface="Arial"/>
                  </a:rPr>
                  <a:t>net ışınım ısı transferi</a:t>
                </a:r>
                <a:r>
                  <a:rPr lang="tr-TR" altLang="ko-KR" sz="1400" kern="0" spc="-2" dirty="0">
                    <a:cs typeface="Arial"/>
                  </a:rPr>
                  <a:t>dir.</a:t>
                </a:r>
              </a:p>
              <a:p>
                <a:pPr marL="0" indent="0" algn="just">
                  <a:spcBef>
                    <a:spcPts val="0"/>
                  </a:spcBef>
                  <a:buFontTx/>
                  <a:buNone/>
                </a:pPr>
                <a:endParaRPr lang="tr-TR" altLang="ko-KR" sz="1400" kern="0" spc="-2" dirty="0">
                  <a:cs typeface="Arial"/>
                </a:endParaRPr>
              </a:p>
            </p:txBody>
          </p:sp>
        </mc:Choice>
        <mc:Fallback xmlns="">
          <p:sp>
            <p:nvSpPr>
              <p:cNvPr id="6" name="Rectangle 3">
                <a:extLst>
                  <a:ext uri="{FF2B5EF4-FFF2-40B4-BE49-F238E27FC236}">
                    <a16:creationId xmlns:a16="http://schemas.microsoft.com/office/drawing/2014/main" id="{D06547D9-5EE6-4F9E-A397-459A5320A875}"/>
                  </a:ext>
                </a:extLst>
              </p:cNvPr>
              <p:cNvSpPr txBox="1">
                <a:spLocks noRot="1" noChangeAspect="1" noMove="1" noResize="1" noEditPoints="1" noAdjustHandles="1" noChangeArrowheads="1" noChangeShapeType="1" noTextEdit="1"/>
              </p:cNvSpPr>
              <p:nvPr/>
            </p:nvSpPr>
            <p:spPr bwMode="auto">
              <a:xfrm>
                <a:off x="3060626" y="1629594"/>
                <a:ext cx="5832648" cy="5184576"/>
              </a:xfrm>
              <a:prstGeom prst="rect">
                <a:avLst/>
              </a:prstGeom>
              <a:blipFill>
                <a:blip r:embed="rId5"/>
                <a:stretch>
                  <a:fillRect l="-313" t="-353" r="-3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420663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221C50-8DB8-4734-8120-55F1F580BBDF}"/>
              </a:ext>
            </a:extLst>
          </p:cNvPr>
          <p:cNvSpPr>
            <a:spLocks noGrp="1" noChangeArrowheads="1"/>
          </p:cNvSpPr>
          <p:nvPr>
            <p:ph idx="1"/>
          </p:nvPr>
        </p:nvSpPr>
        <p:spPr>
          <a:xfrm>
            <a:off x="180306" y="189434"/>
            <a:ext cx="8784976" cy="6527765"/>
          </a:xfrm>
        </p:spPr>
        <p:txBody>
          <a:bodyPr/>
          <a:lstStyle/>
          <a:p>
            <a:pPr marL="0" indent="0" algn="just">
              <a:spcBef>
                <a:spcPts val="0"/>
              </a:spcBef>
              <a:buNone/>
            </a:pPr>
            <a:r>
              <a:rPr lang="tr-TR" altLang="ko-KR" sz="1600" dirty="0">
                <a:solidFill>
                  <a:srgbClr val="FF6699"/>
                </a:solidFill>
              </a:rPr>
              <a:t> </a:t>
            </a:r>
            <a:endParaRPr lang="tr-TR" sz="1600" dirty="0">
              <a:ea typeface="굴림" charset="-127"/>
            </a:endParaRP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FF3E3992-4BB2-4512-A682-9ADFC64800CD}"/>
                  </a:ext>
                </a:extLst>
              </p:cNvPr>
              <p:cNvSpPr txBox="1">
                <a:spLocks noChangeArrowheads="1"/>
              </p:cNvSpPr>
              <p:nvPr/>
            </p:nvSpPr>
            <p:spPr bwMode="auto">
              <a:xfrm>
                <a:off x="126828" y="189434"/>
                <a:ext cx="8766974" cy="65748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buNone/>
                </a:pPr>
                <a:r>
                  <a:rPr lang="tr-TR" sz="1600" kern="0" dirty="0">
                    <a:ea typeface="굴림" charset="-127"/>
                  </a:rPr>
                  <a:t>Şekil 1-40’daki gibi </a:t>
                </a:r>
                <a:r>
                  <a:rPr lang="tr-TR" sz="1600" kern="0" dirty="0" err="1">
                    <a:ea typeface="굴림" charset="-127"/>
                  </a:rPr>
                  <a:t>yayıcılığı</a:t>
                </a:r>
                <a:r>
                  <a:rPr lang="tr-TR" sz="1600" kern="0" dirty="0">
                    <a:ea typeface="굴림" charset="-127"/>
                  </a:rPr>
                  <a:t> </a:t>
                </a:r>
                <a14:m>
                  <m:oMath xmlns:m="http://schemas.openxmlformats.org/officeDocument/2006/math">
                    <m:r>
                      <a:rPr lang="az-Cyrl-AZ" altLang="ko-KR" sz="2000" i="0" spc="-2" smtClean="0">
                        <a:latin typeface="Cambria Math" panose="02040503050406030204" pitchFamily="18" charset="0"/>
                        <a:cs typeface="Arial"/>
                      </a:rPr>
                      <m:t>Є</m:t>
                    </m:r>
                    <m:r>
                      <a:rPr lang="tr-TR" altLang="ko-KR" sz="2000" b="0" i="0" spc="-2" smtClean="0">
                        <a:latin typeface="Cambria Math" panose="02040503050406030204" pitchFamily="18" charset="0"/>
                        <a:cs typeface="Arial"/>
                      </a:rPr>
                      <m:t>, </m:t>
                    </m:r>
                  </m:oMath>
                </a14:m>
                <a:r>
                  <a:rPr lang="tr-TR" altLang="ko-KR" sz="1600" b="0" i="0" spc="-2" dirty="0">
                    <a:cs typeface="Arial"/>
                  </a:rPr>
                  <a:t>yüzey alanı </a:t>
                </a:r>
                <a:r>
                  <a:rPr lang="tr-TR" altLang="ko-KR" sz="1600" b="0" i="1" spc="-2" dirty="0">
                    <a:cs typeface="Arial"/>
                  </a:rPr>
                  <a:t>A</a:t>
                </a:r>
                <a:r>
                  <a:rPr lang="tr-TR" altLang="ko-KR" sz="1600" b="0" i="1" spc="-2" baseline="-25000" dirty="0">
                    <a:cs typeface="Arial"/>
                  </a:rPr>
                  <a:t>s</a:t>
                </a:r>
                <a:r>
                  <a:rPr lang="tr-TR" altLang="ko-KR" sz="1600" spc="-2" dirty="0">
                    <a:cs typeface="Arial"/>
                  </a:rPr>
                  <a:t> ve termodinamik sıcaklığı </a:t>
                </a:r>
                <a:r>
                  <a:rPr lang="tr-TR" altLang="ko-KR" sz="1600" i="1" spc="-2" dirty="0" err="1">
                    <a:cs typeface="Arial"/>
                  </a:rPr>
                  <a:t>T</a:t>
                </a:r>
                <a:r>
                  <a:rPr lang="tr-TR" altLang="ko-KR" sz="1600" i="1" spc="-2" baseline="-25000" dirty="0" err="1">
                    <a:cs typeface="Arial"/>
                  </a:rPr>
                  <a:t>s</a:t>
                </a:r>
                <a:r>
                  <a:rPr lang="tr-TR" altLang="ko-KR" sz="1600" spc="-2" dirty="0">
                    <a:cs typeface="Arial"/>
                  </a:rPr>
                  <a:t> olan bir yüzey </a:t>
                </a:r>
                <a:r>
                  <a:rPr lang="tr-TR" altLang="ko-KR" sz="1600" i="1" spc="-2" dirty="0" err="1">
                    <a:cs typeface="Arial"/>
                  </a:rPr>
                  <a:t>T</a:t>
                </a:r>
                <a:r>
                  <a:rPr lang="tr-TR" altLang="ko-KR" sz="1600" i="1" spc="-2" baseline="-25000" dirty="0" err="1">
                    <a:cs typeface="Arial"/>
                  </a:rPr>
                  <a:t>çevre</a:t>
                </a:r>
                <a:r>
                  <a:rPr lang="tr-TR" altLang="ko-KR" sz="1600" spc="-2" dirty="0">
                    <a:cs typeface="Arial"/>
                  </a:rPr>
                  <a:t> termodinamik sıcaklığında çok geniş bir yüzeyle tamamen çevrelenmiş ise ve aralarında ışınımla etkileşmeyen hava gibi bir gaz olduğu zaman, bu iki yüzey arasındaki net ışınım ısı transfer hızı:</a:t>
                </a:r>
              </a:p>
              <a:p>
                <a:pPr marL="0" indent="0" algn="just">
                  <a:spcBef>
                    <a:spcPts val="0"/>
                  </a:spcBef>
                  <a:buNone/>
                </a:pPr>
                <a14:m>
                  <m:oMath xmlns:m="http://schemas.openxmlformats.org/officeDocument/2006/math">
                    <m:acc>
                      <m:accPr>
                        <m:chr m:val="̇"/>
                        <m:ctrlPr>
                          <a:rPr lang="tr-TR" altLang="ko-KR" sz="2400" i="1" dirty="0">
                            <a:solidFill>
                              <a:srgbClr val="FF6699"/>
                            </a:solidFill>
                            <a:latin typeface="Cambria Math" panose="02040503050406030204" pitchFamily="18" charset="0"/>
                          </a:rPr>
                        </m:ctrlPr>
                      </m:accPr>
                      <m:e>
                        <m:r>
                          <a:rPr lang="tr-TR" altLang="ko-KR" sz="2400" i="1" dirty="0">
                            <a:solidFill>
                              <a:srgbClr val="FF6699"/>
                            </a:solidFill>
                            <a:latin typeface="Cambria Math" panose="02040503050406030204" pitchFamily="18" charset="0"/>
                          </a:rPr>
                          <m:t>𝑄</m:t>
                        </m:r>
                      </m:e>
                    </m:acc>
                    <m:r>
                      <a:rPr lang="tr-TR" altLang="ko-KR" sz="2400" b="0" i="1" baseline="-25000" dirty="0" smtClean="0">
                        <a:solidFill>
                          <a:srgbClr val="FF6699"/>
                        </a:solidFill>
                        <a:latin typeface="Cambria Math" panose="02040503050406030204" pitchFamily="18" charset="0"/>
                      </a:rPr>
                      <m:t>𝚤</m:t>
                    </m:r>
                    <m:r>
                      <a:rPr lang="tr-TR" altLang="ko-KR" sz="2400" b="0" i="1" baseline="-25000" dirty="0" smtClean="0">
                        <a:solidFill>
                          <a:srgbClr val="FF6699"/>
                        </a:solidFill>
                        <a:latin typeface="Cambria Math" panose="02040503050406030204" pitchFamily="18" charset="0"/>
                      </a:rPr>
                      <m:t>ş</m:t>
                    </m:r>
                    <m:r>
                      <a:rPr lang="tr-TR" altLang="ko-KR" sz="2400" b="0" i="1" baseline="-25000" dirty="0" smtClean="0">
                        <a:solidFill>
                          <a:srgbClr val="FF6699"/>
                        </a:solidFill>
                        <a:latin typeface="Cambria Math" panose="02040503050406030204" pitchFamily="18" charset="0"/>
                      </a:rPr>
                      <m:t>𝚤𝑛𝚤𝑚</m:t>
                    </m:r>
                    <m:r>
                      <a:rPr lang="tr-TR" altLang="ko-KR" sz="2400" i="1" dirty="0">
                        <a:solidFill>
                          <a:srgbClr val="FF6699"/>
                        </a:solidFill>
                        <a:latin typeface="Cambria Math" panose="02040503050406030204" pitchFamily="18" charset="0"/>
                      </a:rPr>
                      <m:t>=</m:t>
                    </m:r>
                    <m:r>
                      <a:rPr lang="az-Cyrl-AZ" altLang="ko-KR" sz="2400" i="0" dirty="0">
                        <a:solidFill>
                          <a:srgbClr val="FF6699"/>
                        </a:solidFill>
                        <a:latin typeface="Cambria Math" panose="02040503050406030204" pitchFamily="18" charset="0"/>
                      </a:rPr>
                      <m:t>Є</m:t>
                    </m:r>
                    <m:r>
                      <a:rPr lang="tr-TR" altLang="ko-KR" sz="2400" b="0" i="1" dirty="0" smtClean="0">
                        <a:solidFill>
                          <a:srgbClr val="FF6699"/>
                        </a:solidFill>
                        <a:latin typeface="Cambria Math" panose="02040503050406030204" pitchFamily="18" charset="0"/>
                      </a:rPr>
                      <m:t> </m:t>
                    </m:r>
                    <m:r>
                      <m:rPr>
                        <m:sty m:val="p"/>
                      </m:rPr>
                      <a:rPr lang="tr-TR" altLang="ko-KR" sz="2400" i="1" dirty="0">
                        <a:solidFill>
                          <a:srgbClr val="FF6699"/>
                        </a:solidFill>
                        <a:latin typeface="Cambria Math" panose="02040503050406030204" pitchFamily="18" charset="0"/>
                      </a:rPr>
                      <m:t>σ</m:t>
                    </m:r>
                    <m:r>
                      <a:rPr lang="tr-TR" altLang="ko-KR" sz="2400" b="0" i="1" dirty="0" smtClean="0">
                        <a:solidFill>
                          <a:srgbClr val="FF6699"/>
                        </a:solidFill>
                        <a:latin typeface="Cambria Math" panose="02040503050406030204" pitchFamily="18" charset="0"/>
                      </a:rPr>
                      <m:t> </m:t>
                    </m:r>
                    <m:r>
                      <a:rPr lang="tr-TR" altLang="ko-KR" sz="2400" i="1" dirty="0">
                        <a:solidFill>
                          <a:srgbClr val="FF6699"/>
                        </a:solidFill>
                        <a:latin typeface="Cambria Math" panose="02040503050406030204" pitchFamily="18" charset="0"/>
                      </a:rPr>
                      <m:t>𝐴</m:t>
                    </m:r>
                    <m:r>
                      <a:rPr lang="tr-TR" altLang="ko-KR" sz="2400" i="1" baseline="-25000" dirty="0">
                        <a:solidFill>
                          <a:srgbClr val="FF6699"/>
                        </a:solidFill>
                        <a:latin typeface="Cambria Math" panose="02040503050406030204" pitchFamily="18" charset="0"/>
                      </a:rPr>
                      <m:t>𝑠</m:t>
                    </m:r>
                    <m:r>
                      <a:rPr lang="tr-TR" altLang="ko-KR" sz="2400" b="0" i="1" baseline="-25000" dirty="0" smtClean="0">
                        <a:solidFill>
                          <a:srgbClr val="FF6699"/>
                        </a:solidFill>
                        <a:latin typeface="Cambria Math" panose="02040503050406030204" pitchFamily="18" charset="0"/>
                      </a:rPr>
                      <m:t> </m:t>
                    </m:r>
                    <m:r>
                      <a:rPr lang="tr-TR" altLang="ko-KR" sz="2400" b="0" i="1" dirty="0" smtClean="0">
                        <a:solidFill>
                          <a:srgbClr val="FF6699"/>
                        </a:solidFill>
                        <a:latin typeface="Cambria Math" panose="02040503050406030204" pitchFamily="18" charset="0"/>
                      </a:rPr>
                      <m:t>(</m:t>
                    </m:r>
                    <m:r>
                      <a:rPr lang="tr-TR" altLang="ko-KR" sz="2400" i="1" dirty="0">
                        <a:solidFill>
                          <a:srgbClr val="FF6699"/>
                        </a:solidFill>
                        <a:latin typeface="Cambria Math" panose="02040503050406030204" pitchFamily="18" charset="0"/>
                      </a:rPr>
                      <m:t>𝑇</m:t>
                    </m:r>
                    <m:r>
                      <a:rPr lang="tr-TR" altLang="ko-KR" sz="2400" i="1" baseline="30000" dirty="0">
                        <a:solidFill>
                          <a:srgbClr val="FF6699"/>
                        </a:solidFill>
                        <a:latin typeface="Cambria Math" panose="02040503050406030204" pitchFamily="18" charset="0"/>
                      </a:rPr>
                      <m:t>4</m:t>
                    </m:r>
                    <m:r>
                      <a:rPr lang="tr-TR" altLang="ko-KR" sz="2400" i="1" baseline="-25000" dirty="0">
                        <a:solidFill>
                          <a:srgbClr val="FF6699"/>
                        </a:solidFill>
                        <a:latin typeface="Cambria Math" panose="02040503050406030204" pitchFamily="18" charset="0"/>
                      </a:rPr>
                      <m:t>𝑠</m:t>
                    </m:r>
                    <m:r>
                      <a:rPr lang="tr-TR" altLang="ko-KR" sz="2400" b="0" i="0" dirty="0" smtClean="0">
                        <a:solidFill>
                          <a:srgbClr val="FF6699"/>
                        </a:solidFill>
                        <a:latin typeface="Cambria Math" panose="02040503050406030204" pitchFamily="18" charset="0"/>
                      </a:rPr>
                      <m:t>−</m:t>
                    </m:r>
                  </m:oMath>
                </a14:m>
                <a:r>
                  <a:rPr lang="tr-TR" sz="2400" dirty="0">
                    <a:solidFill>
                      <a:srgbClr val="FF6699"/>
                    </a:solidFill>
                    <a:latin typeface="Cambria Math" panose="02040503050406030204" pitchFamily="18" charset="0"/>
                  </a:rPr>
                  <a:t> </a:t>
                </a:r>
                <a14:m>
                  <m:oMath xmlns:m="http://schemas.openxmlformats.org/officeDocument/2006/math">
                    <m:r>
                      <a:rPr lang="tr-TR" altLang="ko-KR" sz="2400" i="1" dirty="0">
                        <a:solidFill>
                          <a:srgbClr val="FF6699"/>
                        </a:solidFill>
                        <a:latin typeface="Cambria Math" panose="02040503050406030204" pitchFamily="18" charset="0"/>
                      </a:rPr>
                      <m:t>𝑇</m:t>
                    </m:r>
                    <m:r>
                      <a:rPr lang="tr-TR" altLang="ko-KR" sz="2400" i="1" baseline="30000" dirty="0">
                        <a:solidFill>
                          <a:srgbClr val="FF6699"/>
                        </a:solidFill>
                        <a:latin typeface="Cambria Math" panose="02040503050406030204" pitchFamily="18" charset="0"/>
                      </a:rPr>
                      <m:t>4</m:t>
                    </m:r>
                    <m:r>
                      <a:rPr lang="tr-TR" altLang="ko-KR" sz="2400" b="0" i="1" baseline="-25000" dirty="0" smtClean="0">
                        <a:solidFill>
                          <a:srgbClr val="FF6699"/>
                        </a:solidFill>
                        <a:latin typeface="Cambria Math" panose="02040503050406030204" pitchFamily="18" charset="0"/>
                      </a:rPr>
                      <m:t>ç</m:t>
                    </m:r>
                    <m:r>
                      <a:rPr lang="tr-TR" altLang="ko-KR" sz="2400" b="0" i="1" baseline="-25000" dirty="0" smtClean="0">
                        <a:solidFill>
                          <a:srgbClr val="FF6699"/>
                        </a:solidFill>
                        <a:latin typeface="Cambria Math" panose="02040503050406030204" pitchFamily="18" charset="0"/>
                      </a:rPr>
                      <m:t>𝑒𝑣𝑟𝑒</m:t>
                    </m:r>
                  </m:oMath>
                </a14:m>
                <a:r>
                  <a:rPr lang="tr-TR" sz="2400" dirty="0">
                    <a:solidFill>
                      <a:srgbClr val="FF6699"/>
                    </a:solidFill>
                    <a:latin typeface="Cambria Math" panose="02040503050406030204" pitchFamily="18" charset="0"/>
                  </a:rPr>
                  <a:t>)           (W)</a:t>
                </a:r>
                <a:r>
                  <a:rPr lang="tr-TR" altLang="ko-KR" sz="2400" spc="-2" dirty="0">
                    <a:cs typeface="Arial"/>
                  </a:rPr>
                  <a:t> </a:t>
                </a:r>
                <a:r>
                  <a:rPr lang="tr-TR" sz="2400" kern="0" spc="-2" dirty="0">
                    <a:latin typeface="Arial"/>
                    <a:cs typeface="Arial"/>
                  </a:rPr>
                  <a:t>	</a:t>
                </a:r>
              </a:p>
              <a:p>
                <a:pPr marL="0" indent="0" algn="just">
                  <a:spcBef>
                    <a:spcPts val="0"/>
                  </a:spcBef>
                  <a:buFontTx/>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endParaRPr lang="tr-TR" sz="1600" kern="0" dirty="0">
                  <a:ea typeface="굴림" charset="-127"/>
                </a:endParaRPr>
              </a:p>
              <a:p>
                <a:pPr marL="0" indent="0" algn="just">
                  <a:spcBef>
                    <a:spcPts val="0"/>
                  </a:spcBef>
                  <a:buNone/>
                </a:pPr>
                <a:r>
                  <a:rPr lang="tr-TR" sz="1600" kern="0" dirty="0">
                    <a:ea typeface="굴림" charset="-127"/>
                  </a:rPr>
                  <a:t>Bir yüzeyden bir yüzeye, taşınım ve ışınımla olan toplam ısı </a:t>
                </a:r>
                <a:r>
                  <a:rPr lang="tr-TR" altLang="ko-KR" sz="1600" kern="0" spc="-2" dirty="0">
                    <a:ea typeface="굴림" charset="-127"/>
                    <a:cs typeface="Arial"/>
                  </a:rPr>
                  <a:t>transfer hızı:</a:t>
                </a:r>
              </a:p>
              <a:p>
                <a:pPr marL="0" indent="0" algn="just">
                  <a:spcBef>
                    <a:spcPts val="0"/>
                  </a:spcBef>
                  <a:buNone/>
                </a:pPr>
                <a:endParaRPr lang="tr-TR" altLang="ko-KR" sz="1600" spc="-2" dirty="0">
                  <a:cs typeface="Arial"/>
                </a:endParaRPr>
              </a:p>
              <a:p>
                <a:pPr marL="0" indent="0" algn="just">
                  <a:spcBef>
                    <a:spcPts val="0"/>
                  </a:spcBef>
                  <a:buFontTx/>
                  <a:buNone/>
                </a:pPr>
                <a14:m>
                  <m:oMath xmlns:m="http://schemas.openxmlformats.org/officeDocument/2006/math">
                    <m:acc>
                      <m:accPr>
                        <m:chr m:val="̇"/>
                        <m:ctrlPr>
                          <a:rPr lang="tr-TR" altLang="ko-KR" i="1" dirty="0">
                            <a:solidFill>
                              <a:srgbClr val="FF6699"/>
                            </a:solidFill>
                            <a:latin typeface="Cambria Math" panose="02040503050406030204" pitchFamily="18" charset="0"/>
                          </a:rPr>
                        </m:ctrlPr>
                      </m:accPr>
                      <m:e>
                        <m:r>
                          <a:rPr lang="tr-TR" altLang="ko-KR" i="1" dirty="0">
                            <a:solidFill>
                              <a:srgbClr val="FF6699"/>
                            </a:solidFill>
                            <a:latin typeface="Cambria Math" panose="02040503050406030204" pitchFamily="18" charset="0"/>
                          </a:rPr>
                          <m:t>𝑄</m:t>
                        </m:r>
                      </m:e>
                    </m:acc>
                    <m:r>
                      <a:rPr lang="tr-TR" altLang="ko-KR" b="0" i="1" baseline="-25000" dirty="0" smtClean="0">
                        <a:solidFill>
                          <a:srgbClr val="FF6699"/>
                        </a:solidFill>
                        <a:latin typeface="Cambria Math" panose="02040503050406030204" pitchFamily="18" charset="0"/>
                      </a:rPr>
                      <m:t>𝑡𝑜𝑝𝑙𝑎𝑚</m:t>
                    </m:r>
                    <m:r>
                      <a:rPr lang="tr-TR" altLang="ko-KR" i="1" dirty="0">
                        <a:solidFill>
                          <a:srgbClr val="FF6699"/>
                        </a:solidFill>
                        <a:latin typeface="Cambria Math" panose="02040503050406030204" pitchFamily="18" charset="0"/>
                      </a:rPr>
                      <m:t>=</m:t>
                    </m:r>
                    <m:acc>
                      <m:accPr>
                        <m:chr m:val="̇"/>
                        <m:ctrlPr>
                          <a:rPr lang="tr-TR" altLang="ko-KR" i="1" dirty="0">
                            <a:solidFill>
                              <a:srgbClr val="FF6699"/>
                            </a:solidFill>
                            <a:latin typeface="Cambria Math" panose="02040503050406030204" pitchFamily="18" charset="0"/>
                          </a:rPr>
                        </m:ctrlPr>
                      </m:accPr>
                      <m:e>
                        <m:r>
                          <a:rPr lang="tr-TR" altLang="ko-KR" i="1" dirty="0">
                            <a:solidFill>
                              <a:srgbClr val="FF6699"/>
                            </a:solidFill>
                            <a:latin typeface="Cambria Math" panose="02040503050406030204" pitchFamily="18" charset="0"/>
                          </a:rPr>
                          <m:t>𝑄</m:t>
                        </m:r>
                      </m:e>
                    </m:acc>
                    <m:r>
                      <a:rPr lang="tr-TR" altLang="ko-KR" i="1" baseline="-25000" dirty="0">
                        <a:solidFill>
                          <a:srgbClr val="FF6699"/>
                        </a:solidFill>
                        <a:latin typeface="Cambria Math" panose="02040503050406030204" pitchFamily="18" charset="0"/>
                      </a:rPr>
                      <m:t>𝑡</m:t>
                    </m:r>
                    <m:r>
                      <m:rPr>
                        <m:sty m:val="p"/>
                      </m:rPr>
                      <a:rPr lang="tr-TR" altLang="ko-KR" b="0" i="0" baseline="-25000" dirty="0" smtClean="0">
                        <a:solidFill>
                          <a:srgbClr val="FF6699"/>
                        </a:solidFill>
                        <a:latin typeface="Cambria Math" panose="02040503050406030204" pitchFamily="18" charset="0"/>
                      </a:rPr>
                      <m:t>a</m:t>
                    </m:r>
                    <m:r>
                      <a:rPr lang="tr-TR" altLang="ko-KR" b="0" i="0" baseline="-25000" dirty="0" smtClean="0">
                        <a:solidFill>
                          <a:srgbClr val="FF6699"/>
                        </a:solidFill>
                        <a:latin typeface="Cambria Math" panose="02040503050406030204" pitchFamily="18" charset="0"/>
                      </a:rPr>
                      <m:t>ş</m:t>
                    </m:r>
                    <m:r>
                      <a:rPr lang="tr-TR" altLang="ko-KR" b="0" i="0" baseline="-25000" dirty="0" smtClean="0">
                        <a:solidFill>
                          <a:srgbClr val="FF6699"/>
                        </a:solidFill>
                        <a:latin typeface="Cambria Math" panose="02040503050406030204" pitchFamily="18" charset="0"/>
                      </a:rPr>
                      <m:t>𝚤</m:t>
                    </m:r>
                    <m:r>
                      <m:rPr>
                        <m:sty m:val="p"/>
                      </m:rPr>
                      <a:rPr lang="tr-TR" altLang="ko-KR" b="0" i="0" baseline="-25000" dirty="0" smtClean="0">
                        <a:solidFill>
                          <a:srgbClr val="FF6699"/>
                        </a:solidFill>
                        <a:latin typeface="Cambria Math" panose="02040503050406030204" pitchFamily="18" charset="0"/>
                      </a:rPr>
                      <m:t>n</m:t>
                    </m:r>
                    <m:r>
                      <a:rPr lang="tr-TR" altLang="ko-KR" b="0" i="0" baseline="-25000" dirty="0" smtClean="0">
                        <a:solidFill>
                          <a:srgbClr val="FF6699"/>
                        </a:solidFill>
                        <a:latin typeface="Cambria Math" panose="02040503050406030204" pitchFamily="18" charset="0"/>
                      </a:rPr>
                      <m:t>𝚤</m:t>
                    </m:r>
                    <m:r>
                      <m:rPr>
                        <m:sty m:val="p"/>
                      </m:rPr>
                      <a:rPr lang="tr-TR" altLang="ko-KR" b="0" i="0" baseline="-25000" dirty="0" smtClean="0">
                        <a:solidFill>
                          <a:srgbClr val="FF6699"/>
                        </a:solidFill>
                        <a:latin typeface="Cambria Math" panose="02040503050406030204" pitchFamily="18" charset="0"/>
                      </a:rPr>
                      <m:t>m</m:t>
                    </m:r>
                    <m:r>
                      <a:rPr lang="tr-TR" altLang="ko-KR" b="0" i="0" dirty="0" smtClean="0">
                        <a:solidFill>
                          <a:srgbClr val="FF6699"/>
                        </a:solidFill>
                        <a:latin typeface="Cambria Math" panose="02040503050406030204" pitchFamily="18" charset="0"/>
                      </a:rPr>
                      <m:t>+</m:t>
                    </m:r>
                    <m:acc>
                      <m:accPr>
                        <m:chr m:val="̇"/>
                        <m:ctrlPr>
                          <a:rPr lang="tr-TR" altLang="ko-KR" i="1" dirty="0">
                            <a:solidFill>
                              <a:srgbClr val="FF6699"/>
                            </a:solidFill>
                            <a:latin typeface="Cambria Math" panose="02040503050406030204" pitchFamily="18" charset="0"/>
                          </a:rPr>
                        </m:ctrlPr>
                      </m:accPr>
                      <m:e>
                        <m:r>
                          <a:rPr lang="tr-TR" altLang="ko-KR" i="1" dirty="0">
                            <a:solidFill>
                              <a:srgbClr val="FF6699"/>
                            </a:solidFill>
                            <a:latin typeface="Cambria Math" panose="02040503050406030204" pitchFamily="18" charset="0"/>
                          </a:rPr>
                          <m:t>𝑄</m:t>
                        </m:r>
                      </m:e>
                    </m:acc>
                    <m:r>
                      <a:rPr lang="tr-TR" altLang="ko-KR" b="0" i="0" baseline="-25000" dirty="0" smtClean="0">
                        <a:solidFill>
                          <a:srgbClr val="FF6699"/>
                        </a:solidFill>
                        <a:latin typeface="Cambria Math" panose="02040503050406030204" pitchFamily="18" charset="0"/>
                      </a:rPr>
                      <m:t>𝚤</m:t>
                    </m:r>
                    <m:r>
                      <a:rPr lang="tr-TR" altLang="ko-KR" b="0" i="0" baseline="-25000" dirty="0" smtClean="0">
                        <a:solidFill>
                          <a:srgbClr val="FF6699"/>
                        </a:solidFill>
                        <a:latin typeface="Cambria Math" panose="02040503050406030204" pitchFamily="18" charset="0"/>
                      </a:rPr>
                      <m:t>ş</m:t>
                    </m:r>
                    <m:r>
                      <a:rPr lang="tr-TR" altLang="ko-KR" b="0" i="0" baseline="-25000" dirty="0" smtClean="0">
                        <a:solidFill>
                          <a:srgbClr val="FF6699"/>
                        </a:solidFill>
                        <a:latin typeface="Cambria Math" panose="02040503050406030204" pitchFamily="18" charset="0"/>
                      </a:rPr>
                      <m:t>𝚤</m:t>
                    </m:r>
                    <m:r>
                      <m:rPr>
                        <m:sty m:val="p"/>
                      </m:rPr>
                      <a:rPr lang="tr-TR" altLang="ko-KR" b="0" i="0" baseline="-25000" dirty="0" smtClean="0">
                        <a:solidFill>
                          <a:srgbClr val="FF6699"/>
                        </a:solidFill>
                        <a:latin typeface="Cambria Math" panose="02040503050406030204" pitchFamily="18" charset="0"/>
                      </a:rPr>
                      <m:t>n</m:t>
                    </m:r>
                    <m:r>
                      <a:rPr lang="tr-TR" altLang="ko-KR" b="0" i="0" baseline="-25000" dirty="0" smtClean="0">
                        <a:solidFill>
                          <a:srgbClr val="FF6699"/>
                        </a:solidFill>
                        <a:latin typeface="Cambria Math" panose="02040503050406030204" pitchFamily="18" charset="0"/>
                      </a:rPr>
                      <m:t>𝚤</m:t>
                    </m:r>
                    <m:r>
                      <m:rPr>
                        <m:sty m:val="p"/>
                      </m:rPr>
                      <a:rPr lang="tr-TR" altLang="ko-KR" b="0" i="0" baseline="-25000" dirty="0" smtClean="0">
                        <a:solidFill>
                          <a:srgbClr val="FF6699"/>
                        </a:solidFill>
                        <a:latin typeface="Cambria Math" panose="02040503050406030204" pitchFamily="18" charset="0"/>
                      </a:rPr>
                      <m:t>m</m:t>
                    </m:r>
                    <m:r>
                      <a:rPr lang="tr-TR" altLang="ko-KR" b="0" i="0" baseline="-25000" dirty="0" smtClean="0">
                        <a:solidFill>
                          <a:srgbClr val="FF6699"/>
                        </a:solidFill>
                        <a:latin typeface="Cambria Math" panose="02040503050406030204" pitchFamily="18" charset="0"/>
                      </a:rPr>
                      <m:t> =</m:t>
                    </m:r>
                    <m:r>
                      <a:rPr lang="tr-TR" altLang="ko-KR" b="0" i="1" dirty="0" smtClean="0">
                        <a:solidFill>
                          <a:srgbClr val="FF6699"/>
                        </a:solidFill>
                        <a:latin typeface="Cambria Math" panose="02040503050406030204" pitchFamily="18" charset="0"/>
                      </a:rPr>
                      <m:t>h</m:t>
                    </m:r>
                    <m:r>
                      <a:rPr lang="tr-TR" altLang="ko-KR" b="0" i="1" baseline="-25000" dirty="0" smtClean="0">
                        <a:solidFill>
                          <a:srgbClr val="FF6699"/>
                        </a:solidFill>
                        <a:latin typeface="Cambria Math" panose="02040503050406030204" pitchFamily="18" charset="0"/>
                      </a:rPr>
                      <m:t>𝑡𝑎</m:t>
                    </m:r>
                    <m:r>
                      <a:rPr lang="tr-TR" altLang="ko-KR" b="0" i="1" baseline="-25000" dirty="0" smtClean="0">
                        <a:solidFill>
                          <a:srgbClr val="FF6699"/>
                        </a:solidFill>
                        <a:latin typeface="Cambria Math" panose="02040503050406030204" pitchFamily="18" charset="0"/>
                      </a:rPr>
                      <m:t>ş</m:t>
                    </m:r>
                    <m:r>
                      <a:rPr lang="tr-TR" altLang="ko-KR" b="0" i="1" baseline="-25000" dirty="0" smtClean="0">
                        <a:solidFill>
                          <a:srgbClr val="FF6699"/>
                        </a:solidFill>
                        <a:latin typeface="Cambria Math" panose="02040503050406030204" pitchFamily="18" charset="0"/>
                      </a:rPr>
                      <m:t>𝚤𝑛𝚤𝑚</m:t>
                    </m:r>
                    <m:r>
                      <a:rPr lang="tr-TR" altLang="ko-KR" b="0" i="1" baseline="-25000" dirty="0" smtClean="0">
                        <a:solidFill>
                          <a:srgbClr val="FF6699"/>
                        </a:solidFill>
                        <a:latin typeface="Cambria Math" panose="02040503050406030204" pitchFamily="18" charset="0"/>
                      </a:rPr>
                      <m:t> </m:t>
                    </m:r>
                    <m:r>
                      <a:rPr lang="tr-TR" altLang="ko-KR" i="1" dirty="0">
                        <a:solidFill>
                          <a:srgbClr val="FF6699"/>
                        </a:solidFill>
                        <a:latin typeface="Cambria Math" panose="02040503050406030204" pitchFamily="18" charset="0"/>
                      </a:rPr>
                      <m:t>𝐴</m:t>
                    </m:r>
                    <m:r>
                      <a:rPr lang="tr-TR" altLang="ko-KR" i="1" baseline="-25000" dirty="0">
                        <a:solidFill>
                          <a:srgbClr val="FF6699"/>
                        </a:solidFill>
                        <a:latin typeface="Cambria Math" panose="02040503050406030204" pitchFamily="18" charset="0"/>
                      </a:rPr>
                      <m:t>𝑠</m:t>
                    </m:r>
                    <m:r>
                      <a:rPr lang="tr-TR" altLang="ko-KR" b="0" i="1" baseline="-25000" dirty="0" smtClean="0">
                        <a:solidFill>
                          <a:srgbClr val="FF6699"/>
                        </a:solidFill>
                        <a:latin typeface="Cambria Math" panose="02040503050406030204" pitchFamily="18" charset="0"/>
                      </a:rPr>
                      <m:t> </m:t>
                    </m:r>
                    <m:r>
                      <a:rPr lang="tr-TR" altLang="ko-KR" b="0" i="1" dirty="0" smtClean="0">
                        <a:solidFill>
                          <a:srgbClr val="FF6699"/>
                        </a:solidFill>
                        <a:latin typeface="Cambria Math" panose="02040503050406030204" pitchFamily="18" charset="0"/>
                      </a:rPr>
                      <m:t>(</m:t>
                    </m:r>
                    <m:r>
                      <a:rPr lang="tr-TR" altLang="ko-KR" i="1" dirty="0">
                        <a:solidFill>
                          <a:srgbClr val="FF6699"/>
                        </a:solidFill>
                        <a:latin typeface="Cambria Math" panose="02040503050406030204" pitchFamily="18" charset="0"/>
                      </a:rPr>
                      <m:t>𝑇</m:t>
                    </m:r>
                    <m:r>
                      <a:rPr lang="tr-TR" altLang="ko-KR" i="1" baseline="-25000" dirty="0">
                        <a:solidFill>
                          <a:srgbClr val="FF6699"/>
                        </a:solidFill>
                        <a:latin typeface="Cambria Math" panose="02040503050406030204" pitchFamily="18" charset="0"/>
                      </a:rPr>
                      <m:t>𝑠</m:t>
                    </m:r>
                    <m:r>
                      <a:rPr lang="tr-TR" altLang="ko-KR" b="0" i="0" dirty="0" smtClean="0">
                        <a:solidFill>
                          <a:srgbClr val="FF6699"/>
                        </a:solidFill>
                        <a:latin typeface="Cambria Math" panose="02040503050406030204" pitchFamily="18" charset="0"/>
                      </a:rPr>
                      <m:t>−</m:t>
                    </m:r>
                  </m:oMath>
                </a14:m>
                <a:r>
                  <a:rPr lang="tr-TR" dirty="0">
                    <a:solidFill>
                      <a:srgbClr val="FF6699"/>
                    </a:solidFill>
                    <a:latin typeface="Cambria Math" panose="02040503050406030204" pitchFamily="18" charset="0"/>
                  </a:rPr>
                  <a:t> </a:t>
                </a:r>
                <a14:m>
                  <m:oMath xmlns:m="http://schemas.openxmlformats.org/officeDocument/2006/math">
                    <m:r>
                      <a:rPr lang="tr-TR" altLang="ko-KR" i="1" dirty="0">
                        <a:solidFill>
                          <a:srgbClr val="FF6699"/>
                        </a:solidFill>
                        <a:latin typeface="Cambria Math" panose="02040503050406030204" pitchFamily="18" charset="0"/>
                      </a:rPr>
                      <m:t>𝑇</m:t>
                    </m:r>
                    <m:r>
                      <a:rPr lang="tr-TR" altLang="ko-KR" b="0" i="1" baseline="-25000" dirty="0" smtClean="0">
                        <a:solidFill>
                          <a:srgbClr val="FF6699"/>
                        </a:solidFill>
                        <a:latin typeface="Cambria Math" panose="02040503050406030204" pitchFamily="18" charset="0"/>
                      </a:rPr>
                      <m:t>ç</m:t>
                    </m:r>
                    <m:r>
                      <a:rPr lang="tr-TR" altLang="ko-KR" b="0" i="1" baseline="-25000" dirty="0" smtClean="0">
                        <a:solidFill>
                          <a:srgbClr val="FF6699"/>
                        </a:solidFill>
                        <a:latin typeface="Cambria Math" panose="02040503050406030204" pitchFamily="18" charset="0"/>
                      </a:rPr>
                      <m:t>𝑒𝑣𝑟𝑒</m:t>
                    </m:r>
                  </m:oMath>
                </a14:m>
                <a:r>
                  <a:rPr lang="tr-TR" dirty="0">
                    <a:solidFill>
                      <a:srgbClr val="FF6699"/>
                    </a:solidFill>
                    <a:latin typeface="Cambria Math" panose="02040503050406030204" pitchFamily="18" charset="0"/>
                  </a:rPr>
                  <a:t>) + </a:t>
                </a:r>
                <a14:m>
                  <m:oMath xmlns:m="http://schemas.openxmlformats.org/officeDocument/2006/math">
                    <m:r>
                      <a:rPr lang="az-Cyrl-AZ" altLang="ko-KR" dirty="0">
                        <a:solidFill>
                          <a:srgbClr val="FF6699"/>
                        </a:solidFill>
                        <a:latin typeface="Cambria Math" panose="02040503050406030204" pitchFamily="18" charset="0"/>
                      </a:rPr>
                      <m:t>Є</m:t>
                    </m:r>
                    <m:r>
                      <a:rPr lang="tr-TR" altLang="ko-KR" i="1" dirty="0">
                        <a:solidFill>
                          <a:srgbClr val="FF6699"/>
                        </a:solidFill>
                        <a:latin typeface="Cambria Math" panose="02040503050406030204" pitchFamily="18" charset="0"/>
                      </a:rPr>
                      <m:t> </m:t>
                    </m:r>
                    <m:r>
                      <m:rPr>
                        <m:sty m:val="p"/>
                      </m:rPr>
                      <a:rPr lang="tr-TR" altLang="ko-KR" i="1" dirty="0">
                        <a:solidFill>
                          <a:srgbClr val="FF6699"/>
                        </a:solidFill>
                        <a:latin typeface="Cambria Math" panose="02040503050406030204" pitchFamily="18" charset="0"/>
                      </a:rPr>
                      <m:t>σ</m:t>
                    </m:r>
                    <m:r>
                      <a:rPr lang="tr-TR" altLang="ko-KR" i="1" dirty="0">
                        <a:solidFill>
                          <a:srgbClr val="FF6699"/>
                        </a:solidFill>
                        <a:latin typeface="Cambria Math" panose="02040503050406030204" pitchFamily="18" charset="0"/>
                      </a:rPr>
                      <m:t> </m:t>
                    </m:r>
                    <m:r>
                      <a:rPr lang="tr-TR" altLang="ko-KR" i="1" dirty="0">
                        <a:solidFill>
                          <a:srgbClr val="FF6699"/>
                        </a:solidFill>
                        <a:latin typeface="Cambria Math" panose="02040503050406030204" pitchFamily="18" charset="0"/>
                      </a:rPr>
                      <m:t>𝐴𝑠</m:t>
                    </m:r>
                    <m:r>
                      <a:rPr lang="tr-TR" altLang="ko-KR" i="1" baseline="-25000" dirty="0">
                        <a:solidFill>
                          <a:srgbClr val="FF6699"/>
                        </a:solidFill>
                        <a:latin typeface="Cambria Math" panose="02040503050406030204" pitchFamily="18" charset="0"/>
                      </a:rPr>
                      <m:t> (</m:t>
                    </m:r>
                    <m:r>
                      <a:rPr lang="tr-TR" altLang="ko-KR" i="1" dirty="0">
                        <a:solidFill>
                          <a:srgbClr val="FF6699"/>
                        </a:solidFill>
                        <a:latin typeface="Cambria Math" panose="02040503050406030204" pitchFamily="18" charset="0"/>
                      </a:rPr>
                      <m:t>𝑇</m:t>
                    </m:r>
                    <m:r>
                      <a:rPr lang="tr-TR" altLang="ko-KR" i="1" baseline="30000" dirty="0">
                        <a:solidFill>
                          <a:srgbClr val="FF6699"/>
                        </a:solidFill>
                        <a:latin typeface="Cambria Math" panose="02040503050406030204" pitchFamily="18" charset="0"/>
                      </a:rPr>
                      <m:t>4</m:t>
                    </m:r>
                    <m:r>
                      <a:rPr lang="tr-TR" altLang="ko-KR" i="1" baseline="-25000" dirty="0">
                        <a:solidFill>
                          <a:srgbClr val="FF6699"/>
                        </a:solidFill>
                        <a:latin typeface="Cambria Math" panose="02040503050406030204" pitchFamily="18" charset="0"/>
                      </a:rPr>
                      <m:t>𝑠</m:t>
                    </m:r>
                    <m:r>
                      <a:rPr lang="tr-TR" altLang="ko-KR" dirty="0">
                        <a:solidFill>
                          <a:srgbClr val="FF6699"/>
                        </a:solidFill>
                        <a:latin typeface="Cambria Math" panose="02040503050406030204" pitchFamily="18" charset="0"/>
                      </a:rPr>
                      <m:t>−</m:t>
                    </m:r>
                  </m:oMath>
                </a14:m>
                <a:r>
                  <a:rPr lang="tr-TR" dirty="0">
                    <a:solidFill>
                      <a:srgbClr val="FF6699"/>
                    </a:solidFill>
                    <a:latin typeface="Cambria Math" panose="02040503050406030204" pitchFamily="18" charset="0"/>
                  </a:rPr>
                  <a:t> </a:t>
                </a:r>
                <a14:m>
                  <m:oMath xmlns:m="http://schemas.openxmlformats.org/officeDocument/2006/math">
                    <m:r>
                      <a:rPr lang="tr-TR" altLang="ko-KR" i="1" dirty="0">
                        <a:solidFill>
                          <a:srgbClr val="FF6699"/>
                        </a:solidFill>
                        <a:latin typeface="Cambria Math" panose="02040503050406030204" pitchFamily="18" charset="0"/>
                      </a:rPr>
                      <m:t>𝑇</m:t>
                    </m:r>
                    <m:r>
                      <a:rPr lang="tr-TR" altLang="ko-KR" i="1" baseline="30000" dirty="0">
                        <a:solidFill>
                          <a:srgbClr val="FF6699"/>
                        </a:solidFill>
                        <a:latin typeface="Cambria Math" panose="02040503050406030204" pitchFamily="18" charset="0"/>
                      </a:rPr>
                      <m:t>4</m:t>
                    </m:r>
                    <m:r>
                      <a:rPr lang="tr-TR" altLang="ko-KR" i="1" baseline="-25000" dirty="0">
                        <a:solidFill>
                          <a:srgbClr val="FF6699"/>
                        </a:solidFill>
                        <a:latin typeface="Cambria Math" panose="02040503050406030204" pitchFamily="18" charset="0"/>
                      </a:rPr>
                      <m:t>ç</m:t>
                    </m:r>
                    <m:r>
                      <a:rPr lang="tr-TR" altLang="ko-KR" i="1" baseline="-25000" dirty="0">
                        <a:solidFill>
                          <a:srgbClr val="FF6699"/>
                        </a:solidFill>
                        <a:latin typeface="Cambria Math" panose="02040503050406030204" pitchFamily="18" charset="0"/>
                      </a:rPr>
                      <m:t>𝑒𝑣𝑟𝑒</m:t>
                    </m:r>
                  </m:oMath>
                </a14:m>
                <a:r>
                  <a:rPr lang="tr-TR" dirty="0">
                    <a:solidFill>
                      <a:srgbClr val="FF6699"/>
                    </a:solidFill>
                    <a:latin typeface="Cambria Math" panose="02040503050406030204" pitchFamily="18" charset="0"/>
                  </a:rPr>
                  <a:t>)  </a:t>
                </a:r>
              </a:p>
              <a:p>
                <a:pPr marL="0" indent="0" algn="just">
                  <a:spcBef>
                    <a:spcPts val="0"/>
                  </a:spcBef>
                  <a:buFontTx/>
                  <a:buNone/>
                </a:pPr>
                <a:r>
                  <a:rPr lang="tr-TR" dirty="0">
                    <a:solidFill>
                      <a:srgbClr val="FF6699"/>
                    </a:solidFill>
                    <a:latin typeface="Cambria Math" panose="02040503050406030204" pitchFamily="18" charset="0"/>
                  </a:rPr>
                  <a:t>   </a:t>
                </a:r>
              </a:p>
              <a:p>
                <a:pPr marL="0" indent="0" algn="just">
                  <a:spcBef>
                    <a:spcPts val="0"/>
                  </a:spcBef>
                  <a:buFontTx/>
                  <a:buNone/>
                </a:pPr>
                <a14:m>
                  <m:oMath xmlns:m="http://schemas.openxmlformats.org/officeDocument/2006/math">
                    <m:acc>
                      <m:accPr>
                        <m:chr m:val="̇"/>
                        <m:ctrlPr>
                          <a:rPr lang="tr-TR" altLang="ko-KR" i="1" dirty="0" smtClean="0">
                            <a:solidFill>
                              <a:srgbClr val="FF6699"/>
                            </a:solidFill>
                            <a:latin typeface="Cambria Math" panose="02040503050406030204" pitchFamily="18" charset="0"/>
                          </a:rPr>
                        </m:ctrlPr>
                      </m:accPr>
                      <m:e>
                        <m:r>
                          <a:rPr lang="tr-TR" altLang="ko-KR" i="1" dirty="0">
                            <a:solidFill>
                              <a:srgbClr val="FF6699"/>
                            </a:solidFill>
                            <a:latin typeface="Cambria Math" panose="02040503050406030204" pitchFamily="18" charset="0"/>
                          </a:rPr>
                          <m:t>𝑄</m:t>
                        </m:r>
                      </m:e>
                    </m:acc>
                    <m:r>
                      <a:rPr lang="tr-TR" altLang="ko-KR" b="0" i="1" baseline="-25000" dirty="0" smtClean="0">
                        <a:solidFill>
                          <a:srgbClr val="FF6699"/>
                        </a:solidFill>
                        <a:latin typeface="Cambria Math" panose="02040503050406030204" pitchFamily="18" charset="0"/>
                      </a:rPr>
                      <m:t>𝑡𝑜𝑝𝑙𝑎𝑚</m:t>
                    </m:r>
                    <m:r>
                      <a:rPr lang="tr-TR" altLang="ko-KR" i="1" dirty="0">
                        <a:solidFill>
                          <a:srgbClr val="FF6699"/>
                        </a:solidFill>
                        <a:latin typeface="Cambria Math" panose="02040503050406030204" pitchFamily="18" charset="0"/>
                      </a:rPr>
                      <m:t>=</m:t>
                    </m:r>
                    <m:r>
                      <a:rPr lang="tr-TR" altLang="ko-KR" b="0" i="1" dirty="0" smtClean="0">
                        <a:solidFill>
                          <a:srgbClr val="FF6699"/>
                        </a:solidFill>
                        <a:latin typeface="Cambria Math" panose="02040503050406030204" pitchFamily="18" charset="0"/>
                      </a:rPr>
                      <m:t>h</m:t>
                    </m:r>
                    <m:r>
                      <a:rPr lang="tr-TR" altLang="ko-KR" b="0" i="1" baseline="-25000" dirty="0" smtClean="0">
                        <a:solidFill>
                          <a:srgbClr val="FF6699"/>
                        </a:solidFill>
                        <a:latin typeface="Cambria Math" panose="02040503050406030204" pitchFamily="18" charset="0"/>
                      </a:rPr>
                      <m:t>𝑏𝑖𝑟𝑙𝑒</m:t>
                    </m:r>
                    <m:r>
                      <a:rPr lang="tr-TR" altLang="ko-KR" b="0" i="1" baseline="-25000" dirty="0" smtClean="0">
                        <a:solidFill>
                          <a:srgbClr val="FF6699"/>
                        </a:solidFill>
                        <a:latin typeface="Cambria Math" panose="02040503050406030204" pitchFamily="18" charset="0"/>
                      </a:rPr>
                      <m:t>ş</m:t>
                    </m:r>
                    <m:r>
                      <a:rPr lang="tr-TR" altLang="ko-KR" b="0" i="1" baseline="-25000" dirty="0" smtClean="0">
                        <a:solidFill>
                          <a:srgbClr val="FF6699"/>
                        </a:solidFill>
                        <a:latin typeface="Cambria Math" panose="02040503050406030204" pitchFamily="18" charset="0"/>
                      </a:rPr>
                      <m:t>𝑖𝑘</m:t>
                    </m:r>
                    <m:r>
                      <a:rPr lang="tr-TR" altLang="ko-KR" b="0" i="1" baseline="-25000" dirty="0" smtClean="0">
                        <a:solidFill>
                          <a:srgbClr val="FF6699"/>
                        </a:solidFill>
                        <a:latin typeface="Cambria Math" panose="02040503050406030204" pitchFamily="18" charset="0"/>
                      </a:rPr>
                      <m:t> </m:t>
                    </m:r>
                    <m:r>
                      <a:rPr lang="tr-TR" altLang="ko-KR" i="1" dirty="0">
                        <a:solidFill>
                          <a:srgbClr val="FF6699"/>
                        </a:solidFill>
                        <a:latin typeface="Cambria Math" panose="02040503050406030204" pitchFamily="18" charset="0"/>
                      </a:rPr>
                      <m:t>𝐴</m:t>
                    </m:r>
                    <m:r>
                      <a:rPr lang="tr-TR" altLang="ko-KR" i="1" baseline="-25000" dirty="0">
                        <a:solidFill>
                          <a:srgbClr val="FF6699"/>
                        </a:solidFill>
                        <a:latin typeface="Cambria Math" panose="02040503050406030204" pitchFamily="18" charset="0"/>
                      </a:rPr>
                      <m:t>𝑠</m:t>
                    </m:r>
                    <m:r>
                      <a:rPr lang="tr-TR" altLang="ko-KR" b="0" i="1" baseline="-25000" dirty="0" smtClean="0">
                        <a:solidFill>
                          <a:srgbClr val="FF6699"/>
                        </a:solidFill>
                        <a:latin typeface="Cambria Math" panose="02040503050406030204" pitchFamily="18" charset="0"/>
                      </a:rPr>
                      <m:t> </m:t>
                    </m:r>
                    <m:r>
                      <a:rPr lang="tr-TR" altLang="ko-KR" b="0" i="1" dirty="0" smtClean="0">
                        <a:solidFill>
                          <a:srgbClr val="FF6699"/>
                        </a:solidFill>
                        <a:latin typeface="Cambria Math" panose="02040503050406030204" pitchFamily="18" charset="0"/>
                      </a:rPr>
                      <m:t>(</m:t>
                    </m:r>
                    <m:r>
                      <a:rPr lang="tr-TR" altLang="ko-KR" i="1" dirty="0">
                        <a:solidFill>
                          <a:srgbClr val="FF6699"/>
                        </a:solidFill>
                        <a:latin typeface="Cambria Math" panose="02040503050406030204" pitchFamily="18" charset="0"/>
                      </a:rPr>
                      <m:t>𝑇</m:t>
                    </m:r>
                    <m:r>
                      <a:rPr lang="tr-TR" altLang="ko-KR" i="1" baseline="-25000" dirty="0">
                        <a:solidFill>
                          <a:srgbClr val="FF6699"/>
                        </a:solidFill>
                        <a:latin typeface="Cambria Math" panose="02040503050406030204" pitchFamily="18" charset="0"/>
                      </a:rPr>
                      <m:t>𝑠</m:t>
                    </m:r>
                    <m:r>
                      <a:rPr lang="tr-TR" altLang="ko-KR" b="0" i="0" dirty="0" smtClean="0">
                        <a:solidFill>
                          <a:srgbClr val="FF6699"/>
                        </a:solidFill>
                        <a:latin typeface="Cambria Math" panose="02040503050406030204" pitchFamily="18" charset="0"/>
                      </a:rPr>
                      <m:t>−</m:t>
                    </m:r>
                  </m:oMath>
                </a14:m>
                <a:r>
                  <a:rPr lang="tr-TR" dirty="0">
                    <a:solidFill>
                      <a:srgbClr val="FF6699"/>
                    </a:solidFill>
                    <a:latin typeface="Cambria Math" panose="02040503050406030204" pitchFamily="18" charset="0"/>
                  </a:rPr>
                  <a:t> </a:t>
                </a:r>
                <a14:m>
                  <m:oMath xmlns:m="http://schemas.openxmlformats.org/officeDocument/2006/math">
                    <m:r>
                      <a:rPr lang="tr-TR" altLang="ko-KR" i="1" dirty="0">
                        <a:solidFill>
                          <a:srgbClr val="FF6699"/>
                        </a:solidFill>
                        <a:latin typeface="Cambria Math" panose="02040503050406030204" pitchFamily="18" charset="0"/>
                      </a:rPr>
                      <m:t>𝑇</m:t>
                    </m:r>
                    <m:r>
                      <m:rPr>
                        <m:nor/>
                      </m:rPr>
                      <a:rPr lang="tr-TR" b="1" baseline="-25000">
                        <a:solidFill>
                          <a:srgbClr val="FF6699"/>
                        </a:solidFill>
                      </a:rPr>
                      <m:t>∞</m:t>
                    </m:r>
                  </m:oMath>
                </a14:m>
                <a:r>
                  <a:rPr lang="tr-TR" dirty="0">
                    <a:solidFill>
                      <a:srgbClr val="FF6699"/>
                    </a:solidFill>
                    <a:latin typeface="Cambria Math" panose="02040503050406030204" pitchFamily="18" charset="0"/>
                  </a:rPr>
                  <a:t>)</a:t>
                </a:r>
              </a:p>
              <a:p>
                <a:pPr marL="0" indent="0" algn="just">
                  <a:spcBef>
                    <a:spcPts val="0"/>
                  </a:spcBef>
                  <a:buFontTx/>
                  <a:buNone/>
                </a:pPr>
                <a:endParaRPr lang="tr-TR" kern="0" dirty="0">
                  <a:solidFill>
                    <a:srgbClr val="FF6699"/>
                  </a:solidFill>
                  <a:latin typeface="Cambria Math" panose="02040503050406030204" pitchFamily="18" charset="0"/>
                </a:endParaRPr>
              </a:p>
              <a:p>
                <a:pPr marL="0" indent="0" algn="just">
                  <a:spcBef>
                    <a:spcPts val="0"/>
                  </a:spcBef>
                  <a:buNone/>
                </a:pPr>
                <a14:m>
                  <m:oMath xmlns:m="http://schemas.openxmlformats.org/officeDocument/2006/math">
                    <m:r>
                      <a:rPr lang="tr-TR" altLang="ko-KR" b="0" i="1" dirty="0" smtClean="0">
                        <a:solidFill>
                          <a:srgbClr val="FF6699"/>
                        </a:solidFill>
                        <a:latin typeface="Cambria Math" panose="02040503050406030204" pitchFamily="18" charset="0"/>
                      </a:rPr>
                      <m:t>h</m:t>
                    </m:r>
                    <m:r>
                      <a:rPr lang="tr-TR" altLang="ko-KR" b="0" i="1" baseline="-25000" dirty="0" smtClean="0">
                        <a:solidFill>
                          <a:srgbClr val="FF6699"/>
                        </a:solidFill>
                        <a:latin typeface="Cambria Math" panose="02040503050406030204" pitchFamily="18" charset="0"/>
                      </a:rPr>
                      <m:t>𝑏𝑖𝑟𝑙𝑒</m:t>
                    </m:r>
                    <m:r>
                      <a:rPr lang="tr-TR" altLang="ko-KR" b="0" i="1" baseline="-25000" dirty="0" smtClean="0">
                        <a:solidFill>
                          <a:srgbClr val="FF6699"/>
                        </a:solidFill>
                        <a:latin typeface="Cambria Math" panose="02040503050406030204" pitchFamily="18" charset="0"/>
                      </a:rPr>
                      <m:t>ş</m:t>
                    </m:r>
                    <m:r>
                      <a:rPr lang="tr-TR" altLang="ko-KR" b="0" i="1" baseline="-25000" dirty="0" smtClean="0">
                        <a:solidFill>
                          <a:srgbClr val="FF6699"/>
                        </a:solidFill>
                        <a:latin typeface="Cambria Math" panose="02040503050406030204" pitchFamily="18" charset="0"/>
                      </a:rPr>
                      <m:t>𝑖𝑘</m:t>
                    </m:r>
                    <m:r>
                      <a:rPr lang="tr-TR" altLang="ko-KR" b="0" i="1" dirty="0" smtClean="0">
                        <a:solidFill>
                          <a:srgbClr val="FF6699"/>
                        </a:solidFill>
                        <a:latin typeface="Cambria Math" panose="02040503050406030204" pitchFamily="18" charset="0"/>
                      </a:rPr>
                      <m:t>=</m:t>
                    </m:r>
                  </m:oMath>
                </a14:m>
                <a:r>
                  <a:rPr lang="tr-TR" kern="0" dirty="0"/>
                  <a:t> </a:t>
                </a:r>
                <a14:m>
                  <m:oMath xmlns:m="http://schemas.openxmlformats.org/officeDocument/2006/math">
                    <m:r>
                      <a:rPr lang="tr-TR" altLang="ko-KR" i="1" dirty="0">
                        <a:solidFill>
                          <a:srgbClr val="FF6699"/>
                        </a:solidFill>
                        <a:latin typeface="Cambria Math" panose="02040503050406030204" pitchFamily="18" charset="0"/>
                      </a:rPr>
                      <m:t>h</m:t>
                    </m:r>
                    <m:r>
                      <a:rPr lang="tr-TR" altLang="ko-KR" b="0" i="1" baseline="-25000" dirty="0" smtClean="0">
                        <a:solidFill>
                          <a:srgbClr val="FF6699"/>
                        </a:solidFill>
                        <a:latin typeface="Cambria Math" panose="02040503050406030204" pitchFamily="18" charset="0"/>
                      </a:rPr>
                      <m:t>𝑡𝑎</m:t>
                    </m:r>
                    <m:r>
                      <a:rPr lang="tr-TR" altLang="ko-KR" b="0" i="1" baseline="-25000" dirty="0" smtClean="0">
                        <a:solidFill>
                          <a:srgbClr val="FF6699"/>
                        </a:solidFill>
                        <a:latin typeface="Cambria Math" panose="02040503050406030204" pitchFamily="18" charset="0"/>
                      </a:rPr>
                      <m:t>ş</m:t>
                    </m:r>
                    <m:r>
                      <a:rPr lang="tr-TR" altLang="ko-KR" b="0" i="1" baseline="-25000" dirty="0" smtClean="0">
                        <a:solidFill>
                          <a:srgbClr val="FF6699"/>
                        </a:solidFill>
                        <a:latin typeface="Cambria Math" panose="02040503050406030204" pitchFamily="18" charset="0"/>
                      </a:rPr>
                      <m:t>𝚤𝑛𝚤𝑚</m:t>
                    </m:r>
                  </m:oMath>
                </a14:m>
                <a:r>
                  <a:rPr lang="tr-TR" kern="0" dirty="0"/>
                  <a:t> </a:t>
                </a:r>
                <a:r>
                  <a:rPr lang="tr-TR" dirty="0">
                    <a:solidFill>
                      <a:srgbClr val="FF6699"/>
                    </a:solidFill>
                    <a:latin typeface="Cambria Math" panose="02040503050406030204" pitchFamily="18" charset="0"/>
                  </a:rPr>
                  <a:t>+</a:t>
                </a:r>
                <a:r>
                  <a:rPr lang="tr-TR" kern="0" dirty="0"/>
                  <a:t> </a:t>
                </a:r>
                <a14:m>
                  <m:oMath xmlns:m="http://schemas.openxmlformats.org/officeDocument/2006/math">
                    <m:r>
                      <a:rPr lang="tr-TR" altLang="ko-KR" i="1" dirty="0">
                        <a:solidFill>
                          <a:srgbClr val="FF6699"/>
                        </a:solidFill>
                        <a:latin typeface="Cambria Math" panose="02040503050406030204" pitchFamily="18" charset="0"/>
                      </a:rPr>
                      <m:t>h</m:t>
                    </m:r>
                    <m:r>
                      <a:rPr lang="tr-TR" altLang="ko-KR" b="0" i="1" baseline="-25000" dirty="0" smtClean="0">
                        <a:solidFill>
                          <a:srgbClr val="FF6699"/>
                        </a:solidFill>
                        <a:latin typeface="Cambria Math" panose="02040503050406030204" pitchFamily="18" charset="0"/>
                      </a:rPr>
                      <m:t>𝚤</m:t>
                    </m:r>
                    <m:r>
                      <a:rPr lang="tr-TR" altLang="ko-KR" b="0" i="1" baseline="-25000" dirty="0" smtClean="0">
                        <a:solidFill>
                          <a:srgbClr val="FF6699"/>
                        </a:solidFill>
                        <a:latin typeface="Cambria Math" panose="02040503050406030204" pitchFamily="18" charset="0"/>
                      </a:rPr>
                      <m:t>ş</m:t>
                    </m:r>
                    <m:r>
                      <a:rPr lang="tr-TR" altLang="ko-KR" b="0" i="1" baseline="-25000" dirty="0" smtClean="0">
                        <a:solidFill>
                          <a:srgbClr val="FF6699"/>
                        </a:solidFill>
                        <a:latin typeface="Cambria Math" panose="02040503050406030204" pitchFamily="18" charset="0"/>
                      </a:rPr>
                      <m:t>𝚤𝑛𝚤𝑚</m:t>
                    </m:r>
                  </m:oMath>
                </a14:m>
                <a:r>
                  <a:rPr lang="tr-TR" kern="0" baseline="-25000" dirty="0"/>
                  <a:t> </a:t>
                </a:r>
                <a14:m>
                  <m:oMath xmlns:m="http://schemas.openxmlformats.org/officeDocument/2006/math">
                    <m:r>
                      <a:rPr lang="tr-TR" altLang="ko-KR" i="1" dirty="0">
                        <a:solidFill>
                          <a:srgbClr val="FF6699"/>
                        </a:solidFill>
                        <a:latin typeface="Cambria Math" panose="02040503050406030204" pitchFamily="18" charset="0"/>
                      </a:rPr>
                      <m:t>=</m:t>
                    </m:r>
                  </m:oMath>
                </a14:m>
                <a:r>
                  <a:rPr lang="tr-TR" kern="0" baseline="-25000" dirty="0"/>
                  <a:t> </a:t>
                </a:r>
                <a14:m>
                  <m:oMath xmlns:m="http://schemas.openxmlformats.org/officeDocument/2006/math">
                    <m:r>
                      <a:rPr lang="tr-TR" altLang="ko-KR" i="1" dirty="0">
                        <a:solidFill>
                          <a:srgbClr val="FF6699"/>
                        </a:solidFill>
                        <a:latin typeface="Cambria Math" panose="02040503050406030204" pitchFamily="18" charset="0"/>
                      </a:rPr>
                      <m:t>h</m:t>
                    </m:r>
                    <m:r>
                      <a:rPr lang="tr-TR" altLang="ko-KR" i="1" baseline="-25000" dirty="0">
                        <a:solidFill>
                          <a:srgbClr val="FF6699"/>
                        </a:solidFill>
                        <a:latin typeface="Cambria Math" panose="02040503050406030204" pitchFamily="18" charset="0"/>
                      </a:rPr>
                      <m:t>𝑡𝑎</m:t>
                    </m:r>
                    <m:r>
                      <a:rPr lang="tr-TR" altLang="ko-KR" i="1" baseline="-25000" dirty="0">
                        <a:solidFill>
                          <a:srgbClr val="FF6699"/>
                        </a:solidFill>
                        <a:latin typeface="Cambria Math" panose="02040503050406030204" pitchFamily="18" charset="0"/>
                      </a:rPr>
                      <m:t>ş</m:t>
                    </m:r>
                    <m:r>
                      <a:rPr lang="tr-TR" altLang="ko-KR" i="1" baseline="-25000" dirty="0">
                        <a:solidFill>
                          <a:srgbClr val="FF6699"/>
                        </a:solidFill>
                        <a:latin typeface="Cambria Math" panose="02040503050406030204" pitchFamily="18" charset="0"/>
                      </a:rPr>
                      <m:t>𝚤𝑛𝚤𝑚</m:t>
                    </m:r>
                  </m:oMath>
                </a14:m>
                <a:r>
                  <a:rPr lang="tr-TR" kern="0" dirty="0"/>
                  <a:t> </a:t>
                </a:r>
                <a:r>
                  <a:rPr lang="tr-TR" dirty="0">
                    <a:solidFill>
                      <a:srgbClr val="FF6699"/>
                    </a:solidFill>
                    <a:latin typeface="Cambria Math" panose="02040503050406030204" pitchFamily="18" charset="0"/>
                  </a:rPr>
                  <a:t>+</a:t>
                </a:r>
                <a:r>
                  <a:rPr lang="tr-TR" kern="0" dirty="0"/>
                  <a:t> </a:t>
                </a:r>
                <a14:m>
                  <m:oMath xmlns:m="http://schemas.openxmlformats.org/officeDocument/2006/math">
                    <m:r>
                      <a:rPr lang="az-Cyrl-AZ" altLang="ko-KR" dirty="0">
                        <a:solidFill>
                          <a:srgbClr val="FF6699"/>
                        </a:solidFill>
                        <a:latin typeface="Cambria Math" panose="02040503050406030204" pitchFamily="18" charset="0"/>
                      </a:rPr>
                      <m:t>Є</m:t>
                    </m:r>
                    <m:r>
                      <a:rPr lang="tr-TR" altLang="ko-KR" i="1" dirty="0">
                        <a:solidFill>
                          <a:srgbClr val="FF6699"/>
                        </a:solidFill>
                        <a:latin typeface="Cambria Math" panose="02040503050406030204" pitchFamily="18" charset="0"/>
                      </a:rPr>
                      <m:t> </m:t>
                    </m:r>
                    <m:r>
                      <m:rPr>
                        <m:sty m:val="p"/>
                      </m:rPr>
                      <a:rPr lang="tr-TR" altLang="ko-KR" i="1" dirty="0">
                        <a:solidFill>
                          <a:srgbClr val="FF6699"/>
                        </a:solidFill>
                        <a:latin typeface="Cambria Math" panose="02040503050406030204" pitchFamily="18" charset="0"/>
                      </a:rPr>
                      <m:t>σ</m:t>
                    </m:r>
                    <m:r>
                      <a:rPr lang="tr-TR" altLang="ko-KR" b="0" i="1" dirty="0" smtClean="0">
                        <a:solidFill>
                          <a:srgbClr val="FF6699"/>
                        </a:solidFill>
                        <a:latin typeface="Cambria Math" panose="02040503050406030204" pitchFamily="18" charset="0"/>
                      </a:rPr>
                      <m:t> </m:t>
                    </m:r>
                    <m:r>
                      <a:rPr lang="tr-TR" altLang="ko-KR" i="1" dirty="0">
                        <a:solidFill>
                          <a:srgbClr val="FF6699"/>
                        </a:solidFill>
                        <a:latin typeface="Cambria Math" panose="02040503050406030204" pitchFamily="18" charset="0"/>
                      </a:rPr>
                      <m:t>(</m:t>
                    </m:r>
                    <m:r>
                      <a:rPr lang="tr-TR" altLang="ko-KR" i="1" dirty="0">
                        <a:solidFill>
                          <a:srgbClr val="FF6699"/>
                        </a:solidFill>
                        <a:latin typeface="Cambria Math" panose="02040503050406030204" pitchFamily="18" charset="0"/>
                      </a:rPr>
                      <m:t>𝑇𝑠</m:t>
                    </m:r>
                    <m:r>
                      <a:rPr lang="tr-TR" altLang="ko-KR" b="0" i="0" dirty="0" smtClean="0">
                        <a:solidFill>
                          <a:srgbClr val="FF6699"/>
                        </a:solidFill>
                        <a:latin typeface="Cambria Math" panose="02040503050406030204" pitchFamily="18" charset="0"/>
                      </a:rPr>
                      <m:t>+</m:t>
                    </m:r>
                    <m:r>
                      <a:rPr lang="tr-TR" altLang="ko-KR" i="1" dirty="0">
                        <a:solidFill>
                          <a:srgbClr val="FF6699"/>
                        </a:solidFill>
                        <a:latin typeface="Cambria Math" panose="02040503050406030204" pitchFamily="18" charset="0"/>
                      </a:rPr>
                      <m:t>𝑇</m:t>
                    </m:r>
                    <m:r>
                      <a:rPr lang="tr-TR" altLang="ko-KR" i="1" baseline="-25000" dirty="0">
                        <a:solidFill>
                          <a:srgbClr val="FF6699"/>
                        </a:solidFill>
                        <a:latin typeface="Cambria Math" panose="02040503050406030204" pitchFamily="18" charset="0"/>
                      </a:rPr>
                      <m:t>ç</m:t>
                    </m:r>
                    <m:r>
                      <a:rPr lang="tr-TR" altLang="ko-KR" i="1" baseline="-25000" dirty="0">
                        <a:solidFill>
                          <a:srgbClr val="FF6699"/>
                        </a:solidFill>
                        <a:latin typeface="Cambria Math" panose="02040503050406030204" pitchFamily="18" charset="0"/>
                      </a:rPr>
                      <m:t>𝑒𝑣𝑟𝑒</m:t>
                    </m:r>
                    <m:r>
                      <m:rPr>
                        <m:nor/>
                      </m:rPr>
                      <a:rPr lang="tr-TR" dirty="0">
                        <a:solidFill>
                          <a:srgbClr val="FF6699"/>
                        </a:solidFill>
                        <a:latin typeface="Cambria Math" panose="02040503050406030204" pitchFamily="18" charset="0"/>
                      </a:rPr>
                      <m:t>) + </m:t>
                    </m:r>
                    <m:r>
                      <a:rPr lang="tr-TR" b="0" i="1" dirty="0" smtClean="0">
                        <a:solidFill>
                          <a:srgbClr val="FF6699"/>
                        </a:solidFill>
                        <a:latin typeface="Cambria Math" panose="02040503050406030204" pitchFamily="18" charset="0"/>
                      </a:rPr>
                      <m:t>(</m:t>
                    </m:r>
                    <m:r>
                      <a:rPr lang="tr-TR" altLang="ko-KR" i="1" dirty="0">
                        <a:solidFill>
                          <a:srgbClr val="FF6699"/>
                        </a:solidFill>
                        <a:latin typeface="Cambria Math" panose="02040503050406030204" pitchFamily="18" charset="0"/>
                      </a:rPr>
                      <m:t>𝑇</m:t>
                    </m:r>
                    <m:r>
                      <a:rPr lang="tr-TR" altLang="ko-KR" b="0" i="1" baseline="30000" dirty="0" smtClean="0">
                        <a:solidFill>
                          <a:srgbClr val="FF6699"/>
                        </a:solidFill>
                        <a:latin typeface="Cambria Math" panose="02040503050406030204" pitchFamily="18" charset="0"/>
                      </a:rPr>
                      <m:t>2</m:t>
                    </m:r>
                    <m:r>
                      <a:rPr lang="tr-TR" altLang="ko-KR" i="1" baseline="-25000" dirty="0">
                        <a:solidFill>
                          <a:srgbClr val="FF6699"/>
                        </a:solidFill>
                        <a:latin typeface="Cambria Math" panose="02040503050406030204" pitchFamily="18" charset="0"/>
                      </a:rPr>
                      <m:t>𝑠</m:t>
                    </m:r>
                    <m:r>
                      <a:rPr lang="tr-TR" altLang="ko-KR" b="0" i="0" dirty="0" smtClean="0">
                        <a:solidFill>
                          <a:srgbClr val="FF6699"/>
                        </a:solidFill>
                        <a:latin typeface="Cambria Math" panose="02040503050406030204" pitchFamily="18" charset="0"/>
                      </a:rPr>
                      <m:t>+</m:t>
                    </m:r>
                    <m:r>
                      <a:rPr lang="tr-TR" altLang="ko-KR" i="1" dirty="0">
                        <a:solidFill>
                          <a:srgbClr val="FF6699"/>
                        </a:solidFill>
                        <a:latin typeface="Cambria Math" panose="02040503050406030204" pitchFamily="18" charset="0"/>
                      </a:rPr>
                      <m:t>𝑇</m:t>
                    </m:r>
                    <m:r>
                      <a:rPr lang="tr-TR" altLang="ko-KR" b="0" i="1" baseline="30000" dirty="0" smtClean="0">
                        <a:solidFill>
                          <a:srgbClr val="FF6699"/>
                        </a:solidFill>
                        <a:latin typeface="Cambria Math" panose="02040503050406030204" pitchFamily="18" charset="0"/>
                      </a:rPr>
                      <m:t>2</m:t>
                    </m:r>
                    <m:r>
                      <a:rPr lang="tr-TR" altLang="ko-KR" i="1" baseline="-25000" dirty="0">
                        <a:solidFill>
                          <a:srgbClr val="FF6699"/>
                        </a:solidFill>
                        <a:latin typeface="Cambria Math" panose="02040503050406030204" pitchFamily="18" charset="0"/>
                      </a:rPr>
                      <m:t>ç</m:t>
                    </m:r>
                    <m:r>
                      <a:rPr lang="tr-TR" altLang="ko-KR" i="1" baseline="-25000" dirty="0">
                        <a:solidFill>
                          <a:srgbClr val="FF6699"/>
                        </a:solidFill>
                        <a:latin typeface="Cambria Math" panose="02040503050406030204" pitchFamily="18" charset="0"/>
                      </a:rPr>
                      <m:t>𝑒𝑣𝑟𝑒</m:t>
                    </m:r>
                    <m:r>
                      <m:rPr>
                        <m:nor/>
                      </m:rPr>
                      <a:rPr lang="tr-TR" dirty="0">
                        <a:solidFill>
                          <a:srgbClr val="FF6699"/>
                        </a:solidFill>
                        <a:latin typeface="Cambria Math" panose="02040503050406030204" pitchFamily="18" charset="0"/>
                      </a:rPr>
                      <m:t>)</m:t>
                    </m:r>
                  </m:oMath>
                </a14:m>
                <a:r>
                  <a:rPr lang="tr-TR" kern="0" baseline="-25000" dirty="0"/>
                  <a:t> </a:t>
                </a:r>
                <a:r>
                  <a:rPr lang="tr-TR" dirty="0">
                    <a:solidFill>
                      <a:srgbClr val="FF6699"/>
                    </a:solidFill>
                    <a:latin typeface="Cambria Math" panose="02040503050406030204" pitchFamily="18" charset="0"/>
                  </a:rPr>
                  <a:t>     (W)</a:t>
                </a:r>
                <a:r>
                  <a:rPr lang="tr-TR" altLang="ko-KR" spc="-2" dirty="0">
                    <a:cs typeface="Arial"/>
                  </a:rPr>
                  <a:t> </a:t>
                </a:r>
                <a:endParaRPr lang="tr-TR" kern="0" baseline="-25000" dirty="0"/>
              </a:p>
            </p:txBody>
          </p:sp>
        </mc:Choice>
        <mc:Fallback xmlns="">
          <p:sp>
            <p:nvSpPr>
              <p:cNvPr id="3" name="Rectangle 3">
                <a:extLst>
                  <a:ext uri="{FF2B5EF4-FFF2-40B4-BE49-F238E27FC236}">
                    <a16:creationId xmlns:a16="http://schemas.microsoft.com/office/drawing/2014/main" id="{FF3E3992-4BB2-4512-A682-9ADFC64800CD}"/>
                  </a:ext>
                </a:extLst>
              </p:cNvPr>
              <p:cNvSpPr txBox="1">
                <a:spLocks noRot="1" noChangeAspect="1" noMove="1" noResize="1" noEditPoints="1" noAdjustHandles="1" noChangeArrowheads="1" noChangeShapeType="1" noTextEdit="1"/>
              </p:cNvSpPr>
              <p:nvPr/>
            </p:nvSpPr>
            <p:spPr bwMode="auto">
              <a:xfrm>
                <a:off x="126828" y="189434"/>
                <a:ext cx="8766974" cy="6574810"/>
              </a:xfrm>
              <a:prstGeom prst="rect">
                <a:avLst/>
              </a:prstGeom>
              <a:blipFill>
                <a:blip r:embed="rId5"/>
                <a:stretch>
                  <a:fillRect l="-417" r="-3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
        <p:nvSpPr>
          <p:cNvPr id="6" name="Rectangle 3">
            <a:extLst>
              <a:ext uri="{FF2B5EF4-FFF2-40B4-BE49-F238E27FC236}">
                <a16:creationId xmlns:a16="http://schemas.microsoft.com/office/drawing/2014/main" id="{822CA714-DDA3-4F14-BF5A-78E9A187B5C7}"/>
              </a:ext>
            </a:extLst>
          </p:cNvPr>
          <p:cNvSpPr txBox="1">
            <a:spLocks noChangeArrowheads="1"/>
          </p:cNvSpPr>
          <p:nvPr/>
        </p:nvSpPr>
        <p:spPr bwMode="auto">
          <a:xfrm>
            <a:off x="286711" y="2389696"/>
            <a:ext cx="5602486" cy="1029469"/>
          </a:xfrm>
          <a:prstGeom prst="rect">
            <a:avLst/>
          </a:prstGeom>
          <a:solidFill>
            <a:srgbClr val="FFC000"/>
          </a:solidFill>
          <a:ln>
            <a:noFill/>
          </a:ln>
          <a:effec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spcBef>
                <a:spcPts val="0"/>
              </a:spcBef>
              <a:buFontTx/>
              <a:buNone/>
            </a:pPr>
            <a:r>
              <a:rPr lang="tr-TR" sz="1400" kern="0" spc="-2" dirty="0">
                <a:latin typeface="Arial"/>
                <a:cs typeface="Arial"/>
              </a:rPr>
              <a:t>Işınım, genellikle, iletim veya doğal </a:t>
            </a:r>
            <a:r>
              <a:rPr lang="tr-TR" sz="1400" kern="0" spc="-2" dirty="0" err="1">
                <a:latin typeface="Arial"/>
                <a:cs typeface="Arial"/>
              </a:rPr>
              <a:t>taşınımın</a:t>
            </a:r>
            <a:r>
              <a:rPr lang="tr-TR" sz="1400" kern="0" spc="-2" dirty="0">
                <a:latin typeface="Arial"/>
                <a:cs typeface="Arial"/>
              </a:rPr>
              <a:t> yanında önemlidir ancak zorlanmış </a:t>
            </a:r>
            <a:r>
              <a:rPr lang="tr-TR" sz="1400" kern="0" spc="-2" dirty="0" err="1">
                <a:latin typeface="Arial"/>
                <a:cs typeface="Arial"/>
              </a:rPr>
              <a:t>taşınımın</a:t>
            </a:r>
            <a:r>
              <a:rPr lang="tr-TR" sz="1400" kern="0" spc="-2" dirty="0">
                <a:latin typeface="Arial"/>
                <a:cs typeface="Arial"/>
              </a:rPr>
              <a:t> yanında ihmal edilebilir. Bundan dolayı, zorlanmış taşınım uygulamalarında, yüzeylerin </a:t>
            </a:r>
            <a:r>
              <a:rPr lang="tr-TR" sz="1400" kern="0" spc="-2" dirty="0" err="1">
                <a:latin typeface="Arial"/>
                <a:cs typeface="Arial"/>
              </a:rPr>
              <a:t>yayıcılıkları</a:t>
            </a:r>
            <a:r>
              <a:rPr lang="tr-TR" sz="1400" kern="0" spc="-2" dirty="0">
                <a:latin typeface="Arial"/>
                <a:cs typeface="Arial"/>
              </a:rPr>
              <a:t> düşük ve orta sıcaklıklarda ise, ışınım genellikle dikkate alınmaz.  </a:t>
            </a:r>
            <a:endParaRPr lang="tr-TR" sz="1400" kern="0" dirty="0"/>
          </a:p>
          <a:p>
            <a:pPr marL="0" indent="0" algn="just">
              <a:spcBef>
                <a:spcPts val="0"/>
              </a:spcBef>
              <a:buFontTx/>
              <a:buNone/>
            </a:pPr>
            <a:endParaRPr lang="tr-TR" sz="1400" kern="0" dirty="0"/>
          </a:p>
        </p:txBody>
      </p:sp>
    </p:spTree>
    <p:extLst>
      <p:ext uri="{BB962C8B-B14F-4D97-AF65-F5344CB8AC3E}">
        <p14:creationId xmlns:p14="http://schemas.microsoft.com/office/powerpoint/2010/main" val="2342950655"/>
      </p:ext>
    </p:extLst>
  </p:cSld>
  <p:clrMapOvr>
    <a:masterClrMapping/>
  </p:clrMapOvr>
</p:sld>
</file>

<file path=ppt/theme/theme1.xml><?xml version="1.0" encoding="utf-8"?>
<a:theme xmlns:a="http://schemas.openxmlformats.org/drawingml/2006/main" name="templat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1660</TotalTime>
  <Words>1125</Words>
  <Application>Microsoft Office PowerPoint</Application>
  <PresentationFormat>Özel</PresentationFormat>
  <Paragraphs>88</Paragraphs>
  <Slides>7</Slides>
  <Notes>4</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7</vt:i4>
      </vt:variant>
    </vt:vector>
  </HeadingPairs>
  <TitlesOfParts>
    <vt:vector size="12" baseType="lpstr">
      <vt:lpstr>Arial</vt:lpstr>
      <vt:lpstr>Cambria Math</vt:lpstr>
      <vt:lpstr>Futura LT Book</vt:lpstr>
      <vt:lpstr>template</vt:lpstr>
      <vt:lpstr>Custom Design</vt:lpstr>
      <vt:lpstr>PROF. DR. BİRCE TABAN</vt:lpstr>
      <vt:lpstr>2. Isıl Yayınım (α) (Thermal Diffusivity)</vt:lpstr>
      <vt:lpstr>PowerPoint Sunusu</vt:lpstr>
      <vt:lpstr>PowerPoint Sunusu</vt:lpstr>
      <vt:lpstr>PowerPoint Sunusu</vt:lpstr>
      <vt:lpstr>PowerPoint Sunusu</vt:lpstr>
      <vt:lpstr>PowerPoint Sunusu</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dc:creator>
  <cp:lastModifiedBy>Birce Mercanoglu Taban</cp:lastModifiedBy>
  <cp:revision>168</cp:revision>
  <dcterms:created xsi:type="dcterms:W3CDTF">2015-05-26T05:21:02Z</dcterms:created>
  <dcterms:modified xsi:type="dcterms:W3CDTF">2021-11-16T06:51:14Z</dcterms:modified>
</cp:coreProperties>
</file>