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71" r:id="rId5"/>
    <p:sldId id="260" r:id="rId6"/>
    <p:sldId id="263" r:id="rId7"/>
    <p:sldId id="264" r:id="rId8"/>
    <p:sldId id="265" r:id="rId9"/>
    <p:sldId id="267" r:id="rId10"/>
    <p:sldId id="270" r:id="rId11"/>
    <p:sldId id="26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01.04.2020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GERİATRİDE ÖĞRENCİ UYGULAMALARI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GÖÇ, YAŞLANMA ve YAŞLILIK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0540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Türkiye’de yaşayan insanların yaşam biçimi gibi faktörler Avrupalı emeklilerin Türkiye’ye yönlendirilmesine etkili olmaktadır.</a:t>
            </a:r>
          </a:p>
          <a:p>
            <a:pPr algn="just"/>
            <a:r>
              <a:rPr lang="tr-TR" dirty="0"/>
              <a:t>Emekli göçleri</a:t>
            </a:r>
            <a:r>
              <a:rPr lang="tr-TR" dirty="0" smtClean="0"/>
              <a:t>, turizm </a:t>
            </a:r>
            <a:r>
              <a:rPr lang="tr-TR" dirty="0"/>
              <a:t>hareketleri</a:t>
            </a:r>
            <a:r>
              <a:rPr lang="tr-TR" dirty="0" smtClean="0"/>
              <a:t>, yaşlanma, ortalama </a:t>
            </a:r>
            <a:r>
              <a:rPr lang="tr-TR" dirty="0"/>
              <a:t>ömrün uzaması ve iklim koşulları ile sıkı sıkıya bağlantılıdır.</a:t>
            </a:r>
          </a:p>
          <a:p>
            <a:pPr algn="just"/>
            <a:r>
              <a:rPr lang="tr-TR" dirty="0"/>
              <a:t>Emekli göçünün ekonomiye katkıda bulunduğu da bilinmektedir.</a:t>
            </a:r>
          </a:p>
          <a:p>
            <a:pPr algn="just"/>
            <a:r>
              <a:rPr lang="tr-TR" dirty="0"/>
              <a:t>Emekli göçmenlerin konut talepleri</a:t>
            </a:r>
            <a:r>
              <a:rPr lang="tr-TR" dirty="0" smtClean="0"/>
              <a:t>, yerleşmenin </a:t>
            </a:r>
            <a:r>
              <a:rPr lang="tr-TR" dirty="0"/>
              <a:t>hızla büyümesine ve kıyılar boyunca yayılmasına sebep olmuştur.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5727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 smtClean="0"/>
              <a:t>Web,  http</a:t>
            </a:r>
            <a:r>
              <a:rPr lang="tr-TR" sz="2400" dirty="0" smtClean="0"/>
              <a:t>://whglibdoc.who.int/hg/2004/who_chp_hpr_04.</a:t>
            </a:r>
          </a:p>
          <a:p>
            <a:r>
              <a:rPr lang="tr-TR" sz="2400" dirty="0" smtClean="0"/>
              <a:t>Web, http</a:t>
            </a:r>
            <a:r>
              <a:rPr lang="tr-TR" sz="2400" dirty="0" smtClean="0"/>
              <a:t>//www.un.org/</a:t>
            </a:r>
            <a:r>
              <a:rPr lang="tr-TR" sz="2400" dirty="0" err="1" smtClean="0"/>
              <a:t>esa</a:t>
            </a:r>
            <a:r>
              <a:rPr lang="tr-TR" sz="2400" dirty="0" smtClean="0"/>
              <a:t>/</a:t>
            </a:r>
            <a:r>
              <a:rPr lang="tr-TR" sz="2400" dirty="0" err="1" smtClean="0"/>
              <a:t>population</a:t>
            </a:r>
            <a:r>
              <a:rPr lang="tr-TR" sz="2400" dirty="0" smtClean="0"/>
              <a:t>/</a:t>
            </a:r>
            <a:r>
              <a:rPr lang="tr-TR" sz="2400" dirty="0" err="1" smtClean="0"/>
              <a:t>publications</a:t>
            </a:r>
            <a:r>
              <a:rPr lang="tr-TR" sz="2400" dirty="0" smtClean="0"/>
              <a:t>/wpa2009_workingpopspdf.</a:t>
            </a:r>
          </a:p>
          <a:p>
            <a:r>
              <a:rPr lang="tr-TR" sz="2400" dirty="0" smtClean="0"/>
              <a:t>Doğru coğrafya dergisi 24(41) 141-152</a:t>
            </a:r>
          </a:p>
          <a:p>
            <a:endParaRPr lang="tr-TR" sz="2400" dirty="0" smtClean="0"/>
          </a:p>
          <a:p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  <p:sp>
        <p:nvSpPr>
          <p:cNvPr id="2" name="Metin kutusu 1"/>
          <p:cNvSpPr txBox="1"/>
          <p:nvPr/>
        </p:nvSpPr>
        <p:spPr>
          <a:xfrm>
            <a:off x="3059832" y="478413"/>
            <a:ext cx="22669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 smtClean="0"/>
              <a:t>KAYNAKÇA</a:t>
            </a:r>
            <a:endParaRPr lang="tr-T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   </a:t>
            </a:r>
            <a:br>
              <a:rPr lang="tr-TR" dirty="0" smtClean="0"/>
            </a:br>
            <a:r>
              <a:rPr lang="tr-TR" sz="4000" dirty="0" smtClean="0">
                <a:solidFill>
                  <a:srgbClr val="FF0000"/>
                </a:solidFill>
              </a:rPr>
              <a:t>GÖÇ,YAŞLANMA VE YAŞLILIK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12" name="11 Alt Başlık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7929618" cy="418149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b="1" u="sng" dirty="0" smtClean="0">
                <a:solidFill>
                  <a:schemeClr val="tx1"/>
                </a:solidFill>
              </a:rPr>
              <a:t>Göç</a:t>
            </a:r>
            <a:r>
              <a:rPr lang="tr-TR" sz="2800" b="1" u="sng" dirty="0" smtClean="0">
                <a:solidFill>
                  <a:schemeClr val="tx1"/>
                </a:solidFill>
              </a:rPr>
              <a:t>, </a:t>
            </a:r>
            <a:r>
              <a:rPr lang="tr-TR" sz="2800" dirty="0" smtClean="0">
                <a:solidFill>
                  <a:schemeClr val="tx1"/>
                </a:solidFill>
              </a:rPr>
              <a:t>bireylerin </a:t>
            </a:r>
            <a:r>
              <a:rPr lang="tr-TR" sz="2800" dirty="0" smtClean="0">
                <a:solidFill>
                  <a:schemeClr val="tx1"/>
                </a:solidFill>
              </a:rPr>
              <a:t>ve toplulukların, sınırları belli bir alandan başka bir alana olan yer değiştirmelerini ifade etmektedir 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b="1" u="sng" dirty="0" smtClean="0">
                <a:solidFill>
                  <a:schemeClr val="tx1"/>
                </a:solidFill>
              </a:rPr>
              <a:t>Yaşlanma</a:t>
            </a:r>
            <a:r>
              <a:rPr lang="tr-TR" sz="2800" dirty="0" smtClean="0">
                <a:solidFill>
                  <a:schemeClr val="tx1"/>
                </a:solidFill>
              </a:rPr>
              <a:t> ilerleyen yaş ile birlik hücre,doku,organ ve sistemlerde meydana gelen ve geriye dönüşümü olmayan değişikliklerin bütünüdür şeklinde yorumlanmaktadır.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>
                <a:solidFill>
                  <a:schemeClr val="tx1"/>
                </a:solidFill>
              </a:rPr>
              <a:t>Yaşlanma sürecinde aktif yaşlanmada önemli yer tutmaktadır.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260359"/>
            <a:ext cx="8229600" cy="6240475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endParaRPr lang="tr-TR" sz="2800" dirty="0" smtClean="0"/>
          </a:p>
          <a:p>
            <a:pPr>
              <a:buFont typeface="Wingdings" pitchFamily="2" charset="2"/>
              <a:buChar char="q"/>
            </a:pPr>
            <a:endParaRPr lang="tr-TR" sz="2800" dirty="0"/>
          </a:p>
          <a:p>
            <a:pPr>
              <a:buFont typeface="Wingdings" pitchFamily="2" charset="2"/>
              <a:buChar char="q"/>
            </a:pPr>
            <a:endParaRPr lang="tr-TR" sz="2800" dirty="0" smtClean="0"/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/>
              <a:t>Aktif </a:t>
            </a:r>
            <a:r>
              <a:rPr lang="tr-TR" sz="2800" dirty="0" smtClean="0"/>
              <a:t>yaşlanma, yaşlı bireyin günlük yaşamlarında sosyal,ekonomik,kültürel aktivitelere katılımını esas alır. 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/>
              <a:t>Yaşlılık,kendine has biyolojik,fizyolojik,psikolojik ve sosyal-ekonomik özellikleri ile kaçınılmaz, geri dönülemez insan hayatının bir dönemidir.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/>
              <a:t>Yaşlılık döneminde insanlar,birçok sorunla karşılaşmaktadır.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/>
              <a:t>Fiziksel ve </a:t>
            </a:r>
            <a:r>
              <a:rPr lang="tr-TR" sz="2800" dirty="0" smtClean="0"/>
              <a:t>bilişsel </a:t>
            </a:r>
            <a:r>
              <a:rPr lang="tr-TR" sz="2800" dirty="0" smtClean="0"/>
              <a:t>yetersizlikler, psikolojik açıdan algılamada yaşlanmayla birlikte yaratıcı yeteneklerde bir azalma,yavaş düşünme ve dikkatsizlik görülebilmektedir.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2800" dirty="0" smtClean="0"/>
              <a:t> Yaşlılıkta kişilerin değişmesi fiziksel ve ruhsal olarak gerilemesi,insanların sevdiklerini kaybettikleri yaşlanmayla üretkenlikten tüketime geçtikleri,aktivite kayıplarıyla birlikte diğer kişilere bağımlı bir yaşama geçtikleri bir süreçtir.</a:t>
            </a:r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Ülkemizde de yaşlı nüfus oranı gittikçe artmaktadır</a:t>
            </a:r>
            <a:r>
              <a:rPr lang="tr-TR" dirty="0" smtClean="0"/>
              <a:t>. Azalmakta </a:t>
            </a:r>
            <a:r>
              <a:rPr lang="tr-TR" dirty="0"/>
              <a:t>olan doğum ve ölüm oranları nedeniyle 2025 yılında yaşlı nüfusun 12.1 milyona ulaşacağı öngörülmektedir. </a:t>
            </a:r>
          </a:p>
          <a:p>
            <a:pPr algn="just"/>
            <a:r>
              <a:rPr lang="tr-TR" dirty="0"/>
              <a:t>Yaşlı bireylerin insan onuruna yakışır bir yaşam  sürdürmesi </a:t>
            </a:r>
            <a:r>
              <a:rPr lang="tr-TR" dirty="0" smtClean="0"/>
              <a:t>gerekmektedir. Bu </a:t>
            </a:r>
            <a:r>
              <a:rPr lang="tr-TR" dirty="0"/>
              <a:t>yalnızca devletin  değil, toplumu oluşturan  tüm bireylerin ortak  sorumluluğudur. </a:t>
            </a:r>
          </a:p>
          <a:p>
            <a:pPr algn="just"/>
            <a:r>
              <a:rPr lang="tr-TR" dirty="0"/>
              <a:t>Sonuç olarak, insanların  yaşlı bireylere  yaşlandığı için  onu hor görmek yerine yaşlı bireylerin  insan onuruna yakışır bir şekilde yaşamını sürdürmesi  için  toplumu oluşturan  bireylerin  bilinçli  olması gerekmektedir.  </a:t>
            </a:r>
          </a:p>
          <a:p>
            <a:pPr algn="just"/>
            <a:endParaRPr lang="tr-TR" dirty="0"/>
          </a:p>
          <a:p>
            <a:pPr marL="0" indent="0">
              <a:buNone/>
            </a:pPr>
            <a:r>
              <a:rPr lang="tr-TR" dirty="0"/>
              <a:t> 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14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SAĞLIK AÇISINDAN GÖÇ VE YAŞLILIK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tr-TR" dirty="0" smtClean="0"/>
              <a:t>Göç eden bireylerin göç ettikleri yerde </a:t>
            </a:r>
            <a:r>
              <a:rPr lang="tr-TR" dirty="0" smtClean="0"/>
              <a:t>yaşadıklarında, sağlık </a:t>
            </a:r>
            <a:r>
              <a:rPr lang="tr-TR" dirty="0" smtClean="0"/>
              <a:t>bakım hizmetlerinden yararlanma fırsatları ,göç edilen ülkelerdeki </a:t>
            </a:r>
            <a:r>
              <a:rPr lang="tr-TR" dirty="0" smtClean="0"/>
              <a:t>olanaklar, sigortacılık </a:t>
            </a:r>
            <a:r>
              <a:rPr lang="tr-TR" dirty="0" smtClean="0"/>
              <a:t>sistemi önem taşımaktadır.</a:t>
            </a:r>
          </a:p>
          <a:p>
            <a:pPr algn="just">
              <a:buFont typeface="Wingdings" pitchFamily="2" charset="2"/>
              <a:buChar char="§"/>
            </a:pPr>
            <a:r>
              <a:rPr lang="tr-TR" dirty="0" smtClean="0"/>
              <a:t>Diğer yönden yaşlı bireylerin göç etmesi durumunda da farklı düzeyde ruhsal ve fiziksel olumsuz yönde etkiler görülebilmektedir.</a:t>
            </a:r>
          </a:p>
          <a:p>
            <a:pPr algn="just">
              <a:buFont typeface="Wingdings" pitchFamily="2" charset="2"/>
              <a:buChar char="§"/>
            </a:pPr>
            <a:r>
              <a:rPr lang="tr-TR" dirty="0" smtClean="0"/>
              <a:t>Ülkelerin yaşlılara bakış açısı da yaşlıların sağlık ve sosyal sigortacılık sisteminden aldıkları payı ve bu sistemdeki sınırlarını belirleyebilmektedir.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ULUSLARARASI GÖÇ VE TÜRKİYE:YEREL UYGULAMALAR VE GÖRÜNÜMLER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dirty="0" smtClean="0"/>
              <a:t>İnsanlık tarihiyle özdeş olan göç  olgusu :</a:t>
            </a:r>
            <a:r>
              <a:rPr lang="tr-TR" sz="2400" dirty="0" smtClean="0"/>
              <a:t>demografik, </a:t>
            </a:r>
            <a:r>
              <a:rPr lang="tr-TR" sz="2400" dirty="0" err="1" smtClean="0"/>
              <a:t>ekonomik,politik,psikolojik,antropolojik</a:t>
            </a:r>
            <a:r>
              <a:rPr lang="tr-TR" sz="2400" dirty="0" smtClean="0"/>
              <a:t> </a:t>
            </a:r>
            <a:r>
              <a:rPr lang="tr-TR" sz="2400" dirty="0" smtClean="0"/>
              <a:t>ve sosyolojik içeriklerin belirleyici role sahip olması nedeniyle çok yönlü işlemektedir.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dirty="0" smtClean="0"/>
              <a:t>Küreselleşen dünya düzeninde bir çok toplumsal dinamikle birlikte gelişen uluslar arası göç süreci,ülkemiz acısından nitelik ve nicelik değişikliğine uğramış haliyle varlığını devam ettirmektedir.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dirty="0" smtClean="0"/>
              <a:t>Yabancıların </a:t>
            </a:r>
            <a:r>
              <a:rPr lang="tr-TR" sz="2400" dirty="0" smtClean="0"/>
              <a:t>Türkiye’ye </a:t>
            </a:r>
            <a:r>
              <a:rPr lang="tr-TR" sz="2400" dirty="0" smtClean="0"/>
              <a:t>yönelen göçleri sınır komşusu olan ülkelerden veya Asya ve Afrika’nın uzak ülkelerinden gelenlerden oluşmaktadır.</a:t>
            </a:r>
          </a:p>
          <a:p>
            <a:pPr>
              <a:buFont typeface="Wingdings" pitchFamily="2" charset="2"/>
              <a:buChar char="v"/>
            </a:pPr>
            <a:endParaRPr lang="tr-TR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dirty="0" smtClean="0"/>
              <a:t>Avrupa Birliğine uyum sürecinde ,sorumluluklarını  uluslar arası metinlerden alan Türkiye yabancılara yönelik politikalarını uluslar arası gelişmelere göre yeniden düzenlemek durumunda kalmış “2013 yılında yabancılar ve uluslararası koruma kanunu “ çıkartarak hukuki alt yapısını güçlendirmiştir.</a:t>
            </a:r>
          </a:p>
          <a:p>
            <a:pPr>
              <a:buFont typeface="Wingdings" pitchFamily="2" charset="2"/>
              <a:buChar char="v"/>
            </a:pPr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ULUSLARASI EMEKLİ GÖÇÜNÜN TÜRKİYENİN KIYI KENTLERİ ÜZERİNDEKİ ETKİLERİ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Emekli göçü;</a:t>
            </a:r>
            <a:r>
              <a:rPr lang="tr-T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genellikle elli yaş üstü bireyler emekli sayılmaktadır .bireyin emekli göçü yapabilmesi için bireyin göç etmeden önce emekli olması ve yılın 3 ayını göç ettiği yerde geçirmesi gerekmektedir.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Uluslar arası emekli göçü ,Türkiye’nin karşılaştığı en yeni nüfus hareketlerinden biridir.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Emekli göçmenler,yerleştikleri cevrede çeşitli etkilere yol açmaktadırlar.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Son yıllarda Türkiye gündeminde meşgul eden önemli konulardan biri ülkemize gelip mülk edinerek yerleşen ve ülkenin güney ve güneybatı kıyılarındaki tatil yörelerinde yoğun nüfuslanma gösteren Avrupalılar bilinmektedir.</a:t>
            </a:r>
            <a:endParaRPr lang="tr-T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764704"/>
            <a:ext cx="8229600" cy="551723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sz="2400" dirty="0" smtClean="0"/>
              <a:t>Türkiye de Antalya ilinin Almanların yazlığı haline geldiğine ilişkin söylemlere rastlanmaktadır.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 smtClean="0"/>
              <a:t>Hem uluslar arası turizm hareketleri için önemli bir destinasyona dönüşmesi hem de AB ye uyum süreci içinde yabancıların mülk ediniminin daha önce olduğundan daha kolay hale getirilmesinin etkisiyle ,emekli göçmenler </a:t>
            </a:r>
            <a:r>
              <a:rPr lang="tr-TR" sz="2400" dirty="0" smtClean="0"/>
              <a:t>Türkiye’yi </a:t>
            </a:r>
            <a:r>
              <a:rPr lang="tr-TR" sz="2400" dirty="0" smtClean="0"/>
              <a:t>de bir emekli göçü destinasyonuna dönüştürmüşlerdir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597</Words>
  <Application>Microsoft Office PowerPoint</Application>
  <PresentationFormat>Ekran Gösterisi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GERİATRİDE ÖĞRENCİ UYGULAMALARI</vt:lpstr>
      <vt:lpstr>    GÖÇ,YAŞLANMA VE YAŞLILIK </vt:lpstr>
      <vt:lpstr> </vt:lpstr>
      <vt:lpstr>PowerPoint Sunusu</vt:lpstr>
      <vt:lpstr>SAĞLIK AÇISINDAN GÖÇ VE YAŞLILIK</vt:lpstr>
      <vt:lpstr>ULUSLARARASI GÖÇ VE TÜRKİYE:YEREL UYGULAMALAR VE GÖRÜNÜMLER</vt:lpstr>
      <vt:lpstr>PowerPoint Sunusu</vt:lpstr>
      <vt:lpstr>ULUSLARASI EMEKLİ GÖÇÜNÜN TÜRKİYENİN KIYI KENTLERİ ÜZERİNDEKİ ETKİLERİ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GÖÇ,YAŞLANMA VE YAŞLILIK</dc:title>
  <dc:creator>AYŞE NUR GÖK</dc:creator>
  <cp:lastModifiedBy>Toshıba</cp:lastModifiedBy>
  <cp:revision>40</cp:revision>
  <dcterms:created xsi:type="dcterms:W3CDTF">2020-03-23T08:01:04Z</dcterms:created>
  <dcterms:modified xsi:type="dcterms:W3CDTF">2020-04-01T10:32:16Z</dcterms:modified>
</cp:coreProperties>
</file>