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0"/>
  </p:notesMasterIdLst>
  <p:sldIdLst>
    <p:sldId id="257" r:id="rId2"/>
    <p:sldId id="258" r:id="rId3"/>
    <p:sldId id="259" r:id="rId4"/>
    <p:sldId id="260" r:id="rId5"/>
    <p:sldId id="261" r:id="rId6"/>
    <p:sldId id="262" r:id="rId7"/>
    <p:sldId id="263" r:id="rId8"/>
    <p:sldId id="264"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694"/>
  </p:normalViewPr>
  <p:slideViewPr>
    <p:cSldViewPr snapToGrid="0" snapToObjects="1">
      <p:cViewPr varScale="1">
        <p:scale>
          <a:sx n="104" d="100"/>
          <a:sy n="104" d="100"/>
        </p:scale>
        <p:origin x="232" y="5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AA5BE96-C3D5-2342-B466-756DE167C8DE}" type="datetimeFigureOut">
              <a:rPr lang="tr-TR" smtClean="0"/>
              <a:t>23.03.2020</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1A70734-CCF9-6C4C-8DAF-272B4BB5DE64}" type="slidenum">
              <a:rPr lang="tr-TR" smtClean="0"/>
              <a:t>‹#›</a:t>
            </a:fld>
            <a:endParaRPr lang="tr-TR"/>
          </a:p>
        </p:txBody>
      </p:sp>
    </p:spTree>
    <p:extLst>
      <p:ext uri="{BB962C8B-B14F-4D97-AF65-F5344CB8AC3E}">
        <p14:creationId xmlns:p14="http://schemas.microsoft.com/office/powerpoint/2010/main" val="14110713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1524000" y="1122363"/>
            <a:ext cx="9144000" cy="2387600"/>
          </a:xfrm>
        </p:spPr>
        <p:txBody>
          <a:bodyPr anchor="b"/>
          <a:lstStyle>
            <a:lvl1pPr algn="ctr">
              <a:defRPr sz="6000"/>
            </a:lvl1pPr>
          </a:lstStyle>
          <a:p>
            <a:r>
              <a:rPr lang="tr-TR"/>
              <a:t>Asıl başlık stili için tıklatın</a:t>
            </a:r>
          </a:p>
        </p:txBody>
      </p:sp>
      <p:sp>
        <p:nvSpPr>
          <p:cNvPr id="3" name="Alt Konu Başlığı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tıklatın</a:t>
            </a:r>
          </a:p>
        </p:txBody>
      </p:sp>
      <p:sp>
        <p:nvSpPr>
          <p:cNvPr id="4" name="Veri Yer Tutucusu 3"/>
          <p:cNvSpPr>
            <a:spLocks noGrp="1"/>
          </p:cNvSpPr>
          <p:nvPr>
            <p:ph type="dt" sz="half" idx="10"/>
          </p:nvPr>
        </p:nvSpPr>
        <p:spPr/>
        <p:txBody>
          <a:bodyPr/>
          <a:lstStyle/>
          <a:p>
            <a:fld id="{C04BAFF9-0795-EA41-B269-19ED0C48226E}" type="datetime1">
              <a:rPr lang="tr-TR" smtClean="0"/>
              <a:t>23.03.2020</a:t>
            </a:fld>
            <a:endParaRPr lang="tr-TR"/>
          </a:p>
        </p:txBody>
      </p:sp>
      <p:sp>
        <p:nvSpPr>
          <p:cNvPr id="5" name="Altbilgi Yer Tutucusu 4"/>
          <p:cNvSpPr>
            <a:spLocks noGrp="1"/>
          </p:cNvSpPr>
          <p:nvPr>
            <p:ph type="ftr" sz="quarter" idx="11"/>
          </p:nvPr>
        </p:nvSpPr>
        <p:spPr/>
        <p:txBody>
          <a:bodyPr/>
          <a:lstStyle/>
          <a:p>
            <a:r>
              <a:rPr lang="tr-TR"/>
              <a:t>Sinematografi / Prof. Dr. S. Ruken Öztürk</a:t>
            </a:r>
          </a:p>
        </p:txBody>
      </p:sp>
      <p:sp>
        <p:nvSpPr>
          <p:cNvPr id="6" name="Slayt Numarası Yer Tutucusu 5"/>
          <p:cNvSpPr>
            <a:spLocks noGrp="1"/>
          </p:cNvSpPr>
          <p:nvPr>
            <p:ph type="sldNum" sz="quarter" idx="12"/>
          </p:nvPr>
        </p:nvSpPr>
        <p:spPr/>
        <p:txBody>
          <a:bodyPr/>
          <a:lstStyle/>
          <a:p>
            <a:fld id="{07FA7791-C1D6-AB49-9901-30D2FCC0E384}" type="slidenum">
              <a:rPr lang="tr-TR" smtClean="0"/>
              <a:t>‹#›</a:t>
            </a:fld>
            <a:endParaRPr lang="tr-TR"/>
          </a:p>
        </p:txBody>
      </p:sp>
    </p:spTree>
    <p:extLst>
      <p:ext uri="{BB962C8B-B14F-4D97-AF65-F5344CB8AC3E}">
        <p14:creationId xmlns:p14="http://schemas.microsoft.com/office/powerpoint/2010/main" val="14224615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Dikey Metin Yer Tutucusu 2"/>
          <p:cNvSpPr>
            <a:spLocks noGrp="1"/>
          </p:cNvSpPr>
          <p:nvPr>
            <p:ph type="body" orient="vert" idx="1"/>
          </p:nvPr>
        </p:nvSpPr>
        <p:spPr/>
        <p:txBody>
          <a:bodyPr vert="eaVert"/>
          <a:lstStyle/>
          <a:p>
            <a:pPr lvl="0"/>
            <a:r>
              <a:rPr lang="tr-TR"/>
              <a:t>Ana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4141E924-AF37-504F-8458-A433EC11E85C}" type="datetime1">
              <a:rPr lang="tr-TR" smtClean="0"/>
              <a:t>23.03.2020</a:t>
            </a:fld>
            <a:endParaRPr lang="tr-TR"/>
          </a:p>
        </p:txBody>
      </p:sp>
      <p:sp>
        <p:nvSpPr>
          <p:cNvPr id="5" name="Altbilgi Yer Tutucusu 4"/>
          <p:cNvSpPr>
            <a:spLocks noGrp="1"/>
          </p:cNvSpPr>
          <p:nvPr>
            <p:ph type="ftr" sz="quarter" idx="11"/>
          </p:nvPr>
        </p:nvSpPr>
        <p:spPr/>
        <p:txBody>
          <a:bodyPr/>
          <a:lstStyle/>
          <a:p>
            <a:r>
              <a:rPr lang="tr-TR"/>
              <a:t>Sinematografi / Prof. Dr. S. Ruken Öztürk</a:t>
            </a:r>
          </a:p>
        </p:txBody>
      </p:sp>
      <p:sp>
        <p:nvSpPr>
          <p:cNvPr id="6" name="Slayt Numarası Yer Tutucusu 5"/>
          <p:cNvSpPr>
            <a:spLocks noGrp="1"/>
          </p:cNvSpPr>
          <p:nvPr>
            <p:ph type="sldNum" sz="quarter" idx="12"/>
          </p:nvPr>
        </p:nvSpPr>
        <p:spPr/>
        <p:txBody>
          <a:bodyPr/>
          <a:lstStyle/>
          <a:p>
            <a:fld id="{07FA7791-C1D6-AB49-9901-30D2FCC0E384}" type="slidenum">
              <a:rPr lang="tr-TR" smtClean="0"/>
              <a:t>‹#›</a:t>
            </a:fld>
            <a:endParaRPr lang="tr-TR"/>
          </a:p>
        </p:txBody>
      </p:sp>
    </p:spTree>
    <p:extLst>
      <p:ext uri="{BB962C8B-B14F-4D97-AF65-F5344CB8AC3E}">
        <p14:creationId xmlns:p14="http://schemas.microsoft.com/office/powerpoint/2010/main" val="11216381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a:t>Asıl başlık stili için tıklatın</a:t>
            </a: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a:t>Ana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BF77355A-E3DE-5145-8637-B86FC9074F10}" type="datetime1">
              <a:rPr lang="tr-TR" smtClean="0"/>
              <a:t>23.03.2020</a:t>
            </a:fld>
            <a:endParaRPr lang="tr-TR"/>
          </a:p>
        </p:txBody>
      </p:sp>
      <p:sp>
        <p:nvSpPr>
          <p:cNvPr id="5" name="Altbilgi Yer Tutucusu 4"/>
          <p:cNvSpPr>
            <a:spLocks noGrp="1"/>
          </p:cNvSpPr>
          <p:nvPr>
            <p:ph type="ftr" sz="quarter" idx="11"/>
          </p:nvPr>
        </p:nvSpPr>
        <p:spPr/>
        <p:txBody>
          <a:bodyPr/>
          <a:lstStyle/>
          <a:p>
            <a:r>
              <a:rPr lang="tr-TR"/>
              <a:t>Sinematografi / Prof. Dr. S. Ruken Öztürk</a:t>
            </a:r>
          </a:p>
        </p:txBody>
      </p:sp>
      <p:sp>
        <p:nvSpPr>
          <p:cNvPr id="6" name="Slayt Numarası Yer Tutucusu 5"/>
          <p:cNvSpPr>
            <a:spLocks noGrp="1"/>
          </p:cNvSpPr>
          <p:nvPr>
            <p:ph type="sldNum" sz="quarter" idx="12"/>
          </p:nvPr>
        </p:nvSpPr>
        <p:spPr/>
        <p:txBody>
          <a:bodyPr/>
          <a:lstStyle/>
          <a:p>
            <a:fld id="{07FA7791-C1D6-AB49-9901-30D2FCC0E384}" type="slidenum">
              <a:rPr lang="tr-TR" smtClean="0"/>
              <a:t>‹#›</a:t>
            </a:fld>
            <a:endParaRPr lang="tr-TR"/>
          </a:p>
        </p:txBody>
      </p:sp>
    </p:spTree>
    <p:extLst>
      <p:ext uri="{BB962C8B-B14F-4D97-AF65-F5344CB8AC3E}">
        <p14:creationId xmlns:p14="http://schemas.microsoft.com/office/powerpoint/2010/main" val="7610177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İçerik Yer Tutucusu 2"/>
          <p:cNvSpPr>
            <a:spLocks noGrp="1"/>
          </p:cNvSpPr>
          <p:nvPr>
            <p:ph idx="1"/>
          </p:nvPr>
        </p:nvSpPr>
        <p:spPr/>
        <p:txBody>
          <a:bodyPr/>
          <a:lstStyle/>
          <a:p>
            <a:pPr lvl="0"/>
            <a:r>
              <a:rPr lang="tr-TR"/>
              <a:t>Ana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10"/>
          </p:nvPr>
        </p:nvSpPr>
        <p:spPr/>
        <p:txBody>
          <a:bodyPr/>
          <a:lstStyle/>
          <a:p>
            <a:fld id="{D055F1B4-20C7-4546-8F13-4235515039C9}" type="datetime1">
              <a:rPr lang="tr-TR" smtClean="0"/>
              <a:t>23.03.2020</a:t>
            </a:fld>
            <a:endParaRPr lang="tr-TR"/>
          </a:p>
        </p:txBody>
      </p:sp>
      <p:sp>
        <p:nvSpPr>
          <p:cNvPr id="5" name="Altbilgi Yer Tutucusu 4"/>
          <p:cNvSpPr>
            <a:spLocks noGrp="1"/>
          </p:cNvSpPr>
          <p:nvPr>
            <p:ph type="ftr" sz="quarter" idx="11"/>
          </p:nvPr>
        </p:nvSpPr>
        <p:spPr/>
        <p:txBody>
          <a:bodyPr/>
          <a:lstStyle/>
          <a:p>
            <a:r>
              <a:rPr lang="tr-TR"/>
              <a:t>Sinematografi / Prof. Dr. S. Ruken Öztürk</a:t>
            </a:r>
          </a:p>
        </p:txBody>
      </p:sp>
      <p:sp>
        <p:nvSpPr>
          <p:cNvPr id="6" name="Slayt Numarası Yer Tutucusu 5"/>
          <p:cNvSpPr>
            <a:spLocks noGrp="1"/>
          </p:cNvSpPr>
          <p:nvPr>
            <p:ph type="sldNum" sz="quarter" idx="12"/>
          </p:nvPr>
        </p:nvSpPr>
        <p:spPr/>
        <p:txBody>
          <a:bodyPr/>
          <a:lstStyle/>
          <a:p>
            <a:fld id="{07FA7791-C1D6-AB49-9901-30D2FCC0E384}" type="slidenum">
              <a:rPr lang="tr-TR" smtClean="0"/>
              <a:t>‹#›</a:t>
            </a:fld>
            <a:endParaRPr lang="tr-TR"/>
          </a:p>
        </p:txBody>
      </p:sp>
    </p:spTree>
    <p:extLst>
      <p:ext uri="{BB962C8B-B14F-4D97-AF65-F5344CB8AC3E}">
        <p14:creationId xmlns:p14="http://schemas.microsoft.com/office/powerpoint/2010/main" val="19848723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831850" y="1709738"/>
            <a:ext cx="10515600" cy="2852737"/>
          </a:xfrm>
        </p:spPr>
        <p:txBody>
          <a:bodyPr anchor="b"/>
          <a:lstStyle>
            <a:lvl1pPr>
              <a:defRPr sz="6000"/>
            </a:lvl1pPr>
          </a:lstStyle>
          <a:p>
            <a:r>
              <a:rPr lang="tr-TR"/>
              <a:t>Asıl başlık stili için tıklatın</a:t>
            </a: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Ana metin stillerini düzenlemek için tıklatın</a:t>
            </a:r>
          </a:p>
        </p:txBody>
      </p:sp>
      <p:sp>
        <p:nvSpPr>
          <p:cNvPr id="4" name="Veri Yer Tutucusu 3"/>
          <p:cNvSpPr>
            <a:spLocks noGrp="1"/>
          </p:cNvSpPr>
          <p:nvPr>
            <p:ph type="dt" sz="half" idx="10"/>
          </p:nvPr>
        </p:nvSpPr>
        <p:spPr/>
        <p:txBody>
          <a:bodyPr/>
          <a:lstStyle/>
          <a:p>
            <a:fld id="{ABA9C017-2BCB-5545-AAF7-14383EDD3C76}" type="datetime1">
              <a:rPr lang="tr-TR" smtClean="0"/>
              <a:t>23.03.2020</a:t>
            </a:fld>
            <a:endParaRPr lang="tr-TR"/>
          </a:p>
        </p:txBody>
      </p:sp>
      <p:sp>
        <p:nvSpPr>
          <p:cNvPr id="5" name="Altbilgi Yer Tutucusu 4"/>
          <p:cNvSpPr>
            <a:spLocks noGrp="1"/>
          </p:cNvSpPr>
          <p:nvPr>
            <p:ph type="ftr" sz="quarter" idx="11"/>
          </p:nvPr>
        </p:nvSpPr>
        <p:spPr/>
        <p:txBody>
          <a:bodyPr/>
          <a:lstStyle/>
          <a:p>
            <a:r>
              <a:rPr lang="tr-TR"/>
              <a:t>Sinematografi / Prof. Dr. S. Ruken Öztürk</a:t>
            </a:r>
          </a:p>
        </p:txBody>
      </p:sp>
      <p:sp>
        <p:nvSpPr>
          <p:cNvPr id="6" name="Slayt Numarası Yer Tutucusu 5"/>
          <p:cNvSpPr>
            <a:spLocks noGrp="1"/>
          </p:cNvSpPr>
          <p:nvPr>
            <p:ph type="sldNum" sz="quarter" idx="12"/>
          </p:nvPr>
        </p:nvSpPr>
        <p:spPr/>
        <p:txBody>
          <a:bodyPr/>
          <a:lstStyle/>
          <a:p>
            <a:fld id="{07FA7791-C1D6-AB49-9901-30D2FCC0E384}" type="slidenum">
              <a:rPr lang="tr-TR" smtClean="0"/>
              <a:t>‹#›</a:t>
            </a:fld>
            <a:endParaRPr lang="tr-TR"/>
          </a:p>
        </p:txBody>
      </p:sp>
    </p:spTree>
    <p:extLst>
      <p:ext uri="{BB962C8B-B14F-4D97-AF65-F5344CB8AC3E}">
        <p14:creationId xmlns:p14="http://schemas.microsoft.com/office/powerpoint/2010/main" val="5035654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İçerik Yer Tutucusu 2"/>
          <p:cNvSpPr>
            <a:spLocks noGrp="1"/>
          </p:cNvSpPr>
          <p:nvPr>
            <p:ph sz="half" idx="1"/>
          </p:nvPr>
        </p:nvSpPr>
        <p:spPr>
          <a:xfrm>
            <a:off x="838200" y="1825625"/>
            <a:ext cx="5181600" cy="4351338"/>
          </a:xfrm>
        </p:spPr>
        <p:txBody>
          <a:bodyPr/>
          <a:lstStyle/>
          <a:p>
            <a:pPr lvl="0"/>
            <a:r>
              <a:rPr lang="tr-TR"/>
              <a:t>Ana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6172200" y="1825625"/>
            <a:ext cx="5181600" cy="4351338"/>
          </a:xfrm>
        </p:spPr>
        <p:txBody>
          <a:bodyPr/>
          <a:lstStyle/>
          <a:p>
            <a:pPr lvl="0"/>
            <a:r>
              <a:rPr lang="tr-TR"/>
              <a:t>Ana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p:cNvSpPr>
            <a:spLocks noGrp="1"/>
          </p:cNvSpPr>
          <p:nvPr>
            <p:ph type="dt" sz="half" idx="10"/>
          </p:nvPr>
        </p:nvSpPr>
        <p:spPr/>
        <p:txBody>
          <a:bodyPr/>
          <a:lstStyle/>
          <a:p>
            <a:fld id="{FF3E5243-AD90-114D-901F-23B2936B03B0}" type="datetime1">
              <a:rPr lang="tr-TR" smtClean="0"/>
              <a:t>23.03.2020</a:t>
            </a:fld>
            <a:endParaRPr lang="tr-TR"/>
          </a:p>
        </p:txBody>
      </p:sp>
      <p:sp>
        <p:nvSpPr>
          <p:cNvPr id="6" name="Altbilgi Yer Tutucusu 5"/>
          <p:cNvSpPr>
            <a:spLocks noGrp="1"/>
          </p:cNvSpPr>
          <p:nvPr>
            <p:ph type="ftr" sz="quarter" idx="11"/>
          </p:nvPr>
        </p:nvSpPr>
        <p:spPr/>
        <p:txBody>
          <a:bodyPr/>
          <a:lstStyle/>
          <a:p>
            <a:r>
              <a:rPr lang="tr-TR"/>
              <a:t>Sinematografi / Prof. Dr. S. Ruken Öztürk</a:t>
            </a:r>
          </a:p>
        </p:txBody>
      </p:sp>
      <p:sp>
        <p:nvSpPr>
          <p:cNvPr id="7" name="Slayt Numarası Yer Tutucusu 6"/>
          <p:cNvSpPr>
            <a:spLocks noGrp="1"/>
          </p:cNvSpPr>
          <p:nvPr>
            <p:ph type="sldNum" sz="quarter" idx="12"/>
          </p:nvPr>
        </p:nvSpPr>
        <p:spPr/>
        <p:txBody>
          <a:bodyPr/>
          <a:lstStyle/>
          <a:p>
            <a:fld id="{07FA7791-C1D6-AB49-9901-30D2FCC0E384}" type="slidenum">
              <a:rPr lang="tr-TR" smtClean="0"/>
              <a:t>‹#›</a:t>
            </a:fld>
            <a:endParaRPr lang="tr-TR"/>
          </a:p>
        </p:txBody>
      </p:sp>
    </p:spTree>
    <p:extLst>
      <p:ext uri="{BB962C8B-B14F-4D97-AF65-F5344CB8AC3E}">
        <p14:creationId xmlns:p14="http://schemas.microsoft.com/office/powerpoint/2010/main" val="1915325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839788" y="365125"/>
            <a:ext cx="10515600" cy="1325563"/>
          </a:xfrm>
        </p:spPr>
        <p:txBody>
          <a:bodyPr/>
          <a:lstStyle/>
          <a:p>
            <a:r>
              <a:rPr lang="tr-TR"/>
              <a:t>Asıl başlık stili için tıklatın</a:t>
            </a: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Ana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a:t>Ana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Ana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a:t>Ana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p:cNvSpPr>
            <a:spLocks noGrp="1"/>
          </p:cNvSpPr>
          <p:nvPr>
            <p:ph type="dt" sz="half" idx="10"/>
          </p:nvPr>
        </p:nvSpPr>
        <p:spPr/>
        <p:txBody>
          <a:bodyPr/>
          <a:lstStyle/>
          <a:p>
            <a:fld id="{D5C5102E-9F67-C849-8981-50E6D8DC0B65}" type="datetime1">
              <a:rPr lang="tr-TR" smtClean="0"/>
              <a:t>23.03.2020</a:t>
            </a:fld>
            <a:endParaRPr lang="tr-TR"/>
          </a:p>
        </p:txBody>
      </p:sp>
      <p:sp>
        <p:nvSpPr>
          <p:cNvPr id="8" name="Altbilgi Yer Tutucusu 7"/>
          <p:cNvSpPr>
            <a:spLocks noGrp="1"/>
          </p:cNvSpPr>
          <p:nvPr>
            <p:ph type="ftr" sz="quarter" idx="11"/>
          </p:nvPr>
        </p:nvSpPr>
        <p:spPr/>
        <p:txBody>
          <a:bodyPr/>
          <a:lstStyle/>
          <a:p>
            <a:r>
              <a:rPr lang="tr-TR"/>
              <a:t>Sinematografi / Prof. Dr. S. Ruken Öztürk</a:t>
            </a:r>
          </a:p>
        </p:txBody>
      </p:sp>
      <p:sp>
        <p:nvSpPr>
          <p:cNvPr id="9" name="Slayt Numarası Yer Tutucusu 8"/>
          <p:cNvSpPr>
            <a:spLocks noGrp="1"/>
          </p:cNvSpPr>
          <p:nvPr>
            <p:ph type="sldNum" sz="quarter" idx="12"/>
          </p:nvPr>
        </p:nvSpPr>
        <p:spPr/>
        <p:txBody>
          <a:bodyPr/>
          <a:lstStyle/>
          <a:p>
            <a:fld id="{07FA7791-C1D6-AB49-9901-30D2FCC0E384}" type="slidenum">
              <a:rPr lang="tr-TR" smtClean="0"/>
              <a:t>‹#›</a:t>
            </a:fld>
            <a:endParaRPr lang="tr-TR"/>
          </a:p>
        </p:txBody>
      </p:sp>
    </p:spTree>
    <p:extLst>
      <p:ext uri="{BB962C8B-B14F-4D97-AF65-F5344CB8AC3E}">
        <p14:creationId xmlns:p14="http://schemas.microsoft.com/office/powerpoint/2010/main" val="95978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a:t>Asıl başlık stili için tıklatın</a:t>
            </a:r>
          </a:p>
        </p:txBody>
      </p:sp>
      <p:sp>
        <p:nvSpPr>
          <p:cNvPr id="3" name="Veri Yer Tutucusu 2"/>
          <p:cNvSpPr>
            <a:spLocks noGrp="1"/>
          </p:cNvSpPr>
          <p:nvPr>
            <p:ph type="dt" sz="half" idx="10"/>
          </p:nvPr>
        </p:nvSpPr>
        <p:spPr/>
        <p:txBody>
          <a:bodyPr/>
          <a:lstStyle/>
          <a:p>
            <a:fld id="{2F8AF477-D029-214C-8E85-16EC1EC13F5D}" type="datetime1">
              <a:rPr lang="tr-TR" smtClean="0"/>
              <a:t>23.03.2020</a:t>
            </a:fld>
            <a:endParaRPr lang="tr-TR"/>
          </a:p>
        </p:txBody>
      </p:sp>
      <p:sp>
        <p:nvSpPr>
          <p:cNvPr id="4" name="Altbilgi Yer Tutucusu 3"/>
          <p:cNvSpPr>
            <a:spLocks noGrp="1"/>
          </p:cNvSpPr>
          <p:nvPr>
            <p:ph type="ftr" sz="quarter" idx="11"/>
          </p:nvPr>
        </p:nvSpPr>
        <p:spPr/>
        <p:txBody>
          <a:bodyPr/>
          <a:lstStyle/>
          <a:p>
            <a:r>
              <a:rPr lang="tr-TR"/>
              <a:t>Sinematografi / Prof. Dr. S. Ruken Öztürk</a:t>
            </a:r>
          </a:p>
        </p:txBody>
      </p:sp>
      <p:sp>
        <p:nvSpPr>
          <p:cNvPr id="5" name="Slayt Numarası Yer Tutucusu 4"/>
          <p:cNvSpPr>
            <a:spLocks noGrp="1"/>
          </p:cNvSpPr>
          <p:nvPr>
            <p:ph type="sldNum" sz="quarter" idx="12"/>
          </p:nvPr>
        </p:nvSpPr>
        <p:spPr/>
        <p:txBody>
          <a:bodyPr/>
          <a:lstStyle/>
          <a:p>
            <a:fld id="{07FA7791-C1D6-AB49-9901-30D2FCC0E384}" type="slidenum">
              <a:rPr lang="tr-TR" smtClean="0"/>
              <a:t>‹#›</a:t>
            </a:fld>
            <a:endParaRPr lang="tr-TR"/>
          </a:p>
        </p:txBody>
      </p:sp>
    </p:spTree>
    <p:extLst>
      <p:ext uri="{BB962C8B-B14F-4D97-AF65-F5344CB8AC3E}">
        <p14:creationId xmlns:p14="http://schemas.microsoft.com/office/powerpoint/2010/main" val="2490183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35CCD708-98F1-3743-A792-0FEE8B384149}" type="datetime1">
              <a:rPr lang="tr-TR" smtClean="0"/>
              <a:t>23.03.2020</a:t>
            </a:fld>
            <a:endParaRPr lang="tr-TR"/>
          </a:p>
        </p:txBody>
      </p:sp>
      <p:sp>
        <p:nvSpPr>
          <p:cNvPr id="3" name="Altbilgi Yer Tutucusu 2"/>
          <p:cNvSpPr>
            <a:spLocks noGrp="1"/>
          </p:cNvSpPr>
          <p:nvPr>
            <p:ph type="ftr" sz="quarter" idx="11"/>
          </p:nvPr>
        </p:nvSpPr>
        <p:spPr/>
        <p:txBody>
          <a:bodyPr/>
          <a:lstStyle/>
          <a:p>
            <a:r>
              <a:rPr lang="tr-TR"/>
              <a:t>Sinematografi / Prof. Dr. S. Ruken Öztürk</a:t>
            </a:r>
          </a:p>
        </p:txBody>
      </p:sp>
      <p:sp>
        <p:nvSpPr>
          <p:cNvPr id="4" name="Slayt Numarası Yer Tutucusu 3"/>
          <p:cNvSpPr>
            <a:spLocks noGrp="1"/>
          </p:cNvSpPr>
          <p:nvPr>
            <p:ph type="sldNum" sz="quarter" idx="12"/>
          </p:nvPr>
        </p:nvSpPr>
        <p:spPr/>
        <p:txBody>
          <a:bodyPr/>
          <a:lstStyle/>
          <a:p>
            <a:fld id="{07FA7791-C1D6-AB49-9901-30D2FCC0E384}" type="slidenum">
              <a:rPr lang="tr-TR" smtClean="0"/>
              <a:t>‹#›</a:t>
            </a:fld>
            <a:endParaRPr lang="tr-TR"/>
          </a:p>
        </p:txBody>
      </p:sp>
    </p:spTree>
    <p:extLst>
      <p:ext uri="{BB962C8B-B14F-4D97-AF65-F5344CB8AC3E}">
        <p14:creationId xmlns:p14="http://schemas.microsoft.com/office/powerpoint/2010/main" val="19524741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Açıklama Yazı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Ana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Ana metin stillerini düzenlemek için tıklatın</a:t>
            </a:r>
          </a:p>
        </p:txBody>
      </p:sp>
      <p:sp>
        <p:nvSpPr>
          <p:cNvPr id="5" name="Veri Yer Tutucusu 4"/>
          <p:cNvSpPr>
            <a:spLocks noGrp="1"/>
          </p:cNvSpPr>
          <p:nvPr>
            <p:ph type="dt" sz="half" idx="10"/>
          </p:nvPr>
        </p:nvSpPr>
        <p:spPr/>
        <p:txBody>
          <a:bodyPr/>
          <a:lstStyle/>
          <a:p>
            <a:fld id="{2FB36466-2947-9141-8EAF-179733B2EAC9}" type="datetime1">
              <a:rPr lang="tr-TR" smtClean="0"/>
              <a:t>23.03.2020</a:t>
            </a:fld>
            <a:endParaRPr lang="tr-TR"/>
          </a:p>
        </p:txBody>
      </p:sp>
      <p:sp>
        <p:nvSpPr>
          <p:cNvPr id="6" name="Altbilgi Yer Tutucusu 5"/>
          <p:cNvSpPr>
            <a:spLocks noGrp="1"/>
          </p:cNvSpPr>
          <p:nvPr>
            <p:ph type="ftr" sz="quarter" idx="11"/>
          </p:nvPr>
        </p:nvSpPr>
        <p:spPr/>
        <p:txBody>
          <a:bodyPr/>
          <a:lstStyle/>
          <a:p>
            <a:r>
              <a:rPr lang="tr-TR"/>
              <a:t>Sinematografi / Prof. Dr. S. Ruken Öztürk</a:t>
            </a:r>
          </a:p>
        </p:txBody>
      </p:sp>
      <p:sp>
        <p:nvSpPr>
          <p:cNvPr id="7" name="Slayt Numarası Yer Tutucusu 6"/>
          <p:cNvSpPr>
            <a:spLocks noGrp="1"/>
          </p:cNvSpPr>
          <p:nvPr>
            <p:ph type="sldNum" sz="quarter" idx="12"/>
          </p:nvPr>
        </p:nvSpPr>
        <p:spPr/>
        <p:txBody>
          <a:bodyPr/>
          <a:lstStyle/>
          <a:p>
            <a:fld id="{07FA7791-C1D6-AB49-9901-30D2FCC0E384}" type="slidenum">
              <a:rPr lang="tr-TR" smtClean="0"/>
              <a:t>‹#›</a:t>
            </a:fld>
            <a:endParaRPr lang="tr-TR"/>
          </a:p>
        </p:txBody>
      </p:sp>
    </p:spTree>
    <p:extLst>
      <p:ext uri="{BB962C8B-B14F-4D97-AF65-F5344CB8AC3E}">
        <p14:creationId xmlns:p14="http://schemas.microsoft.com/office/powerpoint/2010/main" val="16831649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çıklama Yazı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839788" y="457200"/>
            <a:ext cx="3932237" cy="1600200"/>
          </a:xfrm>
        </p:spPr>
        <p:txBody>
          <a:bodyPr anchor="b"/>
          <a:lstStyle>
            <a:lvl1pPr>
              <a:defRPr sz="3200"/>
            </a:lvl1pPr>
          </a:lstStyle>
          <a:p>
            <a:r>
              <a:rPr lang="tr-TR"/>
              <a:t>Asıl başlık stili için tıklatın</a:t>
            </a: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Ana metin stillerini düzenlemek için tıklatın</a:t>
            </a:r>
          </a:p>
        </p:txBody>
      </p:sp>
      <p:sp>
        <p:nvSpPr>
          <p:cNvPr id="5" name="Veri Yer Tutucusu 4"/>
          <p:cNvSpPr>
            <a:spLocks noGrp="1"/>
          </p:cNvSpPr>
          <p:nvPr>
            <p:ph type="dt" sz="half" idx="10"/>
          </p:nvPr>
        </p:nvSpPr>
        <p:spPr/>
        <p:txBody>
          <a:bodyPr/>
          <a:lstStyle/>
          <a:p>
            <a:fld id="{00D65E96-0CAA-FA46-9F3A-4DF11634088A}" type="datetime1">
              <a:rPr lang="tr-TR" smtClean="0"/>
              <a:t>23.03.2020</a:t>
            </a:fld>
            <a:endParaRPr lang="tr-TR"/>
          </a:p>
        </p:txBody>
      </p:sp>
      <p:sp>
        <p:nvSpPr>
          <p:cNvPr id="6" name="Altbilgi Yer Tutucusu 5"/>
          <p:cNvSpPr>
            <a:spLocks noGrp="1"/>
          </p:cNvSpPr>
          <p:nvPr>
            <p:ph type="ftr" sz="quarter" idx="11"/>
          </p:nvPr>
        </p:nvSpPr>
        <p:spPr/>
        <p:txBody>
          <a:bodyPr/>
          <a:lstStyle/>
          <a:p>
            <a:r>
              <a:rPr lang="tr-TR"/>
              <a:t>Sinematografi / Prof. Dr. S. Ruken Öztürk</a:t>
            </a:r>
          </a:p>
        </p:txBody>
      </p:sp>
      <p:sp>
        <p:nvSpPr>
          <p:cNvPr id="7" name="Slayt Numarası Yer Tutucusu 6"/>
          <p:cNvSpPr>
            <a:spLocks noGrp="1"/>
          </p:cNvSpPr>
          <p:nvPr>
            <p:ph type="sldNum" sz="quarter" idx="12"/>
          </p:nvPr>
        </p:nvSpPr>
        <p:spPr/>
        <p:txBody>
          <a:bodyPr/>
          <a:lstStyle/>
          <a:p>
            <a:fld id="{07FA7791-C1D6-AB49-9901-30D2FCC0E384}" type="slidenum">
              <a:rPr lang="tr-TR" smtClean="0"/>
              <a:t>‹#›</a:t>
            </a:fld>
            <a:endParaRPr lang="tr-TR"/>
          </a:p>
        </p:txBody>
      </p:sp>
    </p:spTree>
    <p:extLst>
      <p:ext uri="{BB962C8B-B14F-4D97-AF65-F5344CB8AC3E}">
        <p14:creationId xmlns:p14="http://schemas.microsoft.com/office/powerpoint/2010/main" val="1519890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64002">
              <a:srgbClr val="BFD8EF">
                <a:lumMod val="0"/>
                <a:lumOff val="100000"/>
                <a:alpha val="30000"/>
              </a:srgbClr>
            </a:gs>
            <a:gs pos="16992">
              <a:srgbClr val="EEF5FB"/>
            </a:gs>
            <a:gs pos="27994">
              <a:srgbClr val="E3EEF8"/>
            </a:gs>
            <a:gs pos="38036">
              <a:srgbClr val="D9E8F5"/>
            </a:gs>
            <a:gs pos="0">
              <a:schemeClr val="accent1">
                <a:lumMod val="0"/>
                <a:lumOff val="100000"/>
                <a:alpha val="3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 için tıklatın</a:t>
            </a: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Ana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B90C6C-8CF3-CF49-AB89-681ABD9FE277}" type="datetime1">
              <a:rPr lang="tr-TR" smtClean="0"/>
              <a:t>23.03.2020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tr-TR"/>
              <a:t>Sinematografi / Prof. Dr. S. Ruken Öztürk</a:t>
            </a: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7FA7791-C1D6-AB49-9901-30D2FCC0E384}" type="slidenum">
              <a:rPr lang="tr-TR" smtClean="0"/>
              <a:t>‹#›</a:t>
            </a:fld>
            <a:endParaRPr lang="tr-TR"/>
          </a:p>
        </p:txBody>
      </p:sp>
    </p:spTree>
    <p:extLst>
      <p:ext uri="{BB962C8B-B14F-4D97-AF65-F5344CB8AC3E}">
        <p14:creationId xmlns:p14="http://schemas.microsoft.com/office/powerpoint/2010/main" val="17840536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youtube.com/watch?v=5Cb3ik6zP2I"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pPr algn="ctr"/>
            <a:r>
              <a:rPr lang="tr-TR" sz="2800" b="1" i="1" dirty="0">
                <a:solidFill>
                  <a:srgbClr val="C00000"/>
                </a:solidFill>
                <a:latin typeface="+mn-lt"/>
              </a:rPr>
              <a:t>The </a:t>
            </a:r>
            <a:r>
              <a:rPr lang="tr-TR" sz="2800" b="1" i="1" dirty="0" err="1">
                <a:solidFill>
                  <a:srgbClr val="C00000"/>
                </a:solidFill>
                <a:latin typeface="+mn-lt"/>
              </a:rPr>
              <a:t>Shining</a:t>
            </a:r>
            <a:r>
              <a:rPr lang="tr-TR" sz="2800" b="1" dirty="0">
                <a:solidFill>
                  <a:srgbClr val="C00000"/>
                </a:solidFill>
                <a:latin typeface="+mn-lt"/>
              </a:rPr>
              <a:t> (</a:t>
            </a:r>
            <a:r>
              <a:rPr lang="tr-TR" sz="2800" b="1" dirty="0" err="1">
                <a:solidFill>
                  <a:srgbClr val="C00000"/>
                </a:solidFill>
                <a:latin typeface="+mn-lt"/>
              </a:rPr>
              <a:t>Stanley</a:t>
            </a:r>
            <a:r>
              <a:rPr lang="tr-TR" sz="2800" b="1" dirty="0">
                <a:solidFill>
                  <a:srgbClr val="C00000"/>
                </a:solidFill>
                <a:latin typeface="+mn-lt"/>
              </a:rPr>
              <a:t> </a:t>
            </a:r>
            <a:r>
              <a:rPr lang="tr-TR" sz="2800" b="1" dirty="0" err="1">
                <a:solidFill>
                  <a:srgbClr val="C00000"/>
                </a:solidFill>
                <a:latin typeface="+mn-lt"/>
              </a:rPr>
              <a:t>Kubrick</a:t>
            </a:r>
            <a:r>
              <a:rPr lang="tr-TR" sz="2800" b="1" dirty="0">
                <a:solidFill>
                  <a:srgbClr val="C00000"/>
                </a:solidFill>
                <a:latin typeface="+mn-lt"/>
              </a:rPr>
              <a:t>, 1980) Filminin Analizi</a:t>
            </a:r>
          </a:p>
        </p:txBody>
      </p:sp>
      <p:sp>
        <p:nvSpPr>
          <p:cNvPr id="3" name="İçerik Yer Tutucusu 2"/>
          <p:cNvSpPr>
            <a:spLocks noGrp="1"/>
          </p:cNvSpPr>
          <p:nvPr>
            <p:ph idx="1"/>
          </p:nvPr>
        </p:nvSpPr>
        <p:spPr>
          <a:xfrm>
            <a:off x="838200" y="1583811"/>
            <a:ext cx="10515600" cy="4351338"/>
          </a:xfrm>
        </p:spPr>
        <p:txBody>
          <a:bodyPr>
            <a:normAutofit lnSpcReduction="10000"/>
          </a:bodyPr>
          <a:lstStyle/>
          <a:p>
            <a:pPr algn="just"/>
            <a:r>
              <a:rPr lang="tr-TR" sz="2400" dirty="0"/>
              <a:t>Korku filmleri, yetmişli ve seksenli yılların en çok rağbet gören si­nema türleri arasındaydı. </a:t>
            </a:r>
            <a:r>
              <a:rPr lang="tr-TR" sz="2400" dirty="0" err="1"/>
              <a:t>Göründüğu</a:t>
            </a:r>
            <a:r>
              <a:rPr lang="tr-TR" sz="2400" dirty="0"/>
              <a:t>̈ kadarıyla ürküntü̈ ve güvensizlikten kaynaklanan yaygın ruh haliyle ilintili olarak, gizli güçlerle, şeytan tarafından teslim alın­mayla, kesip biçmeyle, psikozlu katiller, kurt adamlar ve vampirlerle ilgili film döngüleri ortaya çıkmaya başlamıştı. </a:t>
            </a:r>
          </a:p>
          <a:p>
            <a:pPr algn="just"/>
            <a:r>
              <a:rPr lang="tr-TR" sz="2400" dirty="0"/>
              <a:t>Bu filmler, kültürel kaygının, özellikle de aileye, çocuklara, politik liderliğe ve cinselliğe ilişkin kaygıların artan seviyelerine işaret eder. Çağdaş̧ korku filmlerinde merkezi rol oynayan motiflerden biri, kadına yönelik şiddettir. Korku filmlerindeki kadına yönelik şiddetin analizi, saldırganlık, rekabet, tahakküm ve en iyinin hayat­ ta kalması ilkeleriyle hareket eden bir toplumsal sistemin normal isleyişi içinde, marjinal sanılabilecek bir kültürel fenomenin aslın­da ne denli hayati bir rol oynadığını gösterir. </a:t>
            </a:r>
          </a:p>
          <a:p>
            <a:pPr marL="0" indent="0" algn="just">
              <a:buNone/>
            </a:pPr>
            <a:r>
              <a:rPr lang="tr-TR" sz="2400" dirty="0"/>
              <a:t>						(</a:t>
            </a:r>
            <a:r>
              <a:rPr lang="tr-TR" sz="2400" dirty="0" err="1"/>
              <a:t>Ryan</a:t>
            </a:r>
            <a:r>
              <a:rPr lang="tr-TR" sz="2400" dirty="0"/>
              <a:t> &amp; </a:t>
            </a:r>
            <a:r>
              <a:rPr lang="tr-TR" sz="2400" dirty="0" err="1"/>
              <a:t>Kellner</a:t>
            </a:r>
            <a:r>
              <a:rPr lang="tr-TR" sz="2400" dirty="0"/>
              <a:t>, 2010, s. 263-264)  </a:t>
            </a:r>
          </a:p>
          <a:p>
            <a:pPr algn="just"/>
            <a:endParaRPr lang="tr-TR" sz="2400" dirty="0"/>
          </a:p>
          <a:p>
            <a:pPr algn="just"/>
            <a:endParaRPr lang="tr-TR" sz="2400" dirty="0"/>
          </a:p>
          <a:p>
            <a:pPr algn="just"/>
            <a:endParaRPr lang="tr-TR" sz="2400" dirty="0"/>
          </a:p>
          <a:p>
            <a:pPr marL="0" indent="0" algn="just">
              <a:buNone/>
            </a:pPr>
            <a:endParaRPr lang="tr-TR" sz="2400" dirty="0"/>
          </a:p>
        </p:txBody>
      </p:sp>
      <p:sp>
        <p:nvSpPr>
          <p:cNvPr id="4" name="Alt Bilgi Yer Tutucusu 3">
            <a:extLst>
              <a:ext uri="{FF2B5EF4-FFF2-40B4-BE49-F238E27FC236}">
                <a16:creationId xmlns:a16="http://schemas.microsoft.com/office/drawing/2014/main" id="{97267039-14B1-0341-8B1E-20AAEB73CEA6}"/>
              </a:ext>
            </a:extLst>
          </p:cNvPr>
          <p:cNvSpPr>
            <a:spLocks noGrp="1"/>
          </p:cNvSpPr>
          <p:nvPr>
            <p:ph type="ftr" sz="quarter" idx="11"/>
          </p:nvPr>
        </p:nvSpPr>
        <p:spPr/>
        <p:txBody>
          <a:bodyPr/>
          <a:lstStyle/>
          <a:p>
            <a:r>
              <a:rPr lang="tr-TR"/>
              <a:t>Sinematografi / Prof. Dr. S. Ruken Öztürk</a:t>
            </a:r>
          </a:p>
        </p:txBody>
      </p:sp>
    </p:spTree>
    <p:extLst>
      <p:ext uri="{BB962C8B-B14F-4D97-AF65-F5344CB8AC3E}">
        <p14:creationId xmlns:p14="http://schemas.microsoft.com/office/powerpoint/2010/main" val="7387484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sz="2800" b="1" i="1" dirty="0">
                <a:solidFill>
                  <a:srgbClr val="C00000"/>
                </a:solidFill>
                <a:latin typeface="Calibri" panose="020F0502020204030204"/>
              </a:rPr>
              <a:t>The </a:t>
            </a:r>
            <a:r>
              <a:rPr lang="tr-TR" sz="2800" b="1" i="1" dirty="0" err="1">
                <a:solidFill>
                  <a:srgbClr val="C00000"/>
                </a:solidFill>
                <a:latin typeface="Calibri" panose="020F0502020204030204"/>
              </a:rPr>
              <a:t>Shining</a:t>
            </a:r>
            <a:r>
              <a:rPr lang="tr-TR" sz="2800" b="1" dirty="0">
                <a:solidFill>
                  <a:srgbClr val="C00000"/>
                </a:solidFill>
                <a:latin typeface="Calibri" panose="020F0502020204030204"/>
              </a:rPr>
              <a:t> (</a:t>
            </a:r>
            <a:r>
              <a:rPr lang="tr-TR" sz="2800" b="1" dirty="0" err="1">
                <a:solidFill>
                  <a:srgbClr val="C00000"/>
                </a:solidFill>
                <a:latin typeface="Calibri" panose="020F0502020204030204"/>
              </a:rPr>
              <a:t>Stanley</a:t>
            </a:r>
            <a:r>
              <a:rPr lang="tr-TR" sz="2800" b="1" dirty="0">
                <a:solidFill>
                  <a:srgbClr val="C00000"/>
                </a:solidFill>
                <a:latin typeface="Calibri" panose="020F0502020204030204"/>
              </a:rPr>
              <a:t> </a:t>
            </a:r>
            <a:r>
              <a:rPr lang="tr-TR" sz="2800" b="1" dirty="0" err="1">
                <a:solidFill>
                  <a:srgbClr val="C00000"/>
                </a:solidFill>
                <a:latin typeface="Calibri" panose="020F0502020204030204"/>
              </a:rPr>
              <a:t>Kubrick</a:t>
            </a:r>
            <a:r>
              <a:rPr lang="tr-TR" sz="2800" b="1" dirty="0">
                <a:solidFill>
                  <a:srgbClr val="C00000"/>
                </a:solidFill>
                <a:latin typeface="Calibri" panose="020F0502020204030204"/>
              </a:rPr>
              <a:t>, 1980) Filminin Analizi</a:t>
            </a:r>
            <a:endParaRPr lang="tr-TR" dirty="0">
              <a:solidFill>
                <a:srgbClr val="C00000"/>
              </a:solidFill>
            </a:endParaRPr>
          </a:p>
        </p:txBody>
      </p:sp>
      <p:sp>
        <p:nvSpPr>
          <p:cNvPr id="3" name="İçerik Yer Tutucusu 2"/>
          <p:cNvSpPr>
            <a:spLocks noGrp="1"/>
          </p:cNvSpPr>
          <p:nvPr>
            <p:ph idx="1"/>
          </p:nvPr>
        </p:nvSpPr>
        <p:spPr>
          <a:xfrm>
            <a:off x="838200" y="1457490"/>
            <a:ext cx="10515600" cy="4351338"/>
          </a:xfrm>
        </p:spPr>
        <p:txBody>
          <a:bodyPr>
            <a:normAutofit fontScale="92500" lnSpcReduction="10000"/>
          </a:bodyPr>
          <a:lstStyle/>
          <a:p>
            <a:pPr algn="just"/>
            <a:r>
              <a:rPr lang="tr-TR" sz="2400" dirty="0"/>
              <a:t>Gizli güç (</a:t>
            </a:r>
            <a:r>
              <a:rPr lang="tr-TR" sz="2400" i="1" dirty="0" err="1"/>
              <a:t>occult</a:t>
            </a:r>
            <a:r>
              <a:rPr lang="tr-TR" sz="2400" dirty="0"/>
              <a:t>) motifleri sergileyen filmler, toplumsal normalliğe ve yürürlükteki kurumsal düzene yönelen tehditleri temsil etmek için sıklıkla şeytani ya da doğaüstü̈ figürlere başvururlar .</a:t>
            </a:r>
          </a:p>
          <a:p>
            <a:pPr marL="0" indent="0" algn="just">
              <a:buNone/>
            </a:pPr>
            <a:endParaRPr lang="tr-TR" sz="2400" dirty="0"/>
          </a:p>
          <a:p>
            <a:pPr algn="just"/>
            <a:r>
              <a:rPr lang="tr-TR" sz="2400" dirty="0"/>
              <a:t>Bu </a:t>
            </a:r>
            <a:r>
              <a:rPr lang="tr-TR" sz="2400" dirty="0" err="1"/>
              <a:t>figürlerin</a:t>
            </a:r>
            <a:r>
              <a:rPr lang="tr-TR" sz="2400" dirty="0"/>
              <a:t> kullanımı, toplumsal </a:t>
            </a:r>
            <a:r>
              <a:rPr lang="tr-TR" sz="2400" dirty="0" err="1"/>
              <a:t>ic</a:t>
            </a:r>
            <a:r>
              <a:rPr lang="tr-TR" sz="2400" dirty="0"/>
              <a:t>̧ </a:t>
            </a:r>
            <a:r>
              <a:rPr lang="tr-TR" sz="2400" dirty="0" err="1"/>
              <a:t>düzensizlik</a:t>
            </a:r>
            <a:r>
              <a:rPr lang="tr-TR" sz="2400" dirty="0"/>
              <a:t> </a:t>
            </a:r>
            <a:r>
              <a:rPr lang="tr-TR" sz="2400" dirty="0" err="1"/>
              <a:t>dönemlerinde</a:t>
            </a:r>
            <a:r>
              <a:rPr lang="tr-TR" sz="2400" dirty="0"/>
              <a:t> ya da </a:t>
            </a:r>
            <a:r>
              <a:rPr lang="tr-TR" sz="2400" dirty="0" err="1"/>
              <a:t>dıs</a:t>
            </a:r>
            <a:r>
              <a:rPr lang="tr-TR" sz="2400" dirty="0"/>
              <a:t>̧ tehditlerin </a:t>
            </a:r>
            <a:r>
              <a:rPr lang="tr-TR" sz="2400" dirty="0" err="1"/>
              <a:t>özellikle</a:t>
            </a:r>
            <a:r>
              <a:rPr lang="tr-TR" sz="2400" dirty="0"/>
              <a:t> korku </a:t>
            </a:r>
            <a:r>
              <a:rPr lang="tr-TR" sz="2400" dirty="0" err="1"/>
              <a:t>uyandırdığı</a:t>
            </a:r>
            <a:r>
              <a:rPr lang="tr-TR" sz="2400" dirty="0"/>
              <a:t> zamanlarda </a:t>
            </a:r>
            <a:r>
              <a:rPr lang="tr-TR" sz="2400" dirty="0" err="1"/>
              <a:t>yaygınlaşır</a:t>
            </a:r>
            <a:r>
              <a:rPr lang="tr-TR" sz="2400" dirty="0"/>
              <a:t>. Böyle zamanlarda gizli güçler, kavranamaz görünen fenomen­leri açıklamaya yarayan etkili bir ideoloji tarzı olarak kendisini gösterir. Anlaşılmaz görünen şeyin aslında bir anlamı olduğunu söyler. </a:t>
            </a:r>
          </a:p>
          <a:p>
            <a:pPr algn="just"/>
            <a:endParaRPr lang="tr-TR" sz="2400" dirty="0"/>
          </a:p>
          <a:p>
            <a:pPr algn="just"/>
            <a:r>
              <a:rPr lang="tr-TR" sz="2400" dirty="0"/>
              <a:t>Gizli </a:t>
            </a:r>
            <a:r>
              <a:rPr lang="tr-TR" sz="2400" dirty="0" err="1"/>
              <a:t>güç­ler</a:t>
            </a:r>
            <a:r>
              <a:rPr lang="tr-TR" sz="2400" dirty="0"/>
              <a:t> </a:t>
            </a:r>
            <a:r>
              <a:rPr lang="tr-TR" sz="2400" dirty="0" err="1"/>
              <a:t>şeması</a:t>
            </a:r>
            <a:r>
              <a:rPr lang="tr-TR" sz="2400" dirty="0"/>
              <a:t>, </a:t>
            </a:r>
            <a:r>
              <a:rPr lang="tr-TR" sz="2400" dirty="0" err="1"/>
              <a:t>kötülük</a:t>
            </a:r>
            <a:r>
              <a:rPr lang="tr-TR" sz="2400" dirty="0"/>
              <a:t> </a:t>
            </a:r>
            <a:r>
              <a:rPr lang="tr-TR" sz="2400" dirty="0" err="1"/>
              <a:t>öznesine</a:t>
            </a:r>
            <a:r>
              <a:rPr lang="tr-TR" sz="2400" dirty="0"/>
              <a:t> (</a:t>
            </a:r>
            <a:r>
              <a:rPr lang="tr-TR" sz="2400" dirty="0" err="1"/>
              <a:t>şeytana</a:t>
            </a:r>
            <a:r>
              <a:rPr lang="tr-TR" sz="2400" dirty="0"/>
              <a:t>) </a:t>
            </a:r>
            <a:r>
              <a:rPr lang="tr-TR" sz="2400" dirty="0" err="1"/>
              <a:t>işaret</a:t>
            </a:r>
            <a:r>
              <a:rPr lang="tr-TR" sz="2400" dirty="0"/>
              <a:t> eden bir anlatının yanı sıra, olayları tahmin edilebilir bir </a:t>
            </a:r>
            <a:r>
              <a:rPr lang="tr-TR" sz="2400" dirty="0" err="1"/>
              <a:t>akıs</a:t>
            </a:r>
            <a:r>
              <a:rPr lang="tr-TR" sz="2400" dirty="0"/>
              <a:t>̧ </a:t>
            </a:r>
            <a:r>
              <a:rPr lang="tr-TR" sz="2400" dirty="0" err="1"/>
              <a:t>düzeni</a:t>
            </a:r>
            <a:r>
              <a:rPr lang="tr-TR" sz="2400" dirty="0"/>
              <a:t> </a:t>
            </a:r>
            <a:r>
              <a:rPr lang="tr-TR" sz="2400" dirty="0" err="1"/>
              <a:t>içine</a:t>
            </a:r>
            <a:r>
              <a:rPr lang="tr-TR" sz="2400" dirty="0"/>
              <a:t> </a:t>
            </a:r>
            <a:r>
              <a:rPr lang="tr-TR" sz="2400" dirty="0" err="1"/>
              <a:t>yerleştiren</a:t>
            </a:r>
            <a:r>
              <a:rPr lang="tr-TR" sz="2400" dirty="0"/>
              <a:t> bir mantık sunar. </a:t>
            </a:r>
          </a:p>
          <a:p>
            <a:pPr marL="0" indent="0" algn="just">
              <a:buNone/>
            </a:pPr>
            <a:endParaRPr lang="tr-TR" sz="2400" dirty="0"/>
          </a:p>
          <a:p>
            <a:pPr marL="0" indent="0" algn="just">
              <a:buNone/>
            </a:pPr>
            <a:r>
              <a:rPr lang="tr-TR" sz="2400" dirty="0"/>
              <a:t>						(</a:t>
            </a:r>
            <a:r>
              <a:rPr lang="tr-TR" sz="2400" dirty="0" err="1"/>
              <a:t>Ryan</a:t>
            </a:r>
            <a:r>
              <a:rPr lang="tr-TR" sz="2400" dirty="0"/>
              <a:t> &amp; </a:t>
            </a:r>
            <a:r>
              <a:rPr lang="tr-TR" sz="2400" dirty="0" err="1"/>
              <a:t>Kellner</a:t>
            </a:r>
            <a:r>
              <a:rPr lang="tr-TR" sz="2400" dirty="0"/>
              <a:t>, 2010, s. 266-267)  </a:t>
            </a:r>
          </a:p>
          <a:p>
            <a:pPr marL="0" indent="0" algn="just">
              <a:buNone/>
            </a:pPr>
            <a:endParaRPr lang="tr-TR" sz="2400" dirty="0"/>
          </a:p>
          <a:p>
            <a:pPr algn="just"/>
            <a:endParaRPr lang="tr-TR" sz="2400" dirty="0"/>
          </a:p>
          <a:p>
            <a:pPr algn="just"/>
            <a:endParaRPr lang="tr-TR" sz="2400" dirty="0"/>
          </a:p>
          <a:p>
            <a:pPr algn="just"/>
            <a:endParaRPr lang="tr-TR" sz="2400" dirty="0"/>
          </a:p>
          <a:p>
            <a:endParaRPr lang="tr-TR" dirty="0"/>
          </a:p>
        </p:txBody>
      </p:sp>
      <p:sp>
        <p:nvSpPr>
          <p:cNvPr id="4" name="Alt Bilgi Yer Tutucusu 3">
            <a:extLst>
              <a:ext uri="{FF2B5EF4-FFF2-40B4-BE49-F238E27FC236}">
                <a16:creationId xmlns:a16="http://schemas.microsoft.com/office/drawing/2014/main" id="{BCFB7488-5701-3F4F-9ADD-DE6A5020C4D0}"/>
              </a:ext>
            </a:extLst>
          </p:cNvPr>
          <p:cNvSpPr>
            <a:spLocks noGrp="1"/>
          </p:cNvSpPr>
          <p:nvPr>
            <p:ph type="ftr" sz="quarter" idx="11"/>
          </p:nvPr>
        </p:nvSpPr>
        <p:spPr/>
        <p:txBody>
          <a:bodyPr/>
          <a:lstStyle/>
          <a:p>
            <a:r>
              <a:rPr lang="tr-TR"/>
              <a:t>Sinematografi / Prof. Dr. S. Ruken Öztürk</a:t>
            </a:r>
          </a:p>
        </p:txBody>
      </p:sp>
    </p:spTree>
    <p:extLst>
      <p:ext uri="{BB962C8B-B14F-4D97-AF65-F5344CB8AC3E}">
        <p14:creationId xmlns:p14="http://schemas.microsoft.com/office/powerpoint/2010/main" val="13080034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sz="2800" b="1" i="1" dirty="0">
                <a:solidFill>
                  <a:srgbClr val="C00000"/>
                </a:solidFill>
                <a:latin typeface="Calibri" panose="020F0502020204030204"/>
              </a:rPr>
              <a:t>The </a:t>
            </a:r>
            <a:r>
              <a:rPr lang="tr-TR" sz="2800" b="1" i="1" dirty="0" err="1">
                <a:solidFill>
                  <a:srgbClr val="C00000"/>
                </a:solidFill>
                <a:latin typeface="Calibri" panose="020F0502020204030204"/>
              </a:rPr>
              <a:t>Shining</a:t>
            </a:r>
            <a:r>
              <a:rPr lang="tr-TR" sz="2800" b="1" dirty="0">
                <a:solidFill>
                  <a:srgbClr val="C00000"/>
                </a:solidFill>
                <a:latin typeface="Calibri" panose="020F0502020204030204"/>
              </a:rPr>
              <a:t> (</a:t>
            </a:r>
            <a:r>
              <a:rPr lang="tr-TR" sz="2800" b="1" dirty="0" err="1">
                <a:solidFill>
                  <a:srgbClr val="C00000"/>
                </a:solidFill>
                <a:latin typeface="Calibri" panose="020F0502020204030204"/>
              </a:rPr>
              <a:t>Stanley</a:t>
            </a:r>
            <a:r>
              <a:rPr lang="tr-TR" sz="2800" b="1" dirty="0">
                <a:solidFill>
                  <a:srgbClr val="C00000"/>
                </a:solidFill>
                <a:latin typeface="Calibri" panose="020F0502020204030204"/>
              </a:rPr>
              <a:t> </a:t>
            </a:r>
            <a:r>
              <a:rPr lang="tr-TR" sz="2800" b="1" dirty="0" err="1">
                <a:solidFill>
                  <a:srgbClr val="C00000"/>
                </a:solidFill>
                <a:latin typeface="Calibri" panose="020F0502020204030204"/>
              </a:rPr>
              <a:t>Kubrick</a:t>
            </a:r>
            <a:r>
              <a:rPr lang="tr-TR" sz="2800" b="1" dirty="0">
                <a:solidFill>
                  <a:srgbClr val="C00000"/>
                </a:solidFill>
                <a:latin typeface="Calibri" panose="020F0502020204030204"/>
              </a:rPr>
              <a:t>, 1980) Filminin Analizi</a:t>
            </a:r>
            <a:endParaRPr lang="tr-TR" dirty="0">
              <a:solidFill>
                <a:srgbClr val="C00000"/>
              </a:solidFill>
            </a:endParaRPr>
          </a:p>
        </p:txBody>
      </p:sp>
      <p:sp>
        <p:nvSpPr>
          <p:cNvPr id="3" name="İçerik Yer Tutucusu 2"/>
          <p:cNvSpPr>
            <a:spLocks noGrp="1"/>
          </p:cNvSpPr>
          <p:nvPr>
            <p:ph idx="1"/>
          </p:nvPr>
        </p:nvSpPr>
        <p:spPr>
          <a:xfrm>
            <a:off x="838200" y="1500684"/>
            <a:ext cx="10515600" cy="4351338"/>
          </a:xfrm>
        </p:spPr>
        <p:txBody>
          <a:bodyPr>
            <a:normAutofit fontScale="92500" lnSpcReduction="10000"/>
          </a:bodyPr>
          <a:lstStyle/>
          <a:p>
            <a:pPr algn="just"/>
            <a:r>
              <a:rPr lang="tr-TR" sz="2400" dirty="0"/>
              <a:t>Kamusal ve özel alana ait gizli güç̧ tematiklerinin iç içe geçmesi, </a:t>
            </a:r>
            <a:r>
              <a:rPr lang="tr-TR" sz="2400" dirty="0" err="1"/>
              <a:t>Stanley</a:t>
            </a:r>
            <a:r>
              <a:rPr lang="tr-TR" sz="2400" dirty="0"/>
              <a:t> </a:t>
            </a:r>
            <a:r>
              <a:rPr lang="tr-TR" sz="2400" dirty="0" err="1"/>
              <a:t>Kubrick’in</a:t>
            </a:r>
            <a:r>
              <a:rPr lang="tr-TR" sz="2400" dirty="0"/>
              <a:t> önemli filmlerinden biri olan </a:t>
            </a:r>
            <a:r>
              <a:rPr lang="tr-TR" sz="2400" i="1" dirty="0"/>
              <a:t>The</a:t>
            </a:r>
            <a:r>
              <a:rPr lang="tr-TR" sz="2400" dirty="0"/>
              <a:t> </a:t>
            </a:r>
            <a:r>
              <a:rPr lang="tr-TR" sz="2400" i="1" dirty="0" err="1"/>
              <a:t>Shining</a:t>
            </a:r>
            <a:r>
              <a:rPr lang="tr-TR" sz="2400" dirty="0" err="1"/>
              <a:t>’de</a:t>
            </a:r>
            <a:r>
              <a:rPr lang="tr-TR" sz="2400" dirty="0"/>
              <a:t> özellikle belirgindir. </a:t>
            </a:r>
            <a:r>
              <a:rPr lang="tr-TR" sz="2400" i="1" dirty="0"/>
              <a:t>The </a:t>
            </a:r>
            <a:r>
              <a:rPr lang="tr-TR" sz="2400" i="1" dirty="0" err="1"/>
              <a:t>Shining</a:t>
            </a:r>
            <a:r>
              <a:rPr lang="tr-TR" sz="2400" i="1" dirty="0"/>
              <a:t>, </a:t>
            </a:r>
            <a:r>
              <a:rPr lang="tr-TR" sz="2400" dirty="0"/>
              <a:t>aile içi şiddete dayalı bir hikâyeyi gizli güçler anlatısı üzerine yerleştiren eleştirel bir korku filmidir.</a:t>
            </a:r>
          </a:p>
          <a:p>
            <a:endParaRPr lang="tr-TR" sz="2400" dirty="0"/>
          </a:p>
          <a:p>
            <a:pPr algn="just"/>
            <a:r>
              <a:rPr lang="tr-TR" sz="2400" dirty="0" err="1"/>
              <a:t>Kubrick</a:t>
            </a:r>
            <a:r>
              <a:rPr lang="tr-TR" sz="2400" dirty="0"/>
              <a:t> gizli güçler hikâyesini, aile benzeri kişiler arası yapıların başarıyı ve hazzı adaletsizce dağıtan bir ekonomik sistemin yarattığı saldırganlık ve öfke gibi olumsuz duyguları özümsemeye zorlanması durumunda ortaya çıkan yıkımı çözümle­mek için bir araç̧ olarak kullanır. </a:t>
            </a:r>
          </a:p>
          <a:p>
            <a:pPr algn="just"/>
            <a:endParaRPr lang="tr-TR" sz="2400" dirty="0"/>
          </a:p>
          <a:p>
            <a:pPr algn="just"/>
            <a:r>
              <a:rPr lang="tr-TR" sz="2400" dirty="0"/>
              <a:t>Otel, ailenin soğuk ve kasvetli bir ekonomik alan üzerinde tecrit edilişine ilişkin bir metafor olarak yorumlanabilir. Otel, piyasanın yönelttiği çalışma ve sözleşme baskılarının kolayca sızarak şiddet dolu sonuçlara yol açabileceği tedirginlik yüklü̈ bir yerdir. </a:t>
            </a:r>
          </a:p>
          <a:p>
            <a:pPr marL="0" indent="0" algn="just">
              <a:buNone/>
            </a:pPr>
            <a:r>
              <a:rPr lang="tr-TR" sz="2400" dirty="0"/>
              <a:t>						(</a:t>
            </a:r>
            <a:r>
              <a:rPr lang="tr-TR" sz="2400" dirty="0" err="1"/>
              <a:t>Ryan</a:t>
            </a:r>
            <a:r>
              <a:rPr lang="tr-TR" sz="2400" dirty="0"/>
              <a:t> &amp; </a:t>
            </a:r>
            <a:r>
              <a:rPr lang="tr-TR" sz="2400" dirty="0" err="1"/>
              <a:t>Kellner</a:t>
            </a:r>
            <a:r>
              <a:rPr lang="tr-TR" sz="2400" dirty="0"/>
              <a:t>, 2010, s. 271-272)  </a:t>
            </a:r>
          </a:p>
          <a:p>
            <a:pPr marL="0" indent="0" algn="just">
              <a:buNone/>
            </a:pPr>
            <a:endParaRPr lang="tr-TR" sz="2400" dirty="0"/>
          </a:p>
          <a:p>
            <a:pPr algn="just"/>
            <a:endParaRPr lang="tr-TR" sz="2400" dirty="0"/>
          </a:p>
          <a:p>
            <a:pPr algn="just"/>
            <a:endParaRPr lang="tr-TR" sz="2400" dirty="0"/>
          </a:p>
          <a:p>
            <a:endParaRPr lang="tr-TR" sz="2400" dirty="0"/>
          </a:p>
          <a:p>
            <a:endParaRPr lang="tr-TR" sz="2400" dirty="0"/>
          </a:p>
          <a:p>
            <a:endParaRPr lang="tr-TR" sz="2400" dirty="0"/>
          </a:p>
          <a:p>
            <a:pPr algn="just"/>
            <a:endParaRPr lang="tr-TR" sz="2400" dirty="0"/>
          </a:p>
        </p:txBody>
      </p:sp>
      <p:sp>
        <p:nvSpPr>
          <p:cNvPr id="4" name="Alt Bilgi Yer Tutucusu 3">
            <a:extLst>
              <a:ext uri="{FF2B5EF4-FFF2-40B4-BE49-F238E27FC236}">
                <a16:creationId xmlns:a16="http://schemas.microsoft.com/office/drawing/2014/main" id="{66EF9E9B-2DB6-574C-AE1C-F5E85D487CAB}"/>
              </a:ext>
            </a:extLst>
          </p:cNvPr>
          <p:cNvSpPr>
            <a:spLocks noGrp="1"/>
          </p:cNvSpPr>
          <p:nvPr>
            <p:ph type="ftr" sz="quarter" idx="11"/>
          </p:nvPr>
        </p:nvSpPr>
        <p:spPr/>
        <p:txBody>
          <a:bodyPr/>
          <a:lstStyle/>
          <a:p>
            <a:r>
              <a:rPr lang="tr-TR"/>
              <a:t>Sinematografi / Prof. Dr. S. Ruken Öztürk</a:t>
            </a:r>
          </a:p>
        </p:txBody>
      </p:sp>
    </p:spTree>
    <p:extLst>
      <p:ext uri="{BB962C8B-B14F-4D97-AF65-F5344CB8AC3E}">
        <p14:creationId xmlns:p14="http://schemas.microsoft.com/office/powerpoint/2010/main" val="11115542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sz="2800" b="1" i="1" dirty="0">
                <a:solidFill>
                  <a:srgbClr val="C00000"/>
                </a:solidFill>
                <a:latin typeface="Calibri" panose="020F0502020204030204"/>
              </a:rPr>
              <a:t>The </a:t>
            </a:r>
            <a:r>
              <a:rPr lang="tr-TR" sz="2800" b="1" i="1" dirty="0" err="1">
                <a:solidFill>
                  <a:srgbClr val="C00000"/>
                </a:solidFill>
                <a:latin typeface="Calibri" panose="020F0502020204030204"/>
              </a:rPr>
              <a:t>Shining</a:t>
            </a:r>
            <a:r>
              <a:rPr lang="tr-TR" sz="2800" b="1" dirty="0">
                <a:solidFill>
                  <a:srgbClr val="C00000"/>
                </a:solidFill>
                <a:latin typeface="Calibri" panose="020F0502020204030204"/>
              </a:rPr>
              <a:t> (</a:t>
            </a:r>
            <a:r>
              <a:rPr lang="tr-TR" sz="2800" b="1" dirty="0" err="1">
                <a:solidFill>
                  <a:srgbClr val="C00000"/>
                </a:solidFill>
                <a:latin typeface="Calibri" panose="020F0502020204030204"/>
              </a:rPr>
              <a:t>Stanley</a:t>
            </a:r>
            <a:r>
              <a:rPr lang="tr-TR" sz="2800" b="1" dirty="0">
                <a:solidFill>
                  <a:srgbClr val="C00000"/>
                </a:solidFill>
                <a:latin typeface="Calibri" panose="020F0502020204030204"/>
              </a:rPr>
              <a:t> </a:t>
            </a:r>
            <a:r>
              <a:rPr lang="tr-TR" sz="2800" b="1" dirty="0" err="1">
                <a:solidFill>
                  <a:srgbClr val="C00000"/>
                </a:solidFill>
                <a:latin typeface="Calibri" panose="020F0502020204030204"/>
              </a:rPr>
              <a:t>Kubrick</a:t>
            </a:r>
            <a:r>
              <a:rPr lang="tr-TR" sz="2800" b="1" dirty="0">
                <a:solidFill>
                  <a:srgbClr val="C00000"/>
                </a:solidFill>
                <a:latin typeface="Calibri" panose="020F0502020204030204"/>
              </a:rPr>
              <a:t>, 1980) Filminin Analizi</a:t>
            </a:r>
            <a:endParaRPr lang="tr-TR" dirty="0">
              <a:solidFill>
                <a:srgbClr val="C00000"/>
              </a:solidFill>
            </a:endParaRPr>
          </a:p>
        </p:txBody>
      </p:sp>
      <p:sp>
        <p:nvSpPr>
          <p:cNvPr id="3" name="İçerik Yer Tutucusu 2"/>
          <p:cNvSpPr>
            <a:spLocks noGrp="1"/>
          </p:cNvSpPr>
          <p:nvPr>
            <p:ph idx="1"/>
          </p:nvPr>
        </p:nvSpPr>
        <p:spPr>
          <a:xfrm>
            <a:off x="838200" y="1516867"/>
            <a:ext cx="10515600" cy="4351338"/>
          </a:xfrm>
        </p:spPr>
        <p:txBody>
          <a:bodyPr>
            <a:normAutofit lnSpcReduction="10000"/>
          </a:bodyPr>
          <a:lstStyle/>
          <a:p>
            <a:pPr algn="just"/>
            <a:r>
              <a:rPr lang="tr-TR" sz="2400" dirty="0" err="1"/>
              <a:t>Jack’in</a:t>
            </a:r>
            <a:r>
              <a:rPr lang="tr-TR" sz="2400" dirty="0"/>
              <a:t> deliliğin içine batışı, kendi bilinçdışına, suçluluk ve bastırılmış̧ itkilerle dolu bir zemine doğru batışıdır. Bilinçdışı, </a:t>
            </a:r>
            <a:r>
              <a:rPr lang="tr-TR" sz="2400" dirty="0" err="1"/>
              <a:t>bastırılmışlıktan</a:t>
            </a:r>
            <a:r>
              <a:rPr lang="tr-TR" sz="2400" dirty="0"/>
              <a:t>, ailevi sorumluluklardan ve dürtülerin en­gellenmesine yol açan nezaket kalıplarının yarattığı sınırlamalar­ dan kaçmaya dönük arzular da barındırır.</a:t>
            </a:r>
          </a:p>
          <a:p>
            <a:pPr algn="just"/>
            <a:endParaRPr lang="tr-TR" sz="2400" dirty="0"/>
          </a:p>
          <a:p>
            <a:pPr algn="just"/>
            <a:r>
              <a:rPr lang="tr-TR" sz="2400" dirty="0"/>
              <a:t>Gizli güçler anlatısı, liberal terbiyenin yavan lakırdı­ dan ibaret süslü̈ </a:t>
            </a:r>
            <a:r>
              <a:rPr lang="tr-TR" sz="2400" dirty="0" err="1"/>
              <a:t>örtüsünün</a:t>
            </a:r>
            <a:r>
              <a:rPr lang="tr-TR" sz="2400" dirty="0"/>
              <a:t> altında vahşi ve habis bir insan doğasının gizlenmekte olduğu temasını işler. </a:t>
            </a:r>
          </a:p>
          <a:p>
            <a:pPr algn="just"/>
            <a:endParaRPr lang="tr-TR" sz="2400" dirty="0"/>
          </a:p>
          <a:p>
            <a:pPr algn="just"/>
            <a:r>
              <a:rPr lang="tr-TR" sz="2400" dirty="0"/>
              <a:t>Filmde­ki ilkel kader teması </a:t>
            </a:r>
            <a:r>
              <a:rPr lang="tr-TR" sz="2400" dirty="0" err="1"/>
              <a:t>Jack’in</a:t>
            </a:r>
            <a:r>
              <a:rPr lang="tr-TR" sz="2400" dirty="0"/>
              <a:t> davranışlarını yönlendiren gizli geçmişte barınır. Sunuştaki </a:t>
            </a:r>
            <a:r>
              <a:rPr lang="tr-TR" sz="2400" dirty="0" err="1"/>
              <a:t>ironik</a:t>
            </a:r>
            <a:r>
              <a:rPr lang="tr-TR" sz="2400" dirty="0"/>
              <a:t>  üslup, ürkütücü̈ olduğu anlaşılan uygar dünyayla ilkel saldırganlığın daha güçlü̈ dünyası arasındaki karşıtlıklardan örülür.</a:t>
            </a:r>
          </a:p>
          <a:p>
            <a:pPr marL="0" indent="0" algn="just">
              <a:buNone/>
            </a:pPr>
            <a:r>
              <a:rPr lang="tr-TR" sz="2400" dirty="0"/>
              <a:t>						(</a:t>
            </a:r>
            <a:r>
              <a:rPr lang="tr-TR" sz="2400" dirty="0" err="1"/>
              <a:t>Ryan</a:t>
            </a:r>
            <a:r>
              <a:rPr lang="tr-TR" sz="2400" dirty="0"/>
              <a:t> &amp; </a:t>
            </a:r>
            <a:r>
              <a:rPr lang="tr-TR" sz="2400" dirty="0" err="1"/>
              <a:t>Kellner</a:t>
            </a:r>
            <a:r>
              <a:rPr lang="tr-TR" sz="2400" dirty="0"/>
              <a:t>, 2010, s. 272-274)  </a:t>
            </a:r>
          </a:p>
          <a:p>
            <a:pPr marL="0" indent="0" algn="just">
              <a:buNone/>
            </a:pPr>
            <a:endParaRPr lang="tr-TR" sz="2400" dirty="0"/>
          </a:p>
          <a:p>
            <a:pPr algn="just"/>
            <a:endParaRPr lang="tr-TR" sz="2400" dirty="0"/>
          </a:p>
          <a:p>
            <a:pPr algn="just"/>
            <a:endParaRPr lang="tr-TR" sz="2400" dirty="0"/>
          </a:p>
          <a:p>
            <a:pPr algn="just"/>
            <a:endParaRPr lang="tr-TR" sz="2400" dirty="0"/>
          </a:p>
          <a:p>
            <a:endParaRPr lang="tr-TR" dirty="0"/>
          </a:p>
        </p:txBody>
      </p:sp>
      <p:sp>
        <p:nvSpPr>
          <p:cNvPr id="4" name="Alt Bilgi Yer Tutucusu 3">
            <a:extLst>
              <a:ext uri="{FF2B5EF4-FFF2-40B4-BE49-F238E27FC236}">
                <a16:creationId xmlns:a16="http://schemas.microsoft.com/office/drawing/2014/main" id="{EE8D0F6E-4A29-F24F-AAC8-6869F6AA0904}"/>
              </a:ext>
            </a:extLst>
          </p:cNvPr>
          <p:cNvSpPr>
            <a:spLocks noGrp="1"/>
          </p:cNvSpPr>
          <p:nvPr>
            <p:ph type="ftr" sz="quarter" idx="11"/>
          </p:nvPr>
        </p:nvSpPr>
        <p:spPr/>
        <p:txBody>
          <a:bodyPr/>
          <a:lstStyle/>
          <a:p>
            <a:r>
              <a:rPr lang="tr-TR"/>
              <a:t>Sinematografi / Prof. Dr. S. Ruken Öztürk</a:t>
            </a:r>
          </a:p>
        </p:txBody>
      </p:sp>
    </p:spTree>
    <p:extLst>
      <p:ext uri="{BB962C8B-B14F-4D97-AF65-F5344CB8AC3E}">
        <p14:creationId xmlns:p14="http://schemas.microsoft.com/office/powerpoint/2010/main" val="4304785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sz="2800" b="1" i="1" dirty="0">
                <a:solidFill>
                  <a:srgbClr val="C00000"/>
                </a:solidFill>
                <a:latin typeface="Calibri" panose="020F0502020204030204"/>
              </a:rPr>
              <a:t>The </a:t>
            </a:r>
            <a:r>
              <a:rPr lang="tr-TR" sz="2800" b="1" i="1" dirty="0" err="1">
                <a:solidFill>
                  <a:srgbClr val="C00000"/>
                </a:solidFill>
                <a:latin typeface="Calibri" panose="020F0502020204030204"/>
              </a:rPr>
              <a:t>Shining</a:t>
            </a:r>
            <a:r>
              <a:rPr lang="tr-TR" sz="2800" b="1" dirty="0">
                <a:solidFill>
                  <a:srgbClr val="C00000"/>
                </a:solidFill>
                <a:latin typeface="Calibri" panose="020F0502020204030204"/>
              </a:rPr>
              <a:t> (</a:t>
            </a:r>
            <a:r>
              <a:rPr lang="tr-TR" sz="2800" b="1" dirty="0" err="1">
                <a:solidFill>
                  <a:srgbClr val="C00000"/>
                </a:solidFill>
                <a:latin typeface="Calibri" panose="020F0502020204030204"/>
              </a:rPr>
              <a:t>Stanley</a:t>
            </a:r>
            <a:r>
              <a:rPr lang="tr-TR" sz="2800" b="1" dirty="0">
                <a:solidFill>
                  <a:srgbClr val="C00000"/>
                </a:solidFill>
                <a:latin typeface="Calibri" panose="020F0502020204030204"/>
              </a:rPr>
              <a:t> </a:t>
            </a:r>
            <a:r>
              <a:rPr lang="tr-TR" sz="2800" b="1" dirty="0" err="1">
                <a:solidFill>
                  <a:srgbClr val="C00000"/>
                </a:solidFill>
                <a:latin typeface="Calibri" panose="020F0502020204030204"/>
              </a:rPr>
              <a:t>Kubrick</a:t>
            </a:r>
            <a:r>
              <a:rPr lang="tr-TR" sz="2800" b="1" dirty="0">
                <a:solidFill>
                  <a:srgbClr val="C00000"/>
                </a:solidFill>
                <a:latin typeface="Calibri" panose="020F0502020204030204"/>
              </a:rPr>
              <a:t>, 1980) Filminin Analizi</a:t>
            </a:r>
            <a:endParaRPr lang="tr-TR" dirty="0">
              <a:solidFill>
                <a:srgbClr val="C00000"/>
              </a:solidFill>
            </a:endParaRPr>
          </a:p>
        </p:txBody>
      </p:sp>
      <p:sp>
        <p:nvSpPr>
          <p:cNvPr id="3" name="İçerik Yer Tutucusu 2"/>
          <p:cNvSpPr>
            <a:spLocks noGrp="1"/>
          </p:cNvSpPr>
          <p:nvPr>
            <p:ph idx="1"/>
          </p:nvPr>
        </p:nvSpPr>
        <p:spPr>
          <a:xfrm>
            <a:off x="838200" y="1552493"/>
            <a:ext cx="10515600" cy="4351338"/>
          </a:xfrm>
        </p:spPr>
        <p:txBody>
          <a:bodyPr>
            <a:normAutofit/>
          </a:bodyPr>
          <a:lstStyle/>
          <a:p>
            <a:pPr algn="just"/>
            <a:r>
              <a:rPr lang="tr-TR" sz="2400" dirty="0" err="1"/>
              <a:t>Kubrick</a:t>
            </a:r>
            <a:r>
              <a:rPr lang="tr-TR" sz="2400" dirty="0"/>
              <a:t> bu temaları kromatik olarak şifreler. Renklerin göstergebilimi saflarından geçerek bükülmeyen sahne yok gibidir. Filmdeki en baskın renk karşıtlığı kırmızı ile mavi arasındadır. </a:t>
            </a:r>
          </a:p>
          <a:p>
            <a:endParaRPr lang="tr-TR" sz="2400" dirty="0"/>
          </a:p>
          <a:p>
            <a:pPr algn="just"/>
            <a:r>
              <a:rPr lang="tr-TR" sz="2400" dirty="0"/>
              <a:t>Mavi, uygar davranışın, klişelerin ve görgünün rengidir. Bu renk, televizyonun içi boş gevezeliğiyle, edepli aile yaşamıyla, basmaka­lıp tekrarlarla ilişkilendirilir.</a:t>
            </a:r>
          </a:p>
          <a:p>
            <a:endParaRPr lang="tr-TR" sz="2400" dirty="0"/>
          </a:p>
          <a:p>
            <a:pPr algn="just"/>
            <a:r>
              <a:rPr lang="tr-TR" sz="2400" dirty="0"/>
              <a:t>Kırmızı, asansörlerden fışkıran kandan, </a:t>
            </a:r>
            <a:r>
              <a:rPr lang="tr-TR" sz="2400" dirty="0" err="1"/>
              <a:t>Jack’in</a:t>
            </a:r>
            <a:r>
              <a:rPr lang="tr-TR" sz="2400" dirty="0"/>
              <a:t> ailesini öldürme talimatlarını aldığı banyonun parlak kırmızı duvarlarına kadar dehşetin rengidir. </a:t>
            </a:r>
            <a:r>
              <a:rPr lang="tr-TR" sz="2400" dirty="0" err="1"/>
              <a:t>Kubrick</a:t>
            </a:r>
            <a:r>
              <a:rPr lang="tr-TR" sz="2400" dirty="0"/>
              <a:t>, belirli sahnelerde belirli renk tonlarını hâkim kılmak için filtreler kullanır. </a:t>
            </a:r>
          </a:p>
          <a:p>
            <a:pPr marL="0" indent="0" algn="just">
              <a:buNone/>
            </a:pPr>
            <a:r>
              <a:rPr lang="tr-TR" sz="2400" dirty="0"/>
              <a:t>						(</a:t>
            </a:r>
            <a:r>
              <a:rPr lang="tr-TR" sz="2400" dirty="0" err="1"/>
              <a:t>Ryan</a:t>
            </a:r>
            <a:r>
              <a:rPr lang="tr-TR" sz="2400" dirty="0"/>
              <a:t> &amp; </a:t>
            </a:r>
            <a:r>
              <a:rPr lang="tr-TR" sz="2400" dirty="0" err="1"/>
              <a:t>Kellner</a:t>
            </a:r>
            <a:r>
              <a:rPr lang="tr-TR" sz="2400" dirty="0"/>
              <a:t>, 2010, s. 274-275)  </a:t>
            </a:r>
          </a:p>
          <a:p>
            <a:pPr algn="just"/>
            <a:endParaRPr lang="tr-TR" sz="2400" dirty="0"/>
          </a:p>
          <a:p>
            <a:pPr marL="0" indent="0" algn="just">
              <a:buNone/>
            </a:pPr>
            <a:endParaRPr lang="tr-TR" sz="2400" dirty="0"/>
          </a:p>
          <a:p>
            <a:endParaRPr lang="tr-TR" sz="2400" dirty="0"/>
          </a:p>
          <a:p>
            <a:endParaRPr lang="tr-TR" sz="2400" dirty="0"/>
          </a:p>
        </p:txBody>
      </p:sp>
      <p:sp>
        <p:nvSpPr>
          <p:cNvPr id="4" name="Alt Bilgi Yer Tutucusu 3">
            <a:extLst>
              <a:ext uri="{FF2B5EF4-FFF2-40B4-BE49-F238E27FC236}">
                <a16:creationId xmlns:a16="http://schemas.microsoft.com/office/drawing/2014/main" id="{0C0D3133-859F-5740-9E50-1A813F5EE6A6}"/>
              </a:ext>
            </a:extLst>
          </p:cNvPr>
          <p:cNvSpPr>
            <a:spLocks noGrp="1"/>
          </p:cNvSpPr>
          <p:nvPr>
            <p:ph type="ftr" sz="quarter" idx="11"/>
          </p:nvPr>
        </p:nvSpPr>
        <p:spPr/>
        <p:txBody>
          <a:bodyPr/>
          <a:lstStyle/>
          <a:p>
            <a:r>
              <a:rPr lang="tr-TR"/>
              <a:t>Sinematografi / Prof. Dr. S. Ruken Öztürk</a:t>
            </a:r>
          </a:p>
        </p:txBody>
      </p:sp>
    </p:spTree>
    <p:extLst>
      <p:ext uri="{BB962C8B-B14F-4D97-AF65-F5344CB8AC3E}">
        <p14:creationId xmlns:p14="http://schemas.microsoft.com/office/powerpoint/2010/main" val="6599307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sz="2800" b="1" i="1" dirty="0">
                <a:solidFill>
                  <a:srgbClr val="C00000"/>
                </a:solidFill>
                <a:latin typeface="Calibri" panose="020F0502020204030204"/>
              </a:rPr>
              <a:t>The </a:t>
            </a:r>
            <a:r>
              <a:rPr lang="tr-TR" sz="2800" b="1" i="1" dirty="0" err="1">
                <a:solidFill>
                  <a:srgbClr val="C00000"/>
                </a:solidFill>
                <a:latin typeface="Calibri" panose="020F0502020204030204"/>
              </a:rPr>
              <a:t>Shining</a:t>
            </a:r>
            <a:r>
              <a:rPr lang="tr-TR" sz="2800" b="1" dirty="0">
                <a:solidFill>
                  <a:srgbClr val="C00000"/>
                </a:solidFill>
                <a:latin typeface="Calibri" panose="020F0502020204030204"/>
              </a:rPr>
              <a:t> (</a:t>
            </a:r>
            <a:r>
              <a:rPr lang="tr-TR" sz="2800" b="1" dirty="0" err="1">
                <a:solidFill>
                  <a:srgbClr val="C00000"/>
                </a:solidFill>
                <a:latin typeface="Calibri" panose="020F0502020204030204"/>
              </a:rPr>
              <a:t>Stanley</a:t>
            </a:r>
            <a:r>
              <a:rPr lang="tr-TR" sz="2800" b="1" dirty="0">
                <a:solidFill>
                  <a:srgbClr val="C00000"/>
                </a:solidFill>
                <a:latin typeface="Calibri" panose="020F0502020204030204"/>
              </a:rPr>
              <a:t> </a:t>
            </a:r>
            <a:r>
              <a:rPr lang="tr-TR" sz="2800" b="1" dirty="0" err="1">
                <a:solidFill>
                  <a:srgbClr val="C00000"/>
                </a:solidFill>
                <a:latin typeface="Calibri" panose="020F0502020204030204"/>
              </a:rPr>
              <a:t>Kubrick</a:t>
            </a:r>
            <a:r>
              <a:rPr lang="tr-TR" sz="2800" b="1" dirty="0">
                <a:solidFill>
                  <a:srgbClr val="C00000"/>
                </a:solidFill>
                <a:latin typeface="Calibri" panose="020F0502020204030204"/>
              </a:rPr>
              <a:t>, 1980) Filminin Analizi</a:t>
            </a:r>
            <a:endParaRPr lang="tr-TR" dirty="0">
              <a:solidFill>
                <a:srgbClr val="C00000"/>
              </a:solidFill>
            </a:endParaRPr>
          </a:p>
        </p:txBody>
      </p:sp>
      <p:sp>
        <p:nvSpPr>
          <p:cNvPr id="3" name="İçerik Yer Tutucusu 2"/>
          <p:cNvSpPr>
            <a:spLocks noGrp="1"/>
          </p:cNvSpPr>
          <p:nvPr>
            <p:ph idx="1"/>
          </p:nvPr>
        </p:nvSpPr>
        <p:spPr/>
        <p:txBody>
          <a:bodyPr/>
          <a:lstStyle/>
          <a:p>
            <a:pPr algn="just"/>
            <a:r>
              <a:rPr lang="tr-TR" sz="2400" dirty="0"/>
              <a:t>Renk şifrelemesi, uygarlığın göz alıcı yüzeyinin altında yatan vahşi insan doğası temasına destek olur. Filmin evin dışında ve “doğada” sona ermesi önemlidir, ancak doğanın evin içinde metaforik olarak belirmesi yinelenen banyo motifi biçiminde ortaya çıkar. </a:t>
            </a:r>
          </a:p>
          <a:p>
            <a:pPr algn="just"/>
            <a:endParaRPr lang="tr-TR" sz="2400" dirty="0"/>
          </a:p>
          <a:p>
            <a:pPr algn="just"/>
            <a:r>
              <a:rPr lang="tr-TR" sz="2400" dirty="0"/>
              <a:t>Banyo, kaba maddeselliğin uygar terbiyenin tüm yapmacıklığına galebe çaldığı yerdir. Banyonun parlak yeşil rengi anlamlıdır. Yeşil, geleneksel ola­rak doğayla ilişkilendirilen renktir. </a:t>
            </a:r>
          </a:p>
          <a:p>
            <a:pPr algn="just"/>
            <a:endParaRPr lang="tr-TR" sz="2400" dirty="0"/>
          </a:p>
          <a:p>
            <a:pPr marL="0" indent="0" algn="just">
              <a:buNone/>
            </a:pPr>
            <a:r>
              <a:rPr lang="tr-TR" sz="2400" dirty="0"/>
              <a:t>						(</a:t>
            </a:r>
            <a:r>
              <a:rPr lang="tr-TR" sz="2400" dirty="0" err="1"/>
              <a:t>Ryan</a:t>
            </a:r>
            <a:r>
              <a:rPr lang="tr-TR" sz="2400" dirty="0"/>
              <a:t> &amp; </a:t>
            </a:r>
            <a:r>
              <a:rPr lang="tr-TR" sz="2400" dirty="0" err="1"/>
              <a:t>Kellner</a:t>
            </a:r>
            <a:r>
              <a:rPr lang="tr-TR" sz="2400" dirty="0"/>
              <a:t>, 2010, s. 276)  </a:t>
            </a:r>
          </a:p>
          <a:p>
            <a:pPr marL="0" indent="0" algn="just">
              <a:buNone/>
            </a:pPr>
            <a:endParaRPr lang="tr-TR" sz="2400" dirty="0"/>
          </a:p>
          <a:p>
            <a:pPr algn="just"/>
            <a:endParaRPr lang="tr-TR" sz="2400" dirty="0"/>
          </a:p>
          <a:p>
            <a:endParaRPr lang="tr-TR" dirty="0"/>
          </a:p>
        </p:txBody>
      </p:sp>
      <p:sp>
        <p:nvSpPr>
          <p:cNvPr id="4" name="Alt Bilgi Yer Tutucusu 3">
            <a:extLst>
              <a:ext uri="{FF2B5EF4-FFF2-40B4-BE49-F238E27FC236}">
                <a16:creationId xmlns:a16="http://schemas.microsoft.com/office/drawing/2014/main" id="{23FC23BD-B45C-D643-8252-DDF063B97DD2}"/>
              </a:ext>
            </a:extLst>
          </p:cNvPr>
          <p:cNvSpPr>
            <a:spLocks noGrp="1"/>
          </p:cNvSpPr>
          <p:nvPr>
            <p:ph type="ftr" sz="quarter" idx="11"/>
          </p:nvPr>
        </p:nvSpPr>
        <p:spPr/>
        <p:txBody>
          <a:bodyPr/>
          <a:lstStyle/>
          <a:p>
            <a:r>
              <a:rPr lang="tr-TR"/>
              <a:t>Sinematografi / Prof. Dr. S. Ruken Öztürk</a:t>
            </a:r>
          </a:p>
        </p:txBody>
      </p:sp>
    </p:spTree>
    <p:extLst>
      <p:ext uri="{BB962C8B-B14F-4D97-AF65-F5344CB8AC3E}">
        <p14:creationId xmlns:p14="http://schemas.microsoft.com/office/powerpoint/2010/main" val="8208504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sz="2800" b="1" dirty="0">
                <a:solidFill>
                  <a:srgbClr val="C00000"/>
                </a:solidFill>
                <a:latin typeface="Calibri" panose="020F0502020204030204"/>
              </a:rPr>
              <a:t>Derste İzlenecek Film:</a:t>
            </a:r>
            <a:endParaRPr lang="tr-TR" dirty="0">
              <a:solidFill>
                <a:srgbClr val="C00000"/>
              </a:solidFill>
            </a:endParaRPr>
          </a:p>
        </p:txBody>
      </p:sp>
      <p:sp>
        <p:nvSpPr>
          <p:cNvPr id="3" name="İçerik Yer Tutucusu 2"/>
          <p:cNvSpPr>
            <a:spLocks noGrp="1"/>
          </p:cNvSpPr>
          <p:nvPr>
            <p:ph idx="1"/>
          </p:nvPr>
        </p:nvSpPr>
        <p:spPr>
          <a:xfrm>
            <a:off x="1177141" y="1801874"/>
            <a:ext cx="9837717" cy="2853253"/>
          </a:xfrm>
        </p:spPr>
        <p:txBody>
          <a:bodyPr/>
          <a:lstStyle/>
          <a:p>
            <a:r>
              <a:rPr lang="tr-TR" i="1" dirty="0"/>
              <a:t>The </a:t>
            </a:r>
            <a:r>
              <a:rPr lang="tr-TR" i="1" dirty="0" err="1"/>
              <a:t>Shining</a:t>
            </a:r>
            <a:r>
              <a:rPr lang="tr-TR" dirty="0"/>
              <a:t> (</a:t>
            </a:r>
            <a:r>
              <a:rPr lang="tr-TR" dirty="0" err="1"/>
              <a:t>Stanley</a:t>
            </a:r>
            <a:r>
              <a:rPr lang="tr-TR" dirty="0"/>
              <a:t> </a:t>
            </a:r>
            <a:r>
              <a:rPr lang="tr-TR" dirty="0" err="1"/>
              <a:t>Kubrick</a:t>
            </a:r>
            <a:r>
              <a:rPr lang="tr-TR" dirty="0"/>
              <a:t>, 1980).</a:t>
            </a:r>
          </a:p>
          <a:p>
            <a:endParaRPr lang="tr-TR" dirty="0"/>
          </a:p>
          <a:p>
            <a:endParaRPr lang="tr-TR" dirty="0"/>
          </a:p>
          <a:p>
            <a:r>
              <a:rPr lang="tr-TR" dirty="0">
                <a:hlinkClick r:id="rId2"/>
              </a:rPr>
              <a:t>https://www.youtube.com/watch?v=5Cb3ik6zP2I</a:t>
            </a:r>
            <a:endParaRPr lang="tr-TR" dirty="0"/>
          </a:p>
          <a:p>
            <a:endParaRPr lang="tr-TR" dirty="0"/>
          </a:p>
          <a:p>
            <a:endParaRPr lang="tr-TR" dirty="0"/>
          </a:p>
        </p:txBody>
      </p:sp>
      <p:sp>
        <p:nvSpPr>
          <p:cNvPr id="4" name="Alt Bilgi Yer Tutucusu 3">
            <a:extLst>
              <a:ext uri="{FF2B5EF4-FFF2-40B4-BE49-F238E27FC236}">
                <a16:creationId xmlns:a16="http://schemas.microsoft.com/office/drawing/2014/main" id="{50C0ED10-1009-CD42-B81F-E3D5EE37DE39}"/>
              </a:ext>
            </a:extLst>
          </p:cNvPr>
          <p:cNvSpPr>
            <a:spLocks noGrp="1"/>
          </p:cNvSpPr>
          <p:nvPr>
            <p:ph type="ftr" sz="quarter" idx="11"/>
          </p:nvPr>
        </p:nvSpPr>
        <p:spPr/>
        <p:txBody>
          <a:bodyPr/>
          <a:lstStyle/>
          <a:p>
            <a:r>
              <a:rPr lang="tr-TR"/>
              <a:t>Sinematografi / Prof. Dr. S. Ruken Öztürk</a:t>
            </a:r>
          </a:p>
        </p:txBody>
      </p:sp>
    </p:spTree>
    <p:extLst>
      <p:ext uri="{BB962C8B-B14F-4D97-AF65-F5344CB8AC3E}">
        <p14:creationId xmlns:p14="http://schemas.microsoft.com/office/powerpoint/2010/main" val="14654744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838199" y="697634"/>
            <a:ext cx="10515600" cy="1325563"/>
          </a:xfrm>
        </p:spPr>
        <p:txBody>
          <a:bodyPr/>
          <a:lstStyle/>
          <a:p>
            <a:pPr algn="ctr"/>
            <a:r>
              <a:rPr lang="tr-TR" sz="2800" b="1" u="sng" dirty="0">
                <a:solidFill>
                  <a:srgbClr val="C00000"/>
                </a:solidFill>
                <a:latin typeface="Calibri" panose="020F0502020204030204"/>
                <a:cs typeface="Times New Roman" panose="02020603050405020304" pitchFamily="18" charset="0"/>
              </a:rPr>
              <a:t>Bu ders için okunacak kaynaklar (kaynakların tam künyesi ilk dersin içinde bulunmaktadır):</a:t>
            </a:r>
            <a:endParaRPr lang="tr-TR" dirty="0">
              <a:solidFill>
                <a:srgbClr val="C00000"/>
              </a:solidFill>
            </a:endParaRPr>
          </a:p>
        </p:txBody>
      </p:sp>
      <p:sp>
        <p:nvSpPr>
          <p:cNvPr id="3" name="İçerik Yer Tutucusu 2"/>
          <p:cNvSpPr>
            <a:spLocks noGrp="1"/>
          </p:cNvSpPr>
          <p:nvPr>
            <p:ph idx="1"/>
          </p:nvPr>
        </p:nvSpPr>
        <p:spPr>
          <a:xfrm>
            <a:off x="1016824" y="2656898"/>
            <a:ext cx="10158351" cy="2152609"/>
          </a:xfrm>
        </p:spPr>
        <p:txBody>
          <a:bodyPr/>
          <a:lstStyle/>
          <a:p>
            <a:r>
              <a:rPr lang="tr-TR" dirty="0"/>
              <a:t>Michael </a:t>
            </a:r>
            <a:r>
              <a:rPr lang="tr-TR" dirty="0" err="1"/>
              <a:t>Ryan</a:t>
            </a:r>
            <a:r>
              <a:rPr lang="tr-TR" dirty="0"/>
              <a:t> &amp; Douglas </a:t>
            </a:r>
            <a:r>
              <a:rPr lang="tr-TR" dirty="0" err="1"/>
              <a:t>Kellner</a:t>
            </a:r>
            <a:r>
              <a:rPr lang="tr-TR" dirty="0"/>
              <a:t>, </a:t>
            </a:r>
            <a:r>
              <a:rPr lang="tr-TR" i="1" dirty="0"/>
              <a:t>Politik Kamera</a:t>
            </a:r>
            <a:r>
              <a:rPr lang="tr-TR" dirty="0"/>
              <a:t>, s. 271-279.</a:t>
            </a:r>
          </a:p>
        </p:txBody>
      </p:sp>
      <p:sp>
        <p:nvSpPr>
          <p:cNvPr id="4" name="Alt Bilgi Yer Tutucusu 3">
            <a:extLst>
              <a:ext uri="{FF2B5EF4-FFF2-40B4-BE49-F238E27FC236}">
                <a16:creationId xmlns:a16="http://schemas.microsoft.com/office/drawing/2014/main" id="{E138B988-8411-E647-B241-F6228970A9E5}"/>
              </a:ext>
            </a:extLst>
          </p:cNvPr>
          <p:cNvSpPr>
            <a:spLocks noGrp="1"/>
          </p:cNvSpPr>
          <p:nvPr>
            <p:ph type="ftr" sz="quarter" idx="11"/>
          </p:nvPr>
        </p:nvSpPr>
        <p:spPr/>
        <p:txBody>
          <a:bodyPr/>
          <a:lstStyle/>
          <a:p>
            <a:r>
              <a:rPr lang="tr-TR"/>
              <a:t>Sinematografi / Prof. Dr. S. Ruken Öztürk</a:t>
            </a:r>
          </a:p>
        </p:txBody>
      </p:sp>
    </p:spTree>
    <p:extLst>
      <p:ext uri="{BB962C8B-B14F-4D97-AF65-F5344CB8AC3E}">
        <p14:creationId xmlns:p14="http://schemas.microsoft.com/office/powerpoint/2010/main" val="1888545074"/>
      </p:ext>
    </p:extLst>
  </p:cSld>
  <p:clrMapOvr>
    <a:masterClrMapping/>
  </p:clrMapOvr>
</p:sld>
</file>

<file path=ppt/theme/theme1.xml><?xml version="1.0" encoding="utf-8"?>
<a:theme xmlns:a="http://schemas.openxmlformats.org/drawingml/2006/main" name="Office Teması">
  <a:themeElements>
    <a:clrScheme name="Ofis">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is">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2421</TotalTime>
  <Words>990</Words>
  <Application>Microsoft Macintosh PowerPoint</Application>
  <PresentationFormat>Geniş ekran</PresentationFormat>
  <Paragraphs>70</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The Shining (Stanley Kubrick, 1980) Filminin Analizi</vt:lpstr>
      <vt:lpstr>The Shining (Stanley Kubrick, 1980) Filminin Analizi</vt:lpstr>
      <vt:lpstr>The Shining (Stanley Kubrick, 1980) Filminin Analizi</vt:lpstr>
      <vt:lpstr>The Shining (Stanley Kubrick, 1980) Filminin Analizi</vt:lpstr>
      <vt:lpstr>The Shining (Stanley Kubrick, 1980) Filminin Analizi</vt:lpstr>
      <vt:lpstr>The Shining (Stanley Kubrick, 1980) Filminin Analizi</vt:lpstr>
      <vt:lpstr>Derste İzlenecek Film:</vt:lpstr>
      <vt:lpstr>Bu ders için okunacak kaynaklar (kaynakların tam künyesi ilk dersin içinde bulunmaktadır):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Shining (Stanley Kubrick, 1980) Filminin Analizi</dc:title>
  <dc:creator>Microsoft Office Kullanıcısı</dc:creator>
  <cp:lastModifiedBy>Microsoft Office User</cp:lastModifiedBy>
  <cp:revision>15</cp:revision>
  <dcterms:created xsi:type="dcterms:W3CDTF">2020-01-14T20:23:18Z</dcterms:created>
  <dcterms:modified xsi:type="dcterms:W3CDTF">2020-03-23T09:57:21Z</dcterms:modified>
</cp:coreProperties>
</file>