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2" r:id="rId2"/>
    <p:sldId id="293" r:id="rId3"/>
    <p:sldId id="294" r:id="rId4"/>
    <p:sldId id="295" r:id="rId5"/>
    <p:sldId id="296" r:id="rId6"/>
    <p:sldId id="297" r:id="rId7"/>
    <p:sldId id="298" r:id="rId8"/>
    <p:sldId id="299" r:id="rId9"/>
    <p:sldId id="300" r:id="rId10"/>
    <p:sldId id="301" r:id="rId11"/>
    <p:sldId id="304" r:id="rId12"/>
    <p:sldId id="302" r:id="rId13"/>
    <p:sldId id="303" r:id="rId14"/>
    <p:sldId id="305" r:id="rId15"/>
    <p:sldId id="30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0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2618544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965976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4062990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4020258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2137575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796126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F876EDF-3C87-4DB4-890A-11628F0C52DE}"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1097916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F876EDF-3C87-4DB4-890A-11628F0C52DE}"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128926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76EDF-3C87-4DB4-890A-11628F0C52DE}"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2848804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3429011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143533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9F70C99E-7857-42A2-9582-2C56CA4D24EF}"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65678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0C05C2C-7D23-44A8-82E7-271E4C33625A}"/>
              </a:ext>
            </a:extLst>
          </p:cNvPr>
          <p:cNvSpPr>
            <a:spLocks noGrp="1"/>
          </p:cNvSpPr>
          <p:nvPr>
            <p:ph type="title"/>
          </p:nvPr>
        </p:nvSpPr>
        <p:spPr/>
        <p:txBody>
          <a:bodyPr/>
          <a:lstStyle/>
          <a:p>
            <a:r>
              <a:rPr lang="tr-TR" sz="3200" b="1" dirty="0"/>
              <a:t>ÇEVRE </a:t>
            </a:r>
            <a:r>
              <a:rPr lang="tr-TR" sz="3200" b="1" dirty="0" err="1"/>
              <a:t>YÖNETiMi</a:t>
            </a:r>
            <a:r>
              <a:rPr lang="tr-TR" sz="3200" b="1" dirty="0"/>
              <a:t> </a:t>
            </a:r>
            <a:r>
              <a:rPr lang="tr-TR" sz="3200" b="1" dirty="0" err="1"/>
              <a:t>SiSTEMiNiN</a:t>
            </a:r>
            <a:r>
              <a:rPr lang="tr-TR" sz="3200" b="1" dirty="0"/>
              <a:t> KURULMASI</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2E797DE6-E1F3-4968-AC0F-CAE9B6E1CE9A}"/>
              </a:ext>
            </a:extLst>
          </p:cNvPr>
          <p:cNvSpPr>
            <a:spLocks noGrp="1"/>
          </p:cNvSpPr>
          <p:nvPr>
            <p:ph idx="1"/>
          </p:nvPr>
        </p:nvSpPr>
        <p:spPr>
          <a:xfrm>
            <a:off x="581192" y="2180496"/>
            <a:ext cx="11029615" cy="4245356"/>
          </a:xfrm>
        </p:spPr>
        <p:txBody>
          <a:bodyPr>
            <a:normAutofit/>
          </a:bodyPr>
          <a:lstStyle/>
          <a:p>
            <a:r>
              <a:rPr lang="tr-TR" sz="2400" dirty="0"/>
              <a:t>Çevresel konular, birçok karşılıklı etkileşimi içeren, karmaşık ve çoğunlukla neden ve sonuçlarının gözle görülmesi zor olan konulardır. Bu karmaşıklığı anlamak için, çevreyi bir sistem olarak ele almak gerekmektedir. Çok basit olarak bir sistem, üç temel unsuru olan bir organizasyon olarak ele alınabilir; girdiler, çıktılar ve girdileri çıktılara dönüştürecek olan sistemin kendisi.</a:t>
            </a:r>
          </a:p>
        </p:txBody>
      </p:sp>
    </p:spTree>
    <p:extLst>
      <p:ext uri="{BB962C8B-B14F-4D97-AF65-F5344CB8AC3E}">
        <p14:creationId xmlns:p14="http://schemas.microsoft.com/office/powerpoint/2010/main" val="3925153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9D69D349-371E-4C3F-8DEB-C63724AD26C2}"/>
              </a:ext>
            </a:extLst>
          </p:cNvPr>
          <p:cNvSpPr>
            <a:spLocks noGrp="1"/>
          </p:cNvSpPr>
          <p:nvPr>
            <p:ph idx="1"/>
          </p:nvPr>
        </p:nvSpPr>
        <p:spPr/>
        <p:txBody>
          <a:bodyPr>
            <a:normAutofit/>
          </a:bodyPr>
          <a:lstStyle/>
          <a:p>
            <a:r>
              <a:rPr lang="tr-TR" sz="2000" dirty="0"/>
              <a:t>Turizmin gelişmesiyle birlikte doğal çevrede bozulmalar görülür; toprak, deniz, göl ve sulak alanlar doğal niteliklerini yitirmeye başlar. Doğal çevre, kırsal ve tarımsal alanlar bozulmaya başlar. Turizmin gelişmesiyle birlikte doğal çevrede görülen ve yukarıda değinilen değişimler bir bakıma kaçınılmazdır. Dolayısıyla, turizmin gelişmesiyle, ortaya çıkacak olan olumsuz çevresel etkiler göz önünde bulundurularak sürdürülebilir bir turizm politikası geliştirilmelidir.  </a:t>
            </a:r>
          </a:p>
          <a:p>
            <a:r>
              <a:rPr lang="tr-TR" sz="2000" i="1" dirty="0"/>
              <a:t>Sürdürülebilir turizmin ne olduğu ifade etmek. </a:t>
            </a:r>
            <a:r>
              <a:rPr lang="tr-TR" sz="2000" dirty="0"/>
              <a:t>Sürdürülebilirlik, kaynakların özellikle, doğal kaynakların sadece bugünün kuşaklarının değil, geleceğin kuşaklarının da kullanımını sağlayacak şekilde, dikkatli özenli ve yeniden üretimini de sağlayacak bir şekilde kullanımını sağlamaktır. Turizm açısından sürdürülebilirlik ise turizm açısından, vazgeçilmez olan doğal kaynakların, bir defalık değil, uzun süre ve gelecek kuşakların da yararlanmasını sağlayacak bir şekilde kullanılmasını ifade etmektedir.</a:t>
            </a:r>
          </a:p>
        </p:txBody>
      </p:sp>
    </p:spTree>
    <p:extLst>
      <p:ext uri="{BB962C8B-B14F-4D97-AF65-F5344CB8AC3E}">
        <p14:creationId xmlns:p14="http://schemas.microsoft.com/office/powerpoint/2010/main" val="1400131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384D0FD-B575-4E6F-A42B-B9DD67A42663}"/>
              </a:ext>
            </a:extLst>
          </p:cNvPr>
          <p:cNvSpPr>
            <a:spLocks noGrp="1"/>
          </p:cNvSpPr>
          <p:nvPr>
            <p:ph idx="1"/>
          </p:nvPr>
        </p:nvSpPr>
        <p:spPr/>
        <p:txBody>
          <a:bodyPr>
            <a:normAutofit/>
          </a:bodyPr>
          <a:lstStyle/>
          <a:p>
            <a:r>
              <a:rPr lang="tr-TR" sz="2400" dirty="0"/>
              <a:t>Turizmde çevre yönetim sistemi, sürdürülebilir bir turizm için son derece önemli olan ve bir turizm işletmesinde kaynakların sürdürülebilir bir şekilde kullanımı için, nelerin ne şekilde yapılması gerektiğini ayrıntılı bir biçimde belirleyen bir eylem planıdır. Turizm çevre yönetim planı; işletme düzeyinde, yerel düzeyde ve bölgesel düzeyde belirlenmiş aşamaları olan entegre ve bütünsel bir plandır. Turizm çevre yönetim planının, farklı düzeylerde hazırlanmış bölümlerinin, birbiriyle uyumlu ve bütünleştirici olması temel ilkedir. Bununla birlikte, işletme düzeyindeki çevre yönetim planının ana unsurları, enerji yönetim sistemi, su yönetim sistemi ve atık yönetim sisteminden oluşur.</a:t>
            </a:r>
          </a:p>
        </p:txBody>
      </p:sp>
    </p:spTree>
    <p:extLst>
      <p:ext uri="{BB962C8B-B14F-4D97-AF65-F5344CB8AC3E}">
        <p14:creationId xmlns:p14="http://schemas.microsoft.com/office/powerpoint/2010/main" val="2740397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FDBAD61-2BDB-4F0F-AB42-B2A3CA962827}"/>
              </a:ext>
            </a:extLst>
          </p:cNvPr>
          <p:cNvSpPr>
            <a:spLocks noGrp="1"/>
          </p:cNvSpPr>
          <p:nvPr>
            <p:ph idx="1"/>
          </p:nvPr>
        </p:nvSpPr>
        <p:spPr/>
        <p:txBody>
          <a:bodyPr/>
          <a:lstStyle/>
          <a:p>
            <a:r>
              <a:rPr lang="tr-TR" sz="2400" dirty="0"/>
              <a:t>Eko-turizm bir sürdürülebilir turizm formu olup, özellikle doğal kaynakların korunarak kullanımı ifade etmektedir. Daha somut olarak eko-turizm, turizm faaliyetlerinin ekolojik ilkelere uygun bir şekilde ve ormanlar, denizler, göller ve sulak alanlar gibi doğal kaynaklara zarar vermeyecek bir şekilde kullanımını ifade etmektedir. Eko-turizm, turizmin gelişimi açısından yeni bir turizm biçimi olup kitle turizminin doğal çevre üzerinde yarattığı yıkıcı etkileri ortadan kaldırmaya yönelik, alternatif bir turizm türü olarak ortaya çıkmıştır.</a:t>
            </a:r>
          </a:p>
          <a:p>
            <a:endParaRPr lang="tr-TR" dirty="0"/>
          </a:p>
        </p:txBody>
      </p:sp>
    </p:spTree>
    <p:extLst>
      <p:ext uri="{BB962C8B-B14F-4D97-AF65-F5344CB8AC3E}">
        <p14:creationId xmlns:p14="http://schemas.microsoft.com/office/powerpoint/2010/main" val="1370982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60C37EA8-6BA4-4464-B0B5-09CF9B47C2BD}"/>
              </a:ext>
            </a:extLst>
          </p:cNvPr>
          <p:cNvSpPr>
            <a:spLocks noGrp="1"/>
          </p:cNvSpPr>
          <p:nvPr>
            <p:ph idx="1"/>
          </p:nvPr>
        </p:nvSpPr>
        <p:spPr>
          <a:xfrm>
            <a:off x="581192" y="2180496"/>
            <a:ext cx="11029615" cy="4182726"/>
          </a:xfrm>
        </p:spPr>
        <p:txBody>
          <a:bodyPr/>
          <a:lstStyle/>
          <a:p>
            <a:r>
              <a:rPr lang="tr-TR" sz="2400" dirty="0"/>
              <a:t>Turizm yaşam döngüsü modeli, bir turizm yöresinde, turizmin gelişme aşamalarını belirleyen bir açıklama modelidir. Turizm yaşam döngüsü modelinin aşamaları; başlangıç, gelişme, olgunluk, kısmi gerileme ve gerileme ya da yeniden canlanmadır. Turizm yaşam döngüsü modeli, bir yörede turizm ortaya çıktığı andan itibaren bir süre sonra gelişme açısından, olgunluk ya da doygunluk aşamasına ulaşacağını ve bu aşamadan sonra kısmi gerileme görüleceğini ifade eder. Eğer kısmi gerileme aşamasında gerekli yeniden canlandırma önlemleri alınmazsa turizm gerçek bir gerileme sürecine girer. Dolayısıyla turizmin sürdürülebilirliği açısından, turizm yaşam döngüsü modelinin ve turizm gelişiminin hangi aşamasında hangi önlemlerin alınacağının çok iyi bilinmesi gerekmektedir. </a:t>
            </a:r>
          </a:p>
          <a:p>
            <a:endParaRPr lang="tr-TR" dirty="0"/>
          </a:p>
        </p:txBody>
      </p:sp>
    </p:spTree>
    <p:extLst>
      <p:ext uri="{BB962C8B-B14F-4D97-AF65-F5344CB8AC3E}">
        <p14:creationId xmlns:p14="http://schemas.microsoft.com/office/powerpoint/2010/main" val="2400534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762CAA86-1C06-4886-BA76-D03EABF230AA}"/>
              </a:ext>
            </a:extLst>
          </p:cNvPr>
          <p:cNvSpPr>
            <a:spLocks noGrp="1"/>
          </p:cNvSpPr>
          <p:nvPr>
            <p:ph idx="1"/>
          </p:nvPr>
        </p:nvSpPr>
        <p:spPr/>
        <p:txBody>
          <a:bodyPr/>
          <a:lstStyle/>
          <a:p>
            <a:r>
              <a:rPr lang="tr-TR" sz="2800" dirty="0"/>
              <a:t>Çevre yönetimi organizasyonu, çevreyi korumak için birçok sorumluluk içerir. Bu sistemin oluşturulması, bir çevre koruma politikasının satın alınmasını ve çevre korumayı sağlayacak organizasyonun varlığını gerekli kılar. Çevreye duyarlı ve uyumlu bir organizasyon; sistem içinde oluşan etkileşimleri kontrol edecek ve çevresel etkilere karşı duyarlı olacaktır. </a:t>
            </a:r>
          </a:p>
          <a:p>
            <a:endParaRPr lang="tr-TR" dirty="0"/>
          </a:p>
        </p:txBody>
      </p:sp>
    </p:spTree>
    <p:extLst>
      <p:ext uri="{BB962C8B-B14F-4D97-AF65-F5344CB8AC3E}">
        <p14:creationId xmlns:p14="http://schemas.microsoft.com/office/powerpoint/2010/main" val="3422249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8A9D574-8B0C-499D-A2D4-81A4555DD385}"/>
              </a:ext>
            </a:extLst>
          </p:cNvPr>
          <p:cNvSpPr>
            <a:spLocks noGrp="1"/>
          </p:cNvSpPr>
          <p:nvPr>
            <p:ph idx="1"/>
          </p:nvPr>
        </p:nvSpPr>
        <p:spPr/>
        <p:txBody>
          <a:bodyPr/>
          <a:lstStyle/>
          <a:p>
            <a:r>
              <a:rPr lang="tr-TR" sz="2800" dirty="0"/>
              <a:t>Bir çevre yönetim sisteminin kurulması ve uygulanabilmesi için, özel olarak bu iş ile görevli bir grubun olması, bu grubun programın başlatılmasını sağlaması ve uygulamasında görev alacak tüm çalışanlara planı anlatması gerekir. Bu grup, uygun bir kültür (eğitim) ve yapıyı gerektirmektedir. Bu grup bir komite olabilir, çalışma grubu olabilir ya da problem çözme grubu olabilir.   </a:t>
            </a:r>
          </a:p>
          <a:p>
            <a:endParaRPr lang="tr-TR" dirty="0"/>
          </a:p>
        </p:txBody>
      </p:sp>
    </p:spTree>
    <p:extLst>
      <p:ext uri="{BB962C8B-B14F-4D97-AF65-F5344CB8AC3E}">
        <p14:creationId xmlns:p14="http://schemas.microsoft.com/office/powerpoint/2010/main" val="464206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5FE70CB-3CB2-4B16-AC11-7861D3ACF42B}"/>
              </a:ext>
            </a:extLst>
          </p:cNvPr>
          <p:cNvSpPr>
            <a:spLocks noGrp="1"/>
          </p:cNvSpPr>
          <p:nvPr>
            <p:ph type="title"/>
          </p:nvPr>
        </p:nvSpPr>
        <p:spPr/>
        <p:txBody>
          <a:bodyPr>
            <a:normAutofit fontScale="90000"/>
          </a:bodyPr>
          <a:lstStyle/>
          <a:p>
            <a:r>
              <a:rPr lang="tr-TR" sz="3600" b="1" dirty="0"/>
              <a:t>ÇEVRESEL </a:t>
            </a:r>
            <a:r>
              <a:rPr lang="tr-TR" sz="3600" b="1" dirty="0" err="1"/>
              <a:t>ETKi</a:t>
            </a:r>
            <a:r>
              <a:rPr lang="tr-TR" sz="3600" b="1" dirty="0"/>
              <a:t> </a:t>
            </a:r>
            <a:r>
              <a:rPr lang="tr-TR" sz="3600" b="1" dirty="0" err="1"/>
              <a:t>DEĞERLENDiRME</a:t>
            </a:r>
            <a:r>
              <a:rPr lang="tr-TR" sz="3600" b="1" dirty="0"/>
              <a:t> </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788CFC90-E54D-40A5-BD0B-83E0F23F3D4E}"/>
              </a:ext>
            </a:extLst>
          </p:cNvPr>
          <p:cNvSpPr>
            <a:spLocks noGrp="1"/>
          </p:cNvSpPr>
          <p:nvPr>
            <p:ph idx="1"/>
          </p:nvPr>
        </p:nvSpPr>
        <p:spPr>
          <a:xfrm>
            <a:off x="581192" y="2180497"/>
            <a:ext cx="11029615" cy="4420720"/>
          </a:xfrm>
        </p:spPr>
        <p:txBody>
          <a:bodyPr>
            <a:normAutofit/>
          </a:bodyPr>
          <a:lstStyle/>
          <a:p>
            <a:r>
              <a:rPr lang="tr-TR" sz="2800" dirty="0"/>
              <a:t>Çevresel Etki Değerlendirme (ÇED) doğal olarak </a:t>
            </a:r>
            <a:r>
              <a:rPr lang="tr-TR" sz="2800" dirty="0" err="1"/>
              <a:t>pro</a:t>
            </a:r>
            <a:r>
              <a:rPr lang="tr-TR" sz="2800" dirty="0"/>
              <a:t>-aktif ve engelleyici olmalıdır. Çevresel etki değerlendirme, normal olarak bir üretim faaliyetinden önce gerçekleştirilen bir süreçtir. Değerlendirme, herhangi bir çevresel etkiye ilişkin bilginin toplanması ve analizini kapsar. Değerlendirme yöntemi, uygulaması planlanan projeden; fiziksel, toplumsal, ekonomik ve çevresel olarak etkilenen yerin planlanması sürecinde gerçekleştirilir.</a:t>
            </a:r>
          </a:p>
        </p:txBody>
      </p:sp>
    </p:spTree>
    <p:extLst>
      <p:ext uri="{BB962C8B-B14F-4D97-AF65-F5344CB8AC3E}">
        <p14:creationId xmlns:p14="http://schemas.microsoft.com/office/powerpoint/2010/main" val="3445168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61C4602-0CD0-4386-B670-B7262145C50C}"/>
              </a:ext>
            </a:extLst>
          </p:cNvPr>
          <p:cNvSpPr>
            <a:spLocks noGrp="1"/>
          </p:cNvSpPr>
          <p:nvPr>
            <p:ph idx="1"/>
          </p:nvPr>
        </p:nvSpPr>
        <p:spPr>
          <a:xfrm>
            <a:off x="581192" y="2180496"/>
            <a:ext cx="11029615" cy="4370616"/>
          </a:xfrm>
        </p:spPr>
        <p:txBody>
          <a:bodyPr>
            <a:normAutofit/>
          </a:bodyPr>
          <a:lstStyle/>
          <a:p>
            <a:r>
              <a:rPr lang="tr-TR" sz="2000" dirty="0"/>
              <a:t>Bir çevresel etki değerlendirme, gelişmenin yaratabileceği herhangi bir çevresel etkinin, yerel düzeyde ve küresel düzeydeki etkilerinin belirlenmesini gerektirir (</a:t>
            </a:r>
            <a:r>
              <a:rPr lang="tr-TR" sz="2000" dirty="0" err="1"/>
              <a:t>Kirk</a:t>
            </a:r>
            <a:r>
              <a:rPr lang="tr-TR" sz="2000" dirty="0"/>
              <a:t>, 1996:22). Gerçek bir operasyon için çevresel etki değerlendirme, ön çevresel izleme olarak değerlendirilebilir. Bir şirket bir eylem planı ortaya koymadan önce, eylem planında yer alan eylemlerin muhtemel sonuçlarını içeren temel standartları ortaya koymak zorundadır. Bir çevresel etki değerlendirme, şirketin var olan çevresel performansını değerlendirecek ve kısa, orta ve uzun vadeli önceliklerinin belirlenmesine yardımcı olacaktır. Ön çevresel izleme, en iyi teknik ve hukuk uzmanlarının yer alacağı çok disiplinli bir ekip tarafından gerçekleştirilir. Ön izleme, eğer bilgi toplama konusunda çok dar kapsamlı ve çok geniş kapsamlı olmayacak ve bazı anahtar noktaları göz ardı etmeyecekse planlama boyunca devam etmelidir.</a:t>
            </a:r>
          </a:p>
        </p:txBody>
      </p:sp>
    </p:spTree>
    <p:extLst>
      <p:ext uri="{BB962C8B-B14F-4D97-AF65-F5344CB8AC3E}">
        <p14:creationId xmlns:p14="http://schemas.microsoft.com/office/powerpoint/2010/main" val="2007320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6B65A61-6F08-40DB-BCFB-2B709228C5D9}"/>
              </a:ext>
            </a:extLst>
          </p:cNvPr>
          <p:cNvSpPr>
            <a:spLocks noGrp="1"/>
          </p:cNvSpPr>
          <p:nvPr>
            <p:ph type="title"/>
          </p:nvPr>
        </p:nvSpPr>
        <p:spPr/>
        <p:txBody>
          <a:bodyPr>
            <a:normAutofit fontScale="90000"/>
          </a:bodyPr>
          <a:lstStyle/>
          <a:p>
            <a:r>
              <a:rPr lang="tr-TR" sz="4000" b="1" dirty="0" err="1"/>
              <a:t>TÜRKiYE’DE</a:t>
            </a:r>
            <a:r>
              <a:rPr lang="tr-TR" sz="4000" b="1" dirty="0"/>
              <a:t> EKO-</a:t>
            </a:r>
            <a:r>
              <a:rPr lang="tr-TR" sz="4000" b="1" dirty="0" err="1"/>
              <a:t>TURiZM</a:t>
            </a:r>
            <a:r>
              <a:rPr lang="tr-TR" sz="4000" b="1" dirty="0"/>
              <a:t> </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2199489F-9474-40B5-83F7-B5D356771750}"/>
              </a:ext>
            </a:extLst>
          </p:cNvPr>
          <p:cNvSpPr>
            <a:spLocks noGrp="1"/>
          </p:cNvSpPr>
          <p:nvPr>
            <p:ph idx="1"/>
          </p:nvPr>
        </p:nvSpPr>
        <p:spPr>
          <a:xfrm>
            <a:off x="581192" y="2180496"/>
            <a:ext cx="11029615" cy="4157674"/>
          </a:xfrm>
        </p:spPr>
        <p:txBody>
          <a:bodyPr>
            <a:normAutofit/>
          </a:bodyPr>
          <a:lstStyle/>
          <a:p>
            <a:r>
              <a:rPr lang="tr-TR" sz="2800" dirty="0"/>
              <a:t>Eko-turizm, doğal ve kırsal alanlarda, doğal ve kültürel mirasın korunmasında önemli katkıları olabilecek bir turizm türüdür. Kaynakların korunarak kullanılması amaçlanırken yeni kaynakların kullanıma açılması yerine, öncelikle kullanılmış alanların değerlendirilmesi ve yeni kaynakların kullanımının en aza indirilmesi bu olguda temel ilkedir .</a:t>
            </a:r>
          </a:p>
        </p:txBody>
      </p:sp>
    </p:spTree>
    <p:extLst>
      <p:ext uri="{BB962C8B-B14F-4D97-AF65-F5344CB8AC3E}">
        <p14:creationId xmlns:p14="http://schemas.microsoft.com/office/powerpoint/2010/main" val="2892558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3B352C2-3ED5-4442-A064-C9C8C3DCCFEF}"/>
              </a:ext>
            </a:extLst>
          </p:cNvPr>
          <p:cNvSpPr>
            <a:spLocks noGrp="1"/>
          </p:cNvSpPr>
          <p:nvPr>
            <p:ph idx="1"/>
          </p:nvPr>
        </p:nvSpPr>
        <p:spPr>
          <a:xfrm>
            <a:off x="581192" y="2180496"/>
            <a:ext cx="11029615" cy="4383142"/>
          </a:xfrm>
        </p:spPr>
        <p:txBody>
          <a:bodyPr>
            <a:normAutofit/>
          </a:bodyPr>
          <a:lstStyle/>
          <a:p>
            <a:r>
              <a:rPr lang="tr-TR" sz="2800" dirty="0"/>
              <a:t>Dünyadaki hızlı, ekonomik, siyasal, teknolojik gelişmelere paralel olarak turizm tüketim kalıplarında da son yıllarda önemli değişimler gözlenmektedir. Giderek lüks turizm hareketlerine katılım azalmakta, alışılmış turizm merkezlerinden uzaklaşma yönünde bir eğilim yaşanmaktadır. Zamanla daha da belirginleşen, yeni tip turistin beklentileri, “deniz, kum ve güneş” üçgeninden uzak, doğa ile iç içe, abartılı olmayan tesislerde iyi bir oda, iyi hizmet ve tüm bunların başında bozulmamış ve temiz bir çevrede aktif bir tatil olarak özetlenebilir.</a:t>
            </a:r>
          </a:p>
        </p:txBody>
      </p:sp>
    </p:spTree>
    <p:extLst>
      <p:ext uri="{BB962C8B-B14F-4D97-AF65-F5344CB8AC3E}">
        <p14:creationId xmlns:p14="http://schemas.microsoft.com/office/powerpoint/2010/main" val="143814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20B3EDC-C6BA-4EA1-9532-DA4CCBF77CD6}"/>
              </a:ext>
            </a:extLst>
          </p:cNvPr>
          <p:cNvSpPr>
            <a:spLocks noGrp="1"/>
          </p:cNvSpPr>
          <p:nvPr>
            <p:ph type="title"/>
          </p:nvPr>
        </p:nvSpPr>
        <p:spPr/>
        <p:txBody>
          <a:bodyPr>
            <a:normAutofit fontScale="90000"/>
          </a:bodyPr>
          <a:lstStyle/>
          <a:p>
            <a:r>
              <a:rPr lang="tr-TR" sz="4000" b="1" dirty="0"/>
              <a:t>SONUÇ</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26FBDA92-4304-4F40-BE08-772AE5EF469D}"/>
              </a:ext>
            </a:extLst>
          </p:cNvPr>
          <p:cNvSpPr>
            <a:spLocks noGrp="1"/>
          </p:cNvSpPr>
          <p:nvPr>
            <p:ph idx="1"/>
          </p:nvPr>
        </p:nvSpPr>
        <p:spPr>
          <a:xfrm>
            <a:off x="581192" y="2180496"/>
            <a:ext cx="11029615" cy="4157674"/>
          </a:xfrm>
        </p:spPr>
        <p:txBody>
          <a:bodyPr/>
          <a:lstStyle/>
          <a:p>
            <a:r>
              <a:rPr lang="tr-TR" sz="2400" dirty="0"/>
              <a:t>Doğal, </a:t>
            </a:r>
            <a:r>
              <a:rPr lang="tr-TR" sz="2400" dirty="0" err="1"/>
              <a:t>sosyo</a:t>
            </a:r>
            <a:r>
              <a:rPr lang="tr-TR" sz="2400" dirty="0"/>
              <a:t>-kültürel ve kentsel çevre, turizmin temel varlık alanlarını oluşturmaktadır. Özellikle doğal çevre ve doğal kaynaklar, turizm açısından vazgeçilmez bir öneme sahiptir. Kitle turizmi, doğal kaynakların sürdürülebilirliği açısından, son derece önemli riskler taşımaktadır. Buna karşın, sürdürülebilir bir turizm formu olan eko-turizm, kitle turizminin ortaya çıkardığı çevresel sorunları, ortadan kaldırabilir. Sürdürülebilir bir turizm yapısı oluşturmak için, öncelikli olarak gerçekleştirilmesi gereken ise ulusal, bölgesel, yerel ve hatta işletme düzeyinde çevre yönetim sisteminin oluşturulmasıdır. Turizm açısından son derece önemli olan, doğal çevrenin korunması ve sürdürülebilirliği büyük bir önem taşımaktadır. </a:t>
            </a:r>
          </a:p>
          <a:p>
            <a:endParaRPr lang="tr-TR" dirty="0"/>
          </a:p>
        </p:txBody>
      </p:sp>
    </p:spTree>
    <p:extLst>
      <p:ext uri="{BB962C8B-B14F-4D97-AF65-F5344CB8AC3E}">
        <p14:creationId xmlns:p14="http://schemas.microsoft.com/office/powerpoint/2010/main" val="2431003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A052D1C-D6B5-455D-BBBF-4D98FA6027FC}"/>
              </a:ext>
            </a:extLst>
          </p:cNvPr>
          <p:cNvSpPr>
            <a:spLocks noGrp="1"/>
          </p:cNvSpPr>
          <p:nvPr>
            <p:ph type="title"/>
          </p:nvPr>
        </p:nvSpPr>
        <p:spPr/>
        <p:txBody>
          <a:bodyPr>
            <a:normAutofit fontScale="90000"/>
          </a:bodyPr>
          <a:lstStyle/>
          <a:p>
            <a:r>
              <a:rPr lang="tr-TR" sz="4000" b="1" dirty="0"/>
              <a:t>Özet 8</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79A3B520-ADD0-4A80-B0A1-0B83161EA66D}"/>
              </a:ext>
            </a:extLst>
          </p:cNvPr>
          <p:cNvSpPr>
            <a:spLocks noGrp="1"/>
          </p:cNvSpPr>
          <p:nvPr>
            <p:ph idx="1"/>
          </p:nvPr>
        </p:nvSpPr>
        <p:spPr>
          <a:xfrm>
            <a:off x="581192" y="2180496"/>
            <a:ext cx="11029615" cy="4282934"/>
          </a:xfrm>
        </p:spPr>
        <p:txBody>
          <a:bodyPr/>
          <a:lstStyle/>
          <a:p>
            <a:r>
              <a:rPr lang="tr-TR" sz="2400" dirty="0"/>
              <a:t>Turizmin gelişmesiyle birlikte, turizmin geliştiği yörede birçok çevresel etki ortaya çıkar. Bu etkiler olumlu ve olumsuz olmakla birlikte, çoğunlukla olumsuz etkilerden söz edilmelidir. Turizmin gelişmesiyle birlikte, doğal alanlar bozulmaya, ormanlık alanlar azalmaya, deniz, göl ve sulak alanlar kirlenmeye ve bozulmaya başlar. Kırsal alanlar ve tarımsal alanlar, hızla kentsel alanlara dönüşmeye ve bozulmaya başlar. Değinilen gelişmelerin sonucunda; tarım, hayvancılık, balıkçılık gibi toprağa ve denize bağlı olan geleneksel üretim biçimleri bozulmaya ve bu alanlardaki üretimler düşmeye başlar. Sonuç olarak doğal çevrede ortaya çıkan söz konusu değişimlerden turizm de etkilenir ve gerilemeye başlar.</a:t>
            </a:r>
          </a:p>
          <a:p>
            <a:endParaRPr lang="tr-TR" dirty="0"/>
          </a:p>
        </p:txBody>
      </p:sp>
    </p:spTree>
    <p:extLst>
      <p:ext uri="{BB962C8B-B14F-4D97-AF65-F5344CB8AC3E}">
        <p14:creationId xmlns:p14="http://schemas.microsoft.com/office/powerpoint/2010/main" val="2900969719"/>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Kar Payı</Template>
  <TotalTime>267</TotalTime>
  <Words>1139</Words>
  <Application>Microsoft Office PowerPoint</Application>
  <PresentationFormat>Özel</PresentationFormat>
  <Paragraphs>19</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Kar Payı</vt:lpstr>
      <vt:lpstr>ÇEVRE YÖNETiMi SiSTEMiNiN KURULMASI </vt:lpstr>
      <vt:lpstr>PowerPoint Sunusu</vt:lpstr>
      <vt:lpstr>PowerPoint Sunusu</vt:lpstr>
      <vt:lpstr>ÇEVRESEL ETKi DEĞERLENDiRME  </vt:lpstr>
      <vt:lpstr>PowerPoint Sunusu</vt:lpstr>
      <vt:lpstr>TÜRKiYE’DE EKO-TURiZM  </vt:lpstr>
      <vt:lpstr>PowerPoint Sunusu</vt:lpstr>
      <vt:lpstr>SONUÇ </vt:lpstr>
      <vt:lpstr>Özet 8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eceats35@gmail.com</dc:creator>
  <cp:lastModifiedBy>kumsaal</cp:lastModifiedBy>
  <cp:revision>15</cp:revision>
  <dcterms:created xsi:type="dcterms:W3CDTF">2019-01-08T11:28:29Z</dcterms:created>
  <dcterms:modified xsi:type="dcterms:W3CDTF">2019-03-16T21:28:53Z</dcterms:modified>
</cp:coreProperties>
</file>