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E8D61-A83B-4E8F-8DA7-BB1B7B051A4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9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0383-CB77-4F90-9C80-E89D82E50E6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9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EDAA-92E1-43DE-8CEF-86CA4AB1672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61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F4E76-75B9-4AB2-AA29-3679941F2BB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49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438A-5346-4368-AC10-21476D8B605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2E1DC-CA2E-4951-84CA-6A9A914710B6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9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8AD7-ACCA-4C00-8D91-A341ECDB1F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88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A5A7-E6ED-40AC-8805-57498EBBEA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0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1B42A-89F5-4DB5-96AD-254DC494D7D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1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DA91-BEA8-48EF-BDA2-B63D0FAA8D3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2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6528-3865-4A19-83A4-F07FD0D7E8D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7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56668" y="6497638"/>
            <a:ext cx="297603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31D740-289A-44AA-9C48-5D2ACBE844FE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pic>
        <p:nvPicPr>
          <p:cNvPr id="1039" name="Picture 15" descr="imagesCA8R0QTG"/>
          <p:cNvPicPr>
            <a:picLocks noChangeAspect="1" noChangeArrowheads="1"/>
          </p:cNvPicPr>
          <p:nvPr userDrawn="1"/>
        </p:nvPicPr>
        <p:blipFill>
          <a:blip r:embed="rId13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sCAR4D5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5876926"/>
            <a:ext cx="3649133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sCAZNDU2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2" y="5734050"/>
            <a:ext cx="3600449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14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5841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Kuluçka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Levrek üretimi için tesislerde yumurtaların inkübasyon işlemi, göz açıklığı 425-530 μ arasında değişen, 10-50 lt hacmindeki inkübatörlerde yapılmaktadır. 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İnkübatörlerde saatte %5-10 arası su değişimi uygulanmaktadır. 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Yumurtalar 14-16 ºC’ de inkübe edilmektedir. 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Su sıcaklığına bağlı olarak larvaların yumurtadan çıkış süreleri 60-80 saat arasında değişim göstermiştir. </a:t>
            </a:r>
          </a:p>
        </p:txBody>
      </p:sp>
    </p:spTree>
    <p:extLst>
      <p:ext uri="{BB962C8B-B14F-4D97-AF65-F5344CB8AC3E}">
        <p14:creationId xmlns:p14="http://schemas.microsoft.com/office/powerpoint/2010/main" val="419725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7346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Büyütme</a:t>
            </a:r>
          </a:p>
        </p:txBody>
      </p:sp>
      <p:sp>
        <p:nvSpPr>
          <p:cNvPr id="57347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 b="1">
                <a:solidFill>
                  <a:schemeClr val="hlink"/>
                </a:solidFill>
              </a:rPr>
              <a:t>Ekstansif Yetiştirme Yöntemi </a:t>
            </a:r>
          </a:p>
          <a:p>
            <a:r>
              <a:rPr lang="tr-TR" altLang="tr-TR" b="1">
                <a:solidFill>
                  <a:schemeClr val="hlink"/>
                </a:solidFill>
              </a:rPr>
              <a:t>Yarı Entansif Yetiştirme Yöntemi </a:t>
            </a:r>
          </a:p>
          <a:p>
            <a:r>
              <a:rPr lang="tr-TR" altLang="tr-TR" b="1">
                <a:solidFill>
                  <a:schemeClr val="hlink"/>
                </a:solidFill>
              </a:rPr>
              <a:t>Entansif Yetiştirme Yöntemi</a:t>
            </a:r>
          </a:p>
          <a:p>
            <a:endParaRPr lang="tr-TR" altLang="tr-TR" b="1"/>
          </a:p>
          <a:p>
            <a:pPr>
              <a:buFontTx/>
              <a:buNone/>
            </a:pPr>
            <a:endParaRPr lang="tr-TR" altLang="tr-TR"/>
          </a:p>
        </p:txBody>
      </p:sp>
      <p:sp>
        <p:nvSpPr>
          <p:cNvPr id="5734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7350" name="Picture 3" descr="Dış Havuzlar-Yarı entansif-İtalya semsss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3429001"/>
            <a:ext cx="4214812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1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7352" name="Picture 5" descr="Dış Havuz-TR s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3429001"/>
            <a:ext cx="412750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563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8370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8372" name="Picture 1" descr="kafesler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571626"/>
            <a:ext cx="421481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8374" name="Picture 3" descr="Dairesel tipde ağ kafesler s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6" y="1571626"/>
            <a:ext cx="4924425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5" name="7 Metin kutusu"/>
          <p:cNvSpPr txBox="1">
            <a:spLocks noChangeArrowheads="1"/>
          </p:cNvSpPr>
          <p:nvPr/>
        </p:nvSpPr>
        <p:spPr bwMode="auto">
          <a:xfrm>
            <a:off x="1952625" y="5000625"/>
            <a:ext cx="7715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  <a:latin typeface="Calibri" panose="020F0502020204030204" pitchFamily="34" charset="0"/>
              </a:rPr>
              <a:t>                        Dairesel tipte kafes örnekleri</a:t>
            </a:r>
          </a:p>
        </p:txBody>
      </p:sp>
    </p:spTree>
    <p:extLst>
      <p:ext uri="{BB962C8B-B14F-4D97-AF65-F5344CB8AC3E}">
        <p14:creationId xmlns:p14="http://schemas.microsoft.com/office/powerpoint/2010/main" val="72969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686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Kuluçka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Doğal yolla elde edilen yumurtaların inkübasyonunda ölüm oranlarının en fazla olduğu dönemler, döllenme ile gastrula arasındaki periyotta tespit edilmiştir.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İşletmeler inkübasyon aşamasında farklı stok yoğunlukları kullanmaktadırlar.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İşletmelerin tercih ettikleri stok yoğunlukları 4000-7000 adet/lt arasında değişim göstermektedir </a:t>
            </a:r>
          </a:p>
          <a:p>
            <a:pPr>
              <a:lnSpc>
                <a:spcPct val="90000"/>
              </a:lnSpc>
            </a:pPr>
            <a:endParaRPr lang="tr-TR" altLang="tr-TR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893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7889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Kuluçka</a:t>
            </a:r>
          </a:p>
        </p:txBody>
      </p:sp>
      <p:sp>
        <p:nvSpPr>
          <p:cNvPr id="37890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13-17 °C arasında sıcaklıklarda,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% 35-38 tuzluluktaki ortamlarda açılım yüzdesi daima %80-90 dolayında olmaktadır.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İnkübasyon sırasında yumurtaların doğal yapısında meydana gelen metabolik atıkların ortamdan uzaklaştırılması için 3-4 lt/dak. su değişimi yeterlidir.</a:t>
            </a:r>
          </a:p>
        </p:txBody>
      </p:sp>
    </p:spTree>
    <p:extLst>
      <p:ext uri="{BB962C8B-B14F-4D97-AF65-F5344CB8AC3E}">
        <p14:creationId xmlns:p14="http://schemas.microsoft.com/office/powerpoint/2010/main" val="123716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8913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 Larval Dönem</a:t>
            </a:r>
            <a:endParaRPr lang="tr-TR" altLang="tr-TR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Levrek larvalarının yumurtadan 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çıktıklarında ağız ve anüsleri kapalıdır.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Larvalar pasif durumdadır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, baş aşağı dururlar ve kendi vitellüs keselerinden sağladıkları enerji ile hayatlarını sürdürürler.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Yumurtadan çıkan levrek larvalarının boyları 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3,4–3,6 mm arasındadır.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Vitellüs kesesi boyu 1,1-1,3 mm uzunluğundadır.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Bu dönemde henüz larva içinde organ oluşumları olduğundan 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sindirim olması 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söz konusu değildir.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 günle beraber 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gözlerde pigmentasyon 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açıkça görülür </a:t>
            </a:r>
          </a:p>
        </p:txBody>
      </p:sp>
    </p:spTree>
    <p:extLst>
      <p:ext uri="{BB962C8B-B14F-4D97-AF65-F5344CB8AC3E}">
        <p14:creationId xmlns:p14="http://schemas.microsoft.com/office/powerpoint/2010/main" val="305240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9937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 larval dönem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981200" y="1600200"/>
            <a:ext cx="8229600" cy="5043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Prelarval dönemde, larvalar yoğun üretim koşullarında 80-200 adet/lt, olacak şekilde larva tanklarına yerleştirilir. 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İdeal stok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yoğunluğu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100-125 adet/lt’dir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Postlarval evre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15-16 °C’de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günde sonunda ağız ve anüsün açılması ile başlar. 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13-14. günlerde larva canlı yem ile beslenmesi gerekir. </a:t>
            </a:r>
          </a:p>
        </p:txBody>
      </p:sp>
    </p:spTree>
    <p:extLst>
      <p:ext uri="{BB962C8B-B14F-4D97-AF65-F5344CB8AC3E}">
        <p14:creationId xmlns:p14="http://schemas.microsoft.com/office/powerpoint/2010/main" val="103159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3251" name="Picture 1" descr="Levrek Larvası sem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8" y="1700214"/>
            <a:ext cx="6500812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5 Metin kutusu"/>
          <p:cNvSpPr txBox="1">
            <a:spLocks noChangeArrowheads="1"/>
          </p:cNvSpPr>
          <p:nvPr/>
        </p:nvSpPr>
        <p:spPr bwMode="auto">
          <a:xfrm>
            <a:off x="4667251" y="5286375"/>
            <a:ext cx="2435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3200">
                <a:solidFill>
                  <a:srgbClr val="000000"/>
                </a:solidFill>
                <a:latin typeface="Calibri" panose="020F0502020204030204" pitchFamily="34" charset="0"/>
              </a:rPr>
              <a:t>Levrek larvası</a:t>
            </a:r>
          </a:p>
        </p:txBody>
      </p:sp>
    </p:spTree>
    <p:extLst>
      <p:ext uri="{BB962C8B-B14F-4D97-AF65-F5344CB8AC3E}">
        <p14:creationId xmlns:p14="http://schemas.microsoft.com/office/powerpoint/2010/main" val="360616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4274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Sövraj Dönemi</a:t>
            </a:r>
          </a:p>
        </p:txBody>
      </p:sp>
      <p:sp>
        <p:nvSpPr>
          <p:cNvPr id="54275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/>
              <a:t>Şövraj dönemi: Balıkların canlı yemden mikropartikül yeme adapte olacakları dönemdir.</a:t>
            </a:r>
          </a:p>
          <a:p>
            <a:r>
              <a:rPr lang="tr-TR" altLang="tr-TR" b="1"/>
              <a:t>Levrek</a:t>
            </a:r>
            <a:r>
              <a:rPr lang="tr-TR" altLang="tr-TR"/>
              <a:t> 38-42.</a:t>
            </a:r>
          </a:p>
          <a:p>
            <a:r>
              <a:rPr lang="tr-TR" altLang="tr-TR" b="1"/>
              <a:t>Çipura</a:t>
            </a:r>
            <a:r>
              <a:rPr lang="tr-TR" altLang="tr-TR"/>
              <a:t> 40-42. günler arasında sövraj bölümüne alınırlar.</a:t>
            </a:r>
          </a:p>
          <a:p>
            <a:r>
              <a:rPr lang="tr-TR" altLang="tr-TR"/>
              <a:t>Sövraj uygulaması levrekte 15-16 gün, çipurada ise 10-12 gün devam eder. </a:t>
            </a:r>
          </a:p>
        </p:txBody>
      </p:sp>
    </p:spTree>
    <p:extLst>
      <p:ext uri="{BB962C8B-B14F-4D97-AF65-F5344CB8AC3E}">
        <p14:creationId xmlns:p14="http://schemas.microsoft.com/office/powerpoint/2010/main" val="247173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5298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Sövraj Dönemi</a:t>
            </a:r>
          </a:p>
        </p:txBody>
      </p:sp>
      <p:sp>
        <p:nvSpPr>
          <p:cNvPr id="55299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3000"/>
              <a:t>Larvalara günlük verilen </a:t>
            </a:r>
            <a:r>
              <a:rPr lang="tr-TR" altLang="tr-TR" sz="3000" i="1"/>
              <a:t>artemia</a:t>
            </a:r>
            <a:r>
              <a:rPr lang="tr-TR" altLang="tr-TR" sz="3000"/>
              <a:t> (canlı yem) miktarı azaltılırken mikropartikül yem miktarı arttırılır</a:t>
            </a:r>
          </a:p>
          <a:p>
            <a:pPr>
              <a:lnSpc>
                <a:spcPct val="80000"/>
              </a:lnSpc>
            </a:pPr>
            <a:r>
              <a:rPr lang="tr-TR" altLang="tr-TR" sz="3000"/>
              <a:t>Sövrajı tamamlayan levrek larvaları ortalama olarak 350-400 mg ağırlığa kadar bu bölümde kaldıktan sonra ön büyütme ünitesine alınır.</a:t>
            </a:r>
          </a:p>
          <a:p>
            <a:pPr>
              <a:lnSpc>
                <a:spcPct val="80000"/>
              </a:lnSpc>
            </a:pPr>
            <a:r>
              <a:rPr lang="tr-TR" altLang="tr-TR" sz="3000"/>
              <a:t>Çipuralar levreklere oranla daha hızlı mikropartikül yeme adapte olabilmektedirler. </a:t>
            </a:r>
          </a:p>
          <a:p>
            <a:pPr>
              <a:lnSpc>
                <a:spcPct val="80000"/>
              </a:lnSpc>
            </a:pPr>
            <a:r>
              <a:rPr lang="tr-TR" altLang="tr-TR" sz="3000"/>
              <a:t>Sövrajı tamamlayan balıklar ön büyütme ünitesine alınarak burada doğal deniz suyu ortamına adapte edilirler </a:t>
            </a:r>
          </a:p>
        </p:txBody>
      </p:sp>
    </p:spTree>
    <p:extLst>
      <p:ext uri="{BB962C8B-B14F-4D97-AF65-F5344CB8AC3E}">
        <p14:creationId xmlns:p14="http://schemas.microsoft.com/office/powerpoint/2010/main" val="352580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6322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Ön Büyütme</a:t>
            </a:r>
          </a:p>
        </p:txBody>
      </p:sp>
      <p:sp>
        <p:nvSpPr>
          <p:cNvPr id="56323" name="2 İçerik Yer Tutucusu"/>
          <p:cNvSpPr>
            <a:spLocks noGrp="1"/>
          </p:cNvSpPr>
          <p:nvPr>
            <p:ph idx="4294967295"/>
          </p:nvPr>
        </p:nvSpPr>
        <p:spPr>
          <a:xfrm>
            <a:off x="1992313" y="1268413"/>
            <a:ext cx="8229600" cy="4525962"/>
          </a:xfrm>
        </p:spPr>
        <p:txBody>
          <a:bodyPr/>
          <a:lstStyle/>
          <a:p>
            <a:r>
              <a:rPr lang="tr-TR" altLang="tr-TR" sz="3000"/>
              <a:t>Levrekte 70-80. günlerde, çipurada 60-70. günlerde sövraj ünitesini terk eden yavrular boylanarak, </a:t>
            </a:r>
            <a:r>
              <a:rPr lang="tr-TR" altLang="tr-TR" sz="3000">
                <a:solidFill>
                  <a:srgbClr val="FF0000"/>
                </a:solidFill>
              </a:rPr>
              <a:t>hava keseli</a:t>
            </a:r>
            <a:r>
              <a:rPr lang="tr-TR" altLang="tr-TR" sz="3000"/>
              <a:t> ve </a:t>
            </a:r>
            <a:r>
              <a:rPr lang="tr-TR" altLang="tr-TR" sz="3000">
                <a:solidFill>
                  <a:srgbClr val="FF0000"/>
                </a:solidFill>
              </a:rPr>
              <a:t>hava kesesiz </a:t>
            </a:r>
            <a:r>
              <a:rPr lang="tr-TR" altLang="tr-TR" sz="3000"/>
              <a:t>bireyler birbirinden ayrılır. </a:t>
            </a:r>
          </a:p>
          <a:p>
            <a:r>
              <a:rPr lang="tr-TR" altLang="tr-TR" sz="3000"/>
              <a:t>Ön büyütmede </a:t>
            </a:r>
            <a:r>
              <a:rPr lang="tr-TR" altLang="tr-TR" sz="3000">
                <a:solidFill>
                  <a:srgbClr val="FF0000"/>
                </a:solidFill>
              </a:rPr>
              <a:t>kapalı devre sistem kullanılmaz</a:t>
            </a:r>
            <a:r>
              <a:rPr lang="tr-TR" altLang="tr-TR" sz="3000"/>
              <a:t>.</a:t>
            </a:r>
          </a:p>
          <a:p>
            <a:r>
              <a:rPr lang="tr-TR" altLang="tr-TR" sz="3000"/>
              <a:t>Balıklara verilen su sıcaklığı </a:t>
            </a:r>
            <a:r>
              <a:rPr lang="tr-TR" altLang="tr-TR" sz="3000">
                <a:solidFill>
                  <a:srgbClr val="FF0000"/>
                </a:solidFill>
              </a:rPr>
              <a:t>levrekte</a:t>
            </a:r>
            <a:r>
              <a:rPr lang="tr-TR" altLang="tr-TR" sz="3000"/>
              <a:t> </a:t>
            </a:r>
            <a:r>
              <a:rPr lang="tr-TR" altLang="tr-TR" sz="3000">
                <a:solidFill>
                  <a:srgbClr val="FF0000"/>
                </a:solidFill>
              </a:rPr>
              <a:t>19-21 °C</a:t>
            </a:r>
            <a:r>
              <a:rPr lang="tr-TR" altLang="tr-TR" sz="3000"/>
              <a:t>, </a:t>
            </a:r>
            <a:r>
              <a:rPr lang="tr-TR" altLang="tr-TR" sz="3000">
                <a:solidFill>
                  <a:srgbClr val="FF0000"/>
                </a:solidFill>
              </a:rPr>
              <a:t>çipurada</a:t>
            </a:r>
            <a:r>
              <a:rPr lang="tr-TR" altLang="tr-TR" sz="3000"/>
              <a:t> </a:t>
            </a:r>
            <a:r>
              <a:rPr lang="tr-TR" altLang="tr-TR" sz="3000">
                <a:solidFill>
                  <a:srgbClr val="FF0000"/>
                </a:solidFill>
              </a:rPr>
              <a:t>20-22 °C</a:t>
            </a:r>
            <a:r>
              <a:rPr lang="tr-TR" altLang="tr-TR" sz="3000"/>
              <a:t> olup iki türdede </a:t>
            </a:r>
            <a:r>
              <a:rPr lang="tr-TR" altLang="tr-TR" sz="3000">
                <a:solidFill>
                  <a:srgbClr val="FF0000"/>
                </a:solidFill>
              </a:rPr>
              <a:t>16 saat ışık </a:t>
            </a:r>
            <a:r>
              <a:rPr lang="tr-TR" altLang="tr-TR" sz="3000"/>
              <a:t>uygulanır. </a:t>
            </a:r>
          </a:p>
          <a:p>
            <a:r>
              <a:rPr lang="tr-TR" altLang="tr-TR" sz="3000"/>
              <a:t>Tanklarda </a:t>
            </a:r>
            <a:r>
              <a:rPr lang="tr-TR" altLang="tr-TR" sz="3000">
                <a:solidFill>
                  <a:srgbClr val="FF0000"/>
                </a:solidFill>
              </a:rPr>
              <a:t>doğal deniz suyu tuzluğu </a:t>
            </a:r>
            <a:r>
              <a:rPr lang="tr-TR" altLang="tr-TR" sz="3000"/>
              <a:t>kullanılır</a:t>
            </a:r>
          </a:p>
        </p:txBody>
      </p:sp>
    </p:spTree>
    <p:extLst>
      <p:ext uri="{BB962C8B-B14F-4D97-AF65-F5344CB8AC3E}">
        <p14:creationId xmlns:p14="http://schemas.microsoft.com/office/powerpoint/2010/main" val="807894182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Geniş ekran</PresentationFormat>
  <Paragraphs>57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Varsayılan Tasarım</vt:lpstr>
      <vt:lpstr>Kuluçka</vt:lpstr>
      <vt:lpstr>Kuluçka</vt:lpstr>
      <vt:lpstr>Kuluçka</vt:lpstr>
      <vt:lpstr>Levrek Larval Dönem</vt:lpstr>
      <vt:lpstr>Levrek larval dönem</vt:lpstr>
      <vt:lpstr>PowerPoint Sunusu</vt:lpstr>
      <vt:lpstr>Sövraj Dönemi</vt:lpstr>
      <vt:lpstr>Sövraj Dönemi</vt:lpstr>
      <vt:lpstr>Ön Büyütme</vt:lpstr>
      <vt:lpstr>Büyütme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Kuluçka</dc:title>
  <dc:creator>Akcay</dc:creator>
  <cp:lastModifiedBy>Akcay</cp:lastModifiedBy>
  <cp:revision>1</cp:revision>
  <dcterms:created xsi:type="dcterms:W3CDTF">2019-09-05T08:02:38Z</dcterms:created>
  <dcterms:modified xsi:type="dcterms:W3CDTF">2019-09-05T08:02:52Z</dcterms:modified>
</cp:coreProperties>
</file>