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/>
    <p:restoredTop sz="94705"/>
  </p:normalViewPr>
  <p:slideViewPr>
    <p:cSldViewPr snapToGrid="0" snapToObjects="1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E7FB1-94F2-F646-8E5B-E3E5FFC855A8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8C38E-45C7-0642-8870-A5E806FE8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962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5AAEC-D744-C444-AB22-C092AD85847F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414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7BBA-185F-A544-9407-2AB8DBEDE48C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4F9A-7849-E04A-9B90-38A72B8F2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621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7BBA-185F-A544-9407-2AB8DBEDE48C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4F9A-7849-E04A-9B90-38A72B8F2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1479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7BBA-185F-A544-9407-2AB8DBEDE48C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4F9A-7849-E04A-9B90-38A72B8F2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74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7BBA-185F-A544-9407-2AB8DBEDE48C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4F9A-7849-E04A-9B90-38A72B8F2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94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7BBA-185F-A544-9407-2AB8DBEDE48C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4F9A-7849-E04A-9B90-38A72B8F2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809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7BBA-185F-A544-9407-2AB8DBEDE48C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4F9A-7849-E04A-9B90-38A72B8F2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777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7BBA-185F-A544-9407-2AB8DBEDE48C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4F9A-7849-E04A-9B90-38A72B8F2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993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7BBA-185F-A544-9407-2AB8DBEDE48C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4F9A-7849-E04A-9B90-38A72B8F2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502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7BBA-185F-A544-9407-2AB8DBEDE48C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4F9A-7849-E04A-9B90-38A72B8F2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33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7BBA-185F-A544-9407-2AB8DBEDE48C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4F9A-7849-E04A-9B90-38A72B8F2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183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7BBA-185F-A544-9407-2AB8DBEDE48C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4F9A-7849-E04A-9B90-38A72B8F2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48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E7BBA-185F-A544-9407-2AB8DBEDE48C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34F9A-7849-E04A-9B90-38A72B8F2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288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738304" y="1998246"/>
            <a:ext cx="6551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/>
              <a:t>REPRODUCTIVE HERD HEALTH</a:t>
            </a:r>
            <a:endParaRPr lang="tr-TR" sz="40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4214348" y="4202136"/>
            <a:ext cx="3353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Prof.Dr</a:t>
            </a:r>
            <a:r>
              <a:rPr lang="tr-TR" sz="2800" dirty="0" smtClean="0"/>
              <a:t>. Şükrü </a:t>
            </a:r>
            <a:r>
              <a:rPr lang="tr-TR" sz="2800" dirty="0" err="1" smtClean="0"/>
              <a:t>Küplülü</a:t>
            </a:r>
            <a:endParaRPr lang="tr-TR" sz="2800" dirty="0"/>
          </a:p>
        </p:txBody>
      </p:sp>
      <p:pic>
        <p:nvPicPr>
          <p:cNvPr id="6" name="Picture 4" descr="au_amble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0" y="160722"/>
            <a:ext cx="1763687" cy="1768936"/>
          </a:xfrm>
          <a:prstGeom prst="rect">
            <a:avLst/>
          </a:prstGeom>
        </p:spPr>
      </p:pic>
      <p:pic>
        <p:nvPicPr>
          <p:cNvPr id="7" name="Picture 5" descr="1067241575veteriner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573" y="182606"/>
            <a:ext cx="1743456" cy="172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38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75761" y="1330038"/>
            <a:ext cx="1730901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025" name="Resim 10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8" t="33514" r="39343" b="32674"/>
          <a:stretch>
            <a:fillRect/>
          </a:stretch>
        </p:blipFill>
        <p:spPr bwMode="auto">
          <a:xfrm>
            <a:off x="4975761" y="268209"/>
            <a:ext cx="7216239" cy="606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74960" y="923671"/>
            <a:ext cx="523701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sz="3200" b="1" dirty="0"/>
              <a:t>General health parameters</a:t>
            </a:r>
          </a:p>
          <a:p>
            <a:pPr marL="285750" indent="-285750">
              <a:buFont typeface="Courier New" charset="0"/>
              <a:buChar char="o"/>
            </a:pPr>
            <a:r>
              <a:rPr lang="en-US" sz="3200" b="1" dirty="0"/>
              <a:t>Energy and mineral status</a:t>
            </a:r>
          </a:p>
          <a:p>
            <a:pPr marL="285750" indent="-285750">
              <a:buFont typeface="Courier New" charset="0"/>
              <a:buChar char="o"/>
            </a:pPr>
            <a:r>
              <a:rPr lang="en-US" sz="3200" b="1" dirty="0"/>
              <a:t>Urine pH</a:t>
            </a:r>
          </a:p>
          <a:p>
            <a:pPr marL="285750" indent="-285750">
              <a:buFont typeface="Courier New" charset="0"/>
              <a:buChar char="o"/>
            </a:pPr>
            <a:r>
              <a:rPr lang="en-US" sz="3200" b="1" dirty="0"/>
              <a:t>Metabolites of defense mechanisms</a:t>
            </a:r>
          </a:p>
          <a:p>
            <a:pPr marL="285750" indent="-285750">
              <a:buFont typeface="Courier New" charset="0"/>
              <a:buChar char="o"/>
            </a:pPr>
            <a:r>
              <a:rPr lang="en-US" sz="3200" b="1" dirty="0"/>
              <a:t>Routine breast control</a:t>
            </a:r>
          </a:p>
          <a:p>
            <a:pPr marL="285750" indent="-285750">
              <a:buFont typeface="Courier New" charset="0"/>
              <a:buChar char="o"/>
            </a:pPr>
            <a:r>
              <a:rPr lang="en-US" sz="3200" b="1" dirty="0"/>
              <a:t>Milk yield</a:t>
            </a:r>
          </a:p>
          <a:p>
            <a:pPr marL="285750" indent="-285750">
              <a:buFont typeface="Courier New" charset="0"/>
              <a:buChar char="o"/>
            </a:pPr>
            <a:r>
              <a:rPr lang="en-US" sz="3200" b="1" dirty="0"/>
              <a:t>Stool monitoring</a:t>
            </a:r>
          </a:p>
          <a:p>
            <a:pPr marL="285750" indent="-285750">
              <a:buFont typeface="Courier New" charset="0"/>
              <a:buChar char="o"/>
            </a:pPr>
            <a:r>
              <a:rPr lang="en-US" sz="3200" b="1" dirty="0"/>
              <a:t>Colostrum review</a:t>
            </a:r>
          </a:p>
          <a:p>
            <a:pPr marL="285750" indent="-285750">
              <a:buFont typeface="Courier New" charset="0"/>
              <a:buChar char="o"/>
            </a:pPr>
            <a:r>
              <a:rPr lang="en-US" sz="3200" b="1" dirty="0"/>
              <a:t>Water and KM consumption rates</a:t>
            </a:r>
            <a:endParaRPr lang="tr-TR" sz="3200" b="1" dirty="0" smtClean="0"/>
          </a:p>
        </p:txBody>
      </p:sp>
      <p:sp>
        <p:nvSpPr>
          <p:cNvPr id="5" name="Metin kutusu 4"/>
          <p:cNvSpPr txBox="1"/>
          <p:nvPr/>
        </p:nvSpPr>
        <p:spPr>
          <a:xfrm>
            <a:off x="8655198" y="6333656"/>
            <a:ext cx="3536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(</a:t>
            </a:r>
            <a:r>
              <a:rPr lang="tr-TR" sz="2000" dirty="0" err="1" smtClean="0"/>
              <a:t>cockroft</a:t>
            </a:r>
            <a:r>
              <a:rPr lang="tr-TR" sz="2000" dirty="0"/>
              <a:t>, 2015 </a:t>
            </a:r>
            <a:r>
              <a:rPr lang="tr-TR" sz="2000" dirty="0" smtClean="0"/>
              <a:t>;Anonim, 2017) </a:t>
            </a:r>
            <a:endParaRPr lang="tr-TR" sz="20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174960" y="30494"/>
            <a:ext cx="6435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solidFill>
                  <a:srgbClr val="FF0000"/>
                </a:solidFill>
              </a:rPr>
              <a:t>Prepartum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and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Postpartum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Follow-up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18950" y="2173185"/>
            <a:ext cx="152759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3200" b="1" dirty="0" smtClean="0">
                <a:solidFill>
                  <a:schemeClr val="accent1"/>
                </a:solidFill>
              </a:rPr>
              <a:t>NEFA </a:t>
            </a:r>
          </a:p>
          <a:p>
            <a:pPr>
              <a:lnSpc>
                <a:spcPct val="150000"/>
              </a:lnSpc>
            </a:pPr>
            <a:r>
              <a:rPr lang="tr-TR" sz="3200" b="1" dirty="0" smtClean="0">
                <a:solidFill>
                  <a:schemeClr val="accent1"/>
                </a:solidFill>
              </a:rPr>
              <a:t>BHBA</a:t>
            </a:r>
          </a:p>
          <a:p>
            <a:pPr>
              <a:lnSpc>
                <a:spcPct val="150000"/>
              </a:lnSpc>
            </a:pPr>
            <a:r>
              <a:rPr lang="tr-TR" sz="3200" b="1" dirty="0" err="1" smtClean="0">
                <a:solidFill>
                  <a:schemeClr val="accent1"/>
                </a:solidFill>
              </a:rPr>
              <a:t>Ketone</a:t>
            </a:r>
            <a:endParaRPr lang="tr-TR" sz="3200" b="1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3200" b="1" dirty="0" smtClean="0">
                <a:solidFill>
                  <a:schemeClr val="accent1"/>
                </a:solidFill>
              </a:rPr>
              <a:t>Ca</a:t>
            </a:r>
          </a:p>
          <a:p>
            <a:pPr>
              <a:lnSpc>
                <a:spcPct val="150000"/>
              </a:lnSpc>
            </a:pPr>
            <a:r>
              <a:rPr lang="tr-TR" sz="3200" b="1" dirty="0" err="1" smtClean="0">
                <a:solidFill>
                  <a:schemeClr val="accent1"/>
                </a:solidFill>
              </a:rPr>
              <a:t>Glucose</a:t>
            </a:r>
            <a:endParaRPr lang="tr-TR" sz="3200" b="1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3200" b="1" dirty="0" smtClean="0">
                <a:solidFill>
                  <a:srgbClr val="FF0000"/>
                </a:solidFill>
              </a:rPr>
              <a:t>BUN</a:t>
            </a:r>
            <a:endParaRPr lang="tr-TR" sz="3200" b="1" dirty="0" smtClean="0">
              <a:solidFill>
                <a:srgbClr val="FF0000"/>
              </a:solidFill>
            </a:endParaRPr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89470" y="1143583"/>
            <a:ext cx="9883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To determine energy status during the transition period</a:t>
            </a:r>
          </a:p>
          <a:p>
            <a:r>
              <a:rPr lang="en-US" sz="3200" b="1" dirty="0">
                <a:solidFill>
                  <a:schemeClr val="tx2"/>
                </a:solidFill>
              </a:rPr>
              <a:t>Parameter monitoring in urine, milk and blood</a:t>
            </a:r>
            <a:endParaRPr lang="tr-TR" sz="3200" b="1" dirty="0" smtClean="0">
              <a:solidFill>
                <a:schemeClr val="tx2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038264" y="2416303"/>
            <a:ext cx="6058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&gt;</a:t>
            </a:r>
            <a:r>
              <a:rPr lang="tr-TR" sz="2800" dirty="0" smtClean="0"/>
              <a:t> </a:t>
            </a:r>
            <a:r>
              <a:rPr lang="tr-TR" sz="2800" dirty="0"/>
              <a:t>0.3 </a:t>
            </a:r>
            <a:r>
              <a:rPr lang="tr-TR" sz="2800" dirty="0" err="1"/>
              <a:t>mmol</a:t>
            </a:r>
            <a:r>
              <a:rPr lang="tr-TR" sz="2800" dirty="0"/>
              <a:t>/L ve </a:t>
            </a:r>
            <a:r>
              <a:rPr lang="tr-TR" sz="2800" dirty="0" err="1"/>
              <a:t>pospartum</a:t>
            </a:r>
            <a:r>
              <a:rPr lang="tr-TR" sz="2800" dirty="0"/>
              <a:t> 0.6 </a:t>
            </a:r>
            <a:r>
              <a:rPr lang="tr-TR" sz="2800" dirty="0" err="1"/>
              <a:t>mmol</a:t>
            </a:r>
            <a:r>
              <a:rPr lang="tr-TR" sz="2800" dirty="0"/>
              <a:t>/L </a:t>
            </a:r>
          </a:p>
        </p:txBody>
      </p:sp>
      <p:sp>
        <p:nvSpPr>
          <p:cNvPr id="8" name="Metin kutusu 7"/>
          <p:cNvSpPr txBox="1"/>
          <p:nvPr/>
        </p:nvSpPr>
        <p:spPr>
          <a:xfrm flipH="1">
            <a:off x="3035930" y="3119850"/>
            <a:ext cx="2576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&gt;</a:t>
            </a:r>
            <a:r>
              <a:rPr lang="tr-TR" sz="2800" dirty="0" smtClean="0"/>
              <a:t> 1.2 </a:t>
            </a:r>
            <a:r>
              <a:rPr lang="tr-TR" sz="2800" dirty="0" err="1"/>
              <a:t>mmol</a:t>
            </a:r>
            <a:r>
              <a:rPr lang="tr-TR" sz="2800" dirty="0"/>
              <a:t>/L</a:t>
            </a:r>
          </a:p>
        </p:txBody>
      </p:sp>
      <p:sp>
        <p:nvSpPr>
          <p:cNvPr id="9" name="Metin kutusu 8"/>
          <p:cNvSpPr txBox="1"/>
          <p:nvPr/>
        </p:nvSpPr>
        <p:spPr>
          <a:xfrm flipH="1">
            <a:off x="3035930" y="3749968"/>
            <a:ext cx="2419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&gt;</a:t>
            </a:r>
            <a:r>
              <a:rPr lang="tr-TR" sz="2800" dirty="0" smtClean="0"/>
              <a:t> 10mg/dl</a:t>
            </a:r>
            <a:endParaRPr lang="tr-TR" sz="2800" dirty="0"/>
          </a:p>
        </p:txBody>
      </p:sp>
      <p:sp>
        <p:nvSpPr>
          <p:cNvPr id="11" name="Metin kutusu 10"/>
          <p:cNvSpPr txBox="1"/>
          <p:nvPr/>
        </p:nvSpPr>
        <p:spPr>
          <a:xfrm flipH="1">
            <a:off x="3024335" y="4588768"/>
            <a:ext cx="2576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&lt; 8 mg/dl</a:t>
            </a:r>
            <a:endParaRPr lang="tr-TR" sz="2800" dirty="0"/>
          </a:p>
        </p:txBody>
      </p:sp>
      <p:sp>
        <p:nvSpPr>
          <p:cNvPr id="12" name="Metin kutusu 11"/>
          <p:cNvSpPr txBox="1"/>
          <p:nvPr/>
        </p:nvSpPr>
        <p:spPr>
          <a:xfrm flipH="1">
            <a:off x="3024335" y="5284195"/>
            <a:ext cx="2576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&lt; 50 mg/dl</a:t>
            </a:r>
            <a:endParaRPr lang="tr-TR" sz="2800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7991126" y="6380851"/>
            <a:ext cx="4280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smtClean="0"/>
              <a:t>(</a:t>
            </a:r>
            <a:r>
              <a:rPr lang="tr-TR" sz="2000" dirty="0" err="1" smtClean="0"/>
              <a:t>Duffield</a:t>
            </a:r>
            <a:r>
              <a:rPr lang="tr-TR" sz="2000" dirty="0"/>
              <a:t>, 2011</a:t>
            </a:r>
            <a:r>
              <a:rPr lang="tr-TR" sz="2000" dirty="0" smtClean="0"/>
              <a:t>; </a:t>
            </a:r>
            <a:r>
              <a:rPr lang="tr-TR" sz="2000" dirty="0" err="1" smtClean="0"/>
              <a:t>Esposito</a:t>
            </a:r>
            <a:r>
              <a:rPr lang="tr-TR" sz="2000" dirty="0" smtClean="0"/>
              <a:t> </a:t>
            </a:r>
            <a:r>
              <a:rPr lang="tr-TR" sz="2000" dirty="0"/>
              <a:t>ve ark, </a:t>
            </a:r>
            <a:r>
              <a:rPr lang="tr-TR" sz="2000" dirty="0" smtClean="0"/>
              <a:t>2014)</a:t>
            </a:r>
            <a:endParaRPr lang="tr-TR" sz="2000" dirty="0"/>
          </a:p>
        </p:txBody>
      </p:sp>
      <p:sp>
        <p:nvSpPr>
          <p:cNvPr id="16" name="Metin kutusu 15"/>
          <p:cNvSpPr txBox="1"/>
          <p:nvPr/>
        </p:nvSpPr>
        <p:spPr>
          <a:xfrm flipH="1">
            <a:off x="3161776" y="6057686"/>
            <a:ext cx="3286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&gt; 20 (</a:t>
            </a:r>
            <a:r>
              <a:rPr lang="tr-TR" sz="2800" b="1" dirty="0" smtClean="0">
                <a:solidFill>
                  <a:schemeClr val="tx2"/>
                </a:solidFill>
              </a:rPr>
              <a:t>5-19.5</a:t>
            </a:r>
            <a:r>
              <a:rPr lang="tr-TR" sz="2800" dirty="0" smtClean="0"/>
              <a:t>) mg/dl </a:t>
            </a:r>
            <a:endParaRPr lang="tr-TR" sz="2800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6393878" y="4175439"/>
            <a:ext cx="2671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P.P </a:t>
            </a:r>
            <a:r>
              <a:rPr lang="tr-TR" sz="3600" b="1" dirty="0" err="1" smtClean="0">
                <a:solidFill>
                  <a:srgbClr val="FF0000"/>
                </a:solidFill>
              </a:rPr>
              <a:t>Disorders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18" name="Yukarı Ok 17"/>
          <p:cNvSpPr/>
          <p:nvPr/>
        </p:nvSpPr>
        <p:spPr>
          <a:xfrm>
            <a:off x="7671377" y="3697054"/>
            <a:ext cx="201881" cy="374859"/>
          </a:xfrm>
          <a:prstGeom prst="upArrow">
            <a:avLst/>
          </a:prstGeom>
          <a:solidFill>
            <a:srgbClr val="00206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/>
          <p:cNvSpPr txBox="1"/>
          <p:nvPr/>
        </p:nvSpPr>
        <p:spPr>
          <a:xfrm>
            <a:off x="174959" y="0"/>
            <a:ext cx="6435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solidFill>
                  <a:srgbClr val="FF0000"/>
                </a:solidFill>
              </a:rPr>
              <a:t>Prepartum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and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Postpartum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Follow-up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2560296" y="1155105"/>
            <a:ext cx="409099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tr-TR" sz="3200" b="1" dirty="0" smtClean="0"/>
              <a:t>PREPARTUM </a:t>
            </a:r>
            <a:r>
              <a:rPr lang="tr-TR" sz="3200" b="1" dirty="0" smtClean="0">
                <a:solidFill>
                  <a:srgbClr val="FF0000"/>
                </a:solidFill>
              </a:rPr>
              <a:t>NEFA</a:t>
            </a:r>
          </a:p>
          <a:p>
            <a:pPr marL="457200" indent="-457200">
              <a:buFont typeface="Arial" charset="0"/>
              <a:buChar char="•"/>
            </a:pPr>
            <a:r>
              <a:rPr lang="tr-TR" sz="3200" b="1" dirty="0" smtClean="0"/>
              <a:t>POSTPARTUM </a:t>
            </a:r>
            <a:r>
              <a:rPr lang="tr-TR" sz="3200" b="1" dirty="0" smtClean="0">
                <a:solidFill>
                  <a:srgbClr val="FF0000"/>
                </a:solidFill>
              </a:rPr>
              <a:t>BHBA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7" name="Yukarı Ok 6"/>
          <p:cNvSpPr/>
          <p:nvPr/>
        </p:nvSpPr>
        <p:spPr>
          <a:xfrm>
            <a:off x="6722538" y="1245542"/>
            <a:ext cx="492791" cy="84387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2090057" y="2361379"/>
            <a:ext cx="907231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tr-TR" sz="3200" b="1" dirty="0" err="1" smtClean="0"/>
              <a:t>Plesantal</a:t>
            </a:r>
            <a:r>
              <a:rPr lang="tr-TR" sz="3200" b="1" dirty="0" smtClean="0"/>
              <a:t> R. :</a:t>
            </a:r>
            <a:r>
              <a:rPr lang="tr-TR" sz="3200" b="1" dirty="0" smtClean="0">
                <a:solidFill>
                  <a:srgbClr val="FF0000"/>
                </a:solidFill>
              </a:rPr>
              <a:t>1,8</a:t>
            </a:r>
          </a:p>
          <a:p>
            <a:pPr marL="285750" indent="-285750">
              <a:buFont typeface="Courier New" charset="0"/>
              <a:buChar char="o"/>
            </a:pPr>
            <a:r>
              <a:rPr lang="tr-TR" sz="3200" b="1" dirty="0" err="1" smtClean="0"/>
              <a:t>Abomasal</a:t>
            </a:r>
            <a:r>
              <a:rPr lang="tr-TR" sz="3200" b="1" dirty="0" smtClean="0"/>
              <a:t> </a:t>
            </a:r>
            <a:r>
              <a:rPr lang="tr-TR" sz="3200" b="1" dirty="0" smtClean="0"/>
              <a:t>D. :</a:t>
            </a:r>
            <a:r>
              <a:rPr lang="tr-TR" sz="3200" b="1" dirty="0" smtClean="0">
                <a:solidFill>
                  <a:srgbClr val="FF0000"/>
                </a:solidFill>
              </a:rPr>
              <a:t>4 </a:t>
            </a:r>
            <a:r>
              <a:rPr lang="mr-IN" sz="3200" b="1" dirty="0" smtClean="0">
                <a:solidFill>
                  <a:srgbClr val="FF0000"/>
                </a:solidFill>
              </a:rPr>
              <a:t>–</a:t>
            </a:r>
            <a:r>
              <a:rPr lang="tr-TR" sz="3200" b="1" dirty="0" smtClean="0">
                <a:solidFill>
                  <a:srgbClr val="FF0000"/>
                </a:solidFill>
              </a:rPr>
              <a:t> 8</a:t>
            </a:r>
          </a:p>
          <a:p>
            <a:pPr marL="285750" indent="-285750">
              <a:buFont typeface="Courier New" charset="0"/>
              <a:buChar char="o"/>
            </a:pPr>
            <a:r>
              <a:rPr lang="tr-TR" sz="3200" b="1" dirty="0" smtClean="0"/>
              <a:t>P.P. </a:t>
            </a:r>
            <a:r>
              <a:rPr lang="tr-TR" sz="3200" b="1" dirty="0" err="1" smtClean="0"/>
              <a:t>culling</a:t>
            </a:r>
            <a:r>
              <a:rPr lang="tr-TR" sz="3200" b="1" dirty="0" smtClean="0"/>
              <a:t>: </a:t>
            </a:r>
            <a:r>
              <a:rPr lang="tr-TR" sz="3200" b="1" dirty="0" smtClean="0">
                <a:solidFill>
                  <a:srgbClr val="FF0000"/>
                </a:solidFill>
              </a:rPr>
              <a:t>2</a:t>
            </a:r>
          </a:p>
          <a:p>
            <a:pPr marL="285750" indent="-285750">
              <a:buFont typeface="Courier New" charset="0"/>
              <a:buChar char="o"/>
            </a:pPr>
            <a:r>
              <a:rPr lang="tr-TR" sz="3200" b="1" dirty="0" err="1" smtClean="0"/>
              <a:t>Culling</a:t>
            </a:r>
            <a:r>
              <a:rPr lang="en-US" sz="3200" b="1" dirty="0" smtClean="0"/>
              <a:t> </a:t>
            </a:r>
            <a:r>
              <a:rPr lang="en-US" sz="3200" b="1" dirty="0"/>
              <a:t>from herd during lactation </a:t>
            </a:r>
            <a:r>
              <a:rPr lang="tr-TR" sz="3200" b="1" dirty="0" smtClean="0"/>
              <a:t>: </a:t>
            </a:r>
            <a:r>
              <a:rPr lang="tr-TR" sz="3200" b="1" dirty="0" smtClean="0">
                <a:solidFill>
                  <a:srgbClr val="FF0000"/>
                </a:solidFill>
              </a:rPr>
              <a:t>1,5</a:t>
            </a:r>
          </a:p>
          <a:p>
            <a:pPr marL="285750" indent="-285750">
              <a:buFont typeface="Courier New" charset="0"/>
              <a:buChar char="o"/>
            </a:pPr>
            <a:r>
              <a:rPr lang="en-US" sz="3200" b="1" dirty="0"/>
              <a:t>Duration and severity of production </a:t>
            </a:r>
            <a:r>
              <a:rPr lang="en-US" sz="3200" b="1" dirty="0" smtClean="0"/>
              <a:t>diseases</a:t>
            </a:r>
            <a:endParaRPr lang="tr-TR" sz="3200" b="1" dirty="0" smtClean="0"/>
          </a:p>
          <a:p>
            <a:pPr marL="285750" indent="-285750">
              <a:buFont typeface="Courier New" charset="0"/>
              <a:buChar char="o"/>
            </a:pPr>
            <a:r>
              <a:rPr lang="tr-TR" sz="3200" b="1" dirty="0" err="1">
                <a:solidFill>
                  <a:schemeClr val="accent1"/>
                </a:solidFill>
              </a:rPr>
              <a:t>Conception</a:t>
            </a:r>
            <a:r>
              <a:rPr lang="tr-TR" sz="3200" b="1" dirty="0">
                <a:solidFill>
                  <a:schemeClr val="accent1"/>
                </a:solidFill>
              </a:rPr>
              <a:t> rate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9" name="Yukarı Ok 8"/>
          <p:cNvSpPr/>
          <p:nvPr/>
        </p:nvSpPr>
        <p:spPr>
          <a:xfrm>
            <a:off x="10157004" y="4414594"/>
            <a:ext cx="260036" cy="34619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şağı Ok 9"/>
          <p:cNvSpPr/>
          <p:nvPr/>
        </p:nvSpPr>
        <p:spPr>
          <a:xfrm>
            <a:off x="5903145" y="4989459"/>
            <a:ext cx="249382" cy="306455"/>
          </a:xfrm>
          <a:prstGeom prst="downArrow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karı Ok 10"/>
          <p:cNvSpPr/>
          <p:nvPr/>
        </p:nvSpPr>
        <p:spPr>
          <a:xfrm>
            <a:off x="9443326" y="3901855"/>
            <a:ext cx="260036" cy="34619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Yukarı Ok 11"/>
          <p:cNvSpPr/>
          <p:nvPr/>
        </p:nvSpPr>
        <p:spPr>
          <a:xfrm>
            <a:off x="8222089" y="3418115"/>
            <a:ext cx="260036" cy="34619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Yukarı Ok 12"/>
          <p:cNvSpPr/>
          <p:nvPr/>
        </p:nvSpPr>
        <p:spPr>
          <a:xfrm>
            <a:off x="5892491" y="2946323"/>
            <a:ext cx="260036" cy="34619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Yukarı Ok 13"/>
          <p:cNvSpPr/>
          <p:nvPr/>
        </p:nvSpPr>
        <p:spPr>
          <a:xfrm>
            <a:off x="5203974" y="2478053"/>
            <a:ext cx="260036" cy="34619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7563397" y="6363098"/>
            <a:ext cx="4492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2000" dirty="0">
                <a:latin typeface="Times New Roman" charset="0"/>
                <a:ea typeface="Times New Roman" charset="0"/>
              </a:rPr>
              <a:t>(</a:t>
            </a:r>
            <a:r>
              <a:rPr lang="tr-TR" sz="2000" dirty="0" err="1">
                <a:latin typeface="Times New Roman" charset="0"/>
                <a:ea typeface="Times New Roman" charset="0"/>
              </a:rPr>
              <a:t>Leblanc</a:t>
            </a:r>
            <a:r>
              <a:rPr lang="tr-TR" sz="2000" dirty="0">
                <a:latin typeface="Times New Roman" charset="0"/>
                <a:ea typeface="Times New Roman" charset="0"/>
              </a:rPr>
              <a:t>, 2006; </a:t>
            </a:r>
            <a:r>
              <a:rPr lang="tr-TR" sz="2000" dirty="0" err="1">
                <a:latin typeface="Times New Roman" charset="0"/>
                <a:ea typeface="Times New Roman" charset="0"/>
              </a:rPr>
              <a:t>Esposito</a:t>
            </a:r>
            <a:r>
              <a:rPr lang="tr-TR" sz="2000" dirty="0">
                <a:latin typeface="Times New Roman" charset="0"/>
                <a:ea typeface="Times New Roman" charset="0"/>
              </a:rPr>
              <a:t> ve ark, 2014</a:t>
            </a:r>
            <a:r>
              <a:rPr lang="tr-TR" sz="2000" dirty="0" smtClean="0">
                <a:latin typeface="Times New Roman" charset="0"/>
                <a:ea typeface="Times New Roman" charset="0"/>
              </a:rPr>
              <a:t>)</a:t>
            </a:r>
            <a:endParaRPr lang="tr-TR" sz="2000" dirty="0">
              <a:latin typeface="Times New Roman" charset="0"/>
              <a:ea typeface="Times New Roman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74959" y="0"/>
            <a:ext cx="6435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solidFill>
                  <a:srgbClr val="FF0000"/>
                </a:solidFill>
              </a:rPr>
              <a:t>Prepartum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and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Postpartum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Follow-up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3" t="30188" r="17883" b="32158"/>
          <a:stretch>
            <a:fillRect/>
          </a:stretch>
        </p:blipFill>
        <p:spPr bwMode="auto">
          <a:xfrm>
            <a:off x="1" y="1058945"/>
            <a:ext cx="11800214" cy="57990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ikdörtgen 6"/>
          <p:cNvSpPr/>
          <p:nvPr/>
        </p:nvSpPr>
        <p:spPr>
          <a:xfrm>
            <a:off x="9478647" y="6457890"/>
            <a:ext cx="2732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>
                <a:ea typeface="Times New Roman" charset="0"/>
              </a:rPr>
              <a:t>(</a:t>
            </a:r>
            <a:r>
              <a:rPr lang="tr-TR" sz="2000" dirty="0" err="1">
                <a:ea typeface="Times New Roman" charset="0"/>
              </a:rPr>
              <a:t>Martinez</a:t>
            </a:r>
            <a:r>
              <a:rPr lang="tr-TR" sz="2000" dirty="0">
                <a:ea typeface="Times New Roman" charset="0"/>
              </a:rPr>
              <a:t> ve ark., 2012)</a:t>
            </a:r>
            <a:r>
              <a:rPr lang="tr-TR" sz="2000" dirty="0"/>
              <a:t> 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74959" y="0"/>
            <a:ext cx="877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solidFill>
                  <a:srgbClr val="FF0000"/>
                </a:solidFill>
              </a:rPr>
              <a:t>Prepartum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and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Postpartum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Follow-up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14527" y="569387"/>
            <a:ext cx="1875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err="1">
                <a:solidFill>
                  <a:srgbClr val="FF0000"/>
                </a:solidFill>
              </a:rPr>
              <a:t>Ca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status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311" y="1373625"/>
            <a:ext cx="3501802" cy="1868767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1229896"/>
            <a:ext cx="51075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en-US" sz="2800" dirty="0"/>
              <a:t>Evaluation of anionic feeding</a:t>
            </a:r>
          </a:p>
          <a:p>
            <a:pPr marL="342900" indent="-342900">
              <a:buFont typeface="Courier New" charset="0"/>
              <a:buChar char="o"/>
            </a:pPr>
            <a:r>
              <a:rPr lang="en-US" sz="2800" dirty="0"/>
              <a:t>Post partum disease prediction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4393870" y="6353299"/>
            <a:ext cx="7178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(</a:t>
            </a:r>
            <a:r>
              <a:rPr lang="tr-TR" sz="2000" dirty="0" err="1" smtClean="0"/>
              <a:t>Heinrichs</a:t>
            </a:r>
            <a:r>
              <a:rPr lang="tr-TR" sz="2000" dirty="0" smtClean="0"/>
              <a:t> </a:t>
            </a:r>
            <a:r>
              <a:rPr lang="tr-TR" sz="2000" dirty="0"/>
              <a:t>ve ark., 1996</a:t>
            </a:r>
            <a:r>
              <a:rPr lang="tr-TR" sz="2000" dirty="0" smtClean="0"/>
              <a:t>;</a:t>
            </a:r>
            <a:r>
              <a:rPr lang="tr-TR" sz="2000" dirty="0"/>
              <a:t> </a:t>
            </a:r>
            <a:r>
              <a:rPr lang="tr-TR" sz="2000" dirty="0" err="1"/>
              <a:t>Seifi</a:t>
            </a:r>
            <a:r>
              <a:rPr lang="tr-TR" sz="2000" dirty="0"/>
              <a:t> ve ark., </a:t>
            </a:r>
            <a:r>
              <a:rPr lang="tr-TR" sz="2000" dirty="0" smtClean="0"/>
              <a:t>2004; </a:t>
            </a:r>
            <a:r>
              <a:rPr lang="tr-TR" sz="2000" dirty="0" err="1"/>
              <a:t>Sweenwy</a:t>
            </a:r>
            <a:r>
              <a:rPr lang="tr-TR" sz="2000" dirty="0"/>
              <a:t> ve ark., 2015</a:t>
            </a:r>
            <a:r>
              <a:rPr lang="tr-TR" sz="2000" dirty="0" smtClean="0"/>
              <a:t>)</a:t>
            </a:r>
            <a:endParaRPr lang="tr-TR" sz="2000" dirty="0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12659"/>
              </p:ext>
            </p:extLst>
          </p:nvPr>
        </p:nvGraphicFramePr>
        <p:xfrm>
          <a:off x="261254" y="3374981"/>
          <a:ext cx="10620793" cy="2691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8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1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93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err="1" smtClean="0">
                          <a:effectLst/>
                        </a:rPr>
                        <a:t>Ration</a:t>
                      </a:r>
                      <a:r>
                        <a:rPr lang="tr-TR" sz="2400" dirty="0" smtClean="0">
                          <a:effectLst/>
                        </a:rPr>
                        <a:t> DCAD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err="1" smtClean="0">
                          <a:effectLst/>
                        </a:rPr>
                        <a:t>Pre-fresh</a:t>
                      </a:r>
                      <a:r>
                        <a:rPr lang="tr-TR" sz="2400" dirty="0" smtClean="0">
                          <a:effectLst/>
                        </a:rPr>
                        <a:t> </a:t>
                      </a:r>
                      <a:r>
                        <a:rPr lang="tr-TR" sz="2400" dirty="0" err="1" smtClean="0">
                          <a:effectLst/>
                        </a:rPr>
                        <a:t>cow</a:t>
                      </a:r>
                      <a:r>
                        <a:rPr lang="tr-TR" sz="2400" dirty="0" smtClean="0">
                          <a:effectLst/>
                        </a:rPr>
                        <a:t> </a:t>
                      </a:r>
                      <a:r>
                        <a:rPr lang="tr-TR" sz="2400" dirty="0" err="1" smtClean="0">
                          <a:effectLst/>
                        </a:rPr>
                        <a:t>Urine</a:t>
                      </a:r>
                      <a:r>
                        <a:rPr lang="tr-TR" sz="2400" dirty="0" smtClean="0">
                          <a:effectLst/>
                        </a:rPr>
                        <a:t> </a:t>
                      </a:r>
                      <a:r>
                        <a:rPr lang="tr-TR" sz="2400" dirty="0" err="1" smtClean="0">
                          <a:effectLst/>
                        </a:rPr>
                        <a:t>pH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err="1" smtClean="0">
                          <a:effectLst/>
                        </a:rPr>
                        <a:t>Pre-fresh</a:t>
                      </a:r>
                      <a:r>
                        <a:rPr lang="tr-TR" sz="2400" dirty="0" smtClean="0">
                          <a:effectLst/>
                        </a:rPr>
                        <a:t> </a:t>
                      </a:r>
                      <a:r>
                        <a:rPr lang="tr-TR" sz="2400" dirty="0" err="1" smtClean="0">
                          <a:effectLst/>
                        </a:rPr>
                        <a:t>cow</a:t>
                      </a:r>
                      <a:r>
                        <a:rPr lang="tr-TR" sz="2400" dirty="0" smtClean="0">
                          <a:effectLst/>
                        </a:rPr>
                        <a:t> </a:t>
                      </a:r>
                      <a:r>
                        <a:rPr lang="tr-TR" sz="2400" dirty="0" err="1" smtClean="0">
                          <a:effectLst/>
                        </a:rPr>
                        <a:t>Acid-base</a:t>
                      </a:r>
                      <a:r>
                        <a:rPr lang="tr-TR" sz="2400" dirty="0" smtClean="0">
                          <a:effectLst/>
                        </a:rPr>
                        <a:t> </a:t>
                      </a:r>
                      <a:r>
                        <a:rPr lang="tr-TR" sz="2400" dirty="0" err="1" smtClean="0">
                          <a:effectLst/>
                        </a:rPr>
                        <a:t>status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err="1" smtClean="0">
                          <a:effectLst/>
                        </a:rPr>
                        <a:t>Fresh</a:t>
                      </a:r>
                      <a:r>
                        <a:rPr lang="tr-TR" sz="2400" dirty="0" smtClean="0">
                          <a:effectLst/>
                        </a:rPr>
                        <a:t> </a:t>
                      </a:r>
                      <a:r>
                        <a:rPr lang="tr-TR" sz="2400" dirty="0" err="1" smtClean="0">
                          <a:effectLst/>
                        </a:rPr>
                        <a:t>cow</a:t>
                      </a:r>
                      <a:r>
                        <a:rPr lang="tr-TR" sz="2400" dirty="0" smtClean="0">
                          <a:effectLst/>
                        </a:rPr>
                        <a:t> </a:t>
                      </a:r>
                      <a:r>
                        <a:rPr lang="tr-TR" sz="2400" dirty="0" err="1" smtClean="0">
                          <a:effectLst/>
                        </a:rPr>
                        <a:t>Ca</a:t>
                      </a:r>
                      <a:r>
                        <a:rPr lang="tr-TR" sz="2400" dirty="0" smtClean="0">
                          <a:effectLst/>
                        </a:rPr>
                        <a:t> </a:t>
                      </a:r>
                      <a:r>
                        <a:rPr lang="tr-TR" sz="2400" dirty="0" err="1" smtClean="0">
                          <a:effectLst/>
                        </a:rPr>
                        <a:t>status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1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Pozitif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(&gt;0 mEq/100g)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7 – 8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err="1" smtClean="0">
                          <a:effectLst/>
                        </a:rPr>
                        <a:t>Alkalosis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err="1" smtClean="0">
                          <a:effectLst/>
                        </a:rPr>
                        <a:t>Low</a:t>
                      </a:r>
                      <a:r>
                        <a:rPr lang="tr-TR" sz="2400" dirty="0" smtClean="0">
                          <a:effectLst/>
                        </a:rPr>
                        <a:t> </a:t>
                      </a:r>
                      <a:r>
                        <a:rPr lang="tr-TR" sz="2400" dirty="0" err="1" smtClean="0">
                          <a:effectLst/>
                        </a:rPr>
                        <a:t>blood</a:t>
                      </a:r>
                      <a:r>
                        <a:rPr lang="tr-TR" sz="2400" dirty="0" smtClean="0">
                          <a:effectLst/>
                        </a:rPr>
                        <a:t> </a:t>
                      </a:r>
                      <a:r>
                        <a:rPr lang="tr-TR" sz="2400" dirty="0" err="1" smtClean="0">
                          <a:effectLst/>
                        </a:rPr>
                        <a:t>Ca</a:t>
                      </a:r>
                      <a:r>
                        <a:rPr lang="tr-TR" sz="2400" dirty="0" smtClean="0">
                          <a:effectLst/>
                        </a:rPr>
                        <a:t> </a:t>
                      </a:r>
                      <a:r>
                        <a:rPr lang="tr-TR" sz="2400" dirty="0" err="1" smtClean="0">
                          <a:effectLst/>
                        </a:rPr>
                        <a:t>concentration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3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(&lt;0 </a:t>
                      </a:r>
                      <a:r>
                        <a:rPr lang="tr-TR" sz="2400" dirty="0" err="1">
                          <a:effectLst/>
                        </a:rPr>
                        <a:t>mEq</a:t>
                      </a:r>
                      <a:r>
                        <a:rPr lang="tr-TR" sz="2400" dirty="0">
                          <a:effectLst/>
                        </a:rPr>
                        <a:t>/100g)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5,5 – 6,5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err="1" smtClean="0">
                          <a:effectLst/>
                        </a:rPr>
                        <a:t>Moderate</a:t>
                      </a:r>
                      <a:r>
                        <a:rPr lang="tr-TR" sz="2400" dirty="0" smtClean="0">
                          <a:effectLst/>
                        </a:rPr>
                        <a:t> </a:t>
                      </a:r>
                      <a:r>
                        <a:rPr lang="tr-TR" sz="2400" dirty="0" err="1" smtClean="0">
                          <a:effectLst/>
                        </a:rPr>
                        <a:t>metabolic</a:t>
                      </a:r>
                      <a:r>
                        <a:rPr lang="tr-TR" sz="2400" dirty="0" smtClean="0">
                          <a:effectLst/>
                        </a:rPr>
                        <a:t> </a:t>
                      </a:r>
                      <a:r>
                        <a:rPr lang="tr-TR" sz="2400" dirty="0" err="1" smtClean="0">
                          <a:effectLst/>
                        </a:rPr>
                        <a:t>acidosis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Normal </a:t>
                      </a:r>
                      <a:r>
                        <a:rPr lang="tr-TR" sz="2400" dirty="0" err="1" smtClean="0">
                          <a:effectLst/>
                        </a:rPr>
                        <a:t>blood</a:t>
                      </a:r>
                      <a:r>
                        <a:rPr lang="tr-TR" sz="2400" dirty="0" smtClean="0">
                          <a:effectLst/>
                        </a:rPr>
                        <a:t> </a:t>
                      </a:r>
                      <a:r>
                        <a:rPr lang="tr-TR" sz="2400" dirty="0" err="1" smtClean="0">
                          <a:effectLst/>
                        </a:rPr>
                        <a:t>Ca</a:t>
                      </a:r>
                      <a:r>
                        <a:rPr lang="tr-TR" sz="2400" dirty="0" smtClean="0">
                          <a:effectLst/>
                        </a:rPr>
                        <a:t> </a:t>
                      </a:r>
                      <a:r>
                        <a:rPr lang="tr-TR" sz="2400" dirty="0" err="1" smtClean="0">
                          <a:effectLst/>
                        </a:rPr>
                        <a:t>con</a:t>
                      </a:r>
                      <a:r>
                        <a:rPr lang="tr-TR" sz="2400" dirty="0" smtClean="0">
                          <a:effectLst/>
                        </a:rPr>
                        <a:t>.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 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&lt; 5,5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err="1" smtClean="0">
                          <a:effectLst/>
                        </a:rPr>
                        <a:t>Kidney</a:t>
                      </a:r>
                      <a:r>
                        <a:rPr lang="tr-TR" sz="2400" dirty="0" smtClean="0">
                          <a:effectLst/>
                        </a:rPr>
                        <a:t> </a:t>
                      </a:r>
                      <a:r>
                        <a:rPr lang="tr-TR" sz="2400" dirty="0" err="1" smtClean="0">
                          <a:effectLst/>
                        </a:rPr>
                        <a:t>problems</a:t>
                      </a:r>
                      <a:r>
                        <a:rPr lang="tr-TR" sz="2400" dirty="0" smtClean="0">
                          <a:effectLst/>
                        </a:rPr>
                        <a:t>, </a:t>
                      </a:r>
                      <a:r>
                        <a:rPr lang="tr-TR" sz="2400" dirty="0" err="1" smtClean="0">
                          <a:effectLst/>
                        </a:rPr>
                        <a:t>crisis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11954" y="2281795"/>
            <a:ext cx="37409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Courier New" charset="0"/>
              <a:buChar char="o"/>
            </a:pPr>
            <a:r>
              <a:rPr lang="tr-TR" sz="2800" b="1" dirty="0" smtClean="0">
                <a:solidFill>
                  <a:schemeClr val="accent1"/>
                </a:solidFill>
              </a:rPr>
              <a:t>Prepartum ideal pH: </a:t>
            </a:r>
          </a:p>
          <a:p>
            <a:r>
              <a:rPr lang="tr-TR" sz="2800" b="1" dirty="0">
                <a:solidFill>
                  <a:schemeClr val="accent1"/>
                </a:solidFill>
              </a:rPr>
              <a:t> </a:t>
            </a:r>
            <a:r>
              <a:rPr lang="tr-TR" sz="2800" b="1" dirty="0" smtClean="0">
                <a:solidFill>
                  <a:schemeClr val="accent1"/>
                </a:solidFill>
              </a:rPr>
              <a:t>         5,5 </a:t>
            </a:r>
            <a:r>
              <a:rPr lang="mr-IN" sz="2800" b="1" dirty="0" smtClean="0">
                <a:solidFill>
                  <a:schemeClr val="accent1"/>
                </a:solidFill>
              </a:rPr>
              <a:t>–</a:t>
            </a:r>
            <a:r>
              <a:rPr lang="tr-TR" sz="2800" b="1" dirty="0" smtClean="0">
                <a:solidFill>
                  <a:schemeClr val="accent1"/>
                </a:solidFill>
              </a:rPr>
              <a:t> 6,5 </a:t>
            </a:r>
            <a:endParaRPr lang="tr-TR" sz="2800" b="1" dirty="0">
              <a:solidFill>
                <a:schemeClr val="accent1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/>
          <a:srcRect b="29896"/>
          <a:stretch/>
        </p:blipFill>
        <p:spPr>
          <a:xfrm>
            <a:off x="6451948" y="604898"/>
            <a:ext cx="4510398" cy="1811950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7243817" y="719520"/>
            <a:ext cx="82907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Asidik</a:t>
            </a:r>
            <a:endParaRPr lang="tr-TR" sz="20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9533775" y="677108"/>
            <a:ext cx="91255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Alkalin</a:t>
            </a:r>
            <a:endParaRPr lang="tr-TR" sz="2000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8101201" y="534854"/>
            <a:ext cx="14325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8E09F-3DE9-4E40-95C3-A4DEEE2B96D7}" type="slidenum">
              <a:rPr lang="tr-TR" smtClean="0"/>
              <a:t>6</a:t>
            </a:fld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174959" y="0"/>
            <a:ext cx="7926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solidFill>
                  <a:srgbClr val="FF0000"/>
                </a:solidFill>
              </a:rPr>
              <a:t>Prepartum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and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Postpartum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Follow-up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684606" y="583565"/>
            <a:ext cx="1670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>
                <a:solidFill>
                  <a:srgbClr val="FF0000"/>
                </a:solidFill>
              </a:rPr>
              <a:t>Urine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 err="1">
                <a:solidFill>
                  <a:srgbClr val="FF0000"/>
                </a:solidFill>
              </a:rPr>
              <a:t>pH</a:t>
            </a:r>
            <a:endParaRPr lang="tr-T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9" t="55931" r="36941" b="16537"/>
          <a:stretch/>
        </p:blipFill>
        <p:spPr>
          <a:xfrm>
            <a:off x="886914" y="1323771"/>
            <a:ext cx="7921300" cy="459364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9504154" y="6379080"/>
            <a:ext cx="240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(Peter ve ark., 2017)</a:t>
            </a:r>
            <a:endParaRPr lang="tr-TR" sz="2000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4847564" y="2204532"/>
            <a:ext cx="73194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en-US" sz="3200" dirty="0">
                <a:solidFill>
                  <a:schemeClr val="accent1"/>
                </a:solidFill>
                <a:cs typeface="+mj-cs"/>
              </a:rPr>
              <a:t>Metabolic monitoring of milk production</a:t>
            </a:r>
          </a:p>
          <a:p>
            <a:pPr marL="342900" indent="-342900">
              <a:buFont typeface="Courier New" charset="0"/>
              <a:buChar char="o"/>
            </a:pPr>
            <a:r>
              <a:rPr lang="en-US" sz="3200" dirty="0">
                <a:solidFill>
                  <a:schemeClr val="accent1"/>
                </a:solidFill>
                <a:cs typeface="+mj-cs"/>
              </a:rPr>
              <a:t>estimated 98% of diseases</a:t>
            </a:r>
            <a:endParaRPr lang="tr-TR" sz="3200" b="1" dirty="0" smtClean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591164" y="0"/>
            <a:ext cx="776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solidFill>
                  <a:srgbClr val="FF0000"/>
                </a:solidFill>
              </a:rPr>
              <a:t>Prepartum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and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Postpartum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Follow-up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214203" y="671444"/>
            <a:ext cx="3899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>
                <a:solidFill>
                  <a:srgbClr val="FF0000"/>
                </a:solidFill>
              </a:rPr>
              <a:t>Milk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 err="1">
                <a:solidFill>
                  <a:srgbClr val="FF0000"/>
                </a:solidFill>
              </a:rPr>
              <a:t>Production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 err="1">
                <a:solidFill>
                  <a:srgbClr val="FF0000"/>
                </a:solidFill>
              </a:rPr>
              <a:t>Curve</a:t>
            </a:r>
            <a:endParaRPr lang="tr-T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91327" y="708361"/>
            <a:ext cx="7064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charset="0"/>
                <a:ea typeface="Times New Roman" charset="0"/>
              </a:rPr>
              <a:t>Consumption of Water and Dry Matter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90005" y="1494343"/>
            <a:ext cx="9949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Fluctuations in water and KM consumption metabolic or infectious problems</a:t>
            </a:r>
            <a:endParaRPr lang="tr-T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59122" y="2151321"/>
            <a:ext cx="556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1 kg dry matter digestion: 4kg water</a:t>
            </a:r>
            <a:endParaRPr lang="tr-T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14671" y="2927666"/>
            <a:ext cx="6844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10 Lt drop in water T.: </a:t>
            </a:r>
            <a:r>
              <a:rPr lang="en-US" sz="2800" b="1" dirty="0" err="1">
                <a:solidFill>
                  <a:schemeClr val="accent1"/>
                </a:solidFill>
              </a:rPr>
              <a:t>P.p</a:t>
            </a:r>
            <a:r>
              <a:rPr lang="en-US" sz="2800" b="1" dirty="0">
                <a:solidFill>
                  <a:schemeClr val="accent1"/>
                </a:solidFill>
              </a:rPr>
              <a:t> disease probability</a:t>
            </a:r>
            <a:endParaRPr lang="tr-T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Yukarı Ok 8"/>
          <p:cNvSpPr/>
          <p:nvPr/>
        </p:nvSpPr>
        <p:spPr>
          <a:xfrm>
            <a:off x="5787494" y="3045162"/>
            <a:ext cx="249382" cy="33066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8457860" y="6457890"/>
            <a:ext cx="3410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(</a:t>
            </a:r>
            <a:r>
              <a:rPr lang="tr-TR" sz="20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Leblanc</a:t>
            </a:r>
            <a:r>
              <a:rPr lang="tr-TR" sz="20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, </a:t>
            </a:r>
            <a:r>
              <a:rPr lang="tr-TR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2010, Anonim 2017)</a:t>
            </a:r>
            <a:r>
              <a:rPr lang="tr-TR" sz="2000" dirty="0" smtClean="0"/>
              <a:t> </a:t>
            </a:r>
            <a:endParaRPr lang="tr-TR" sz="20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90005" y="3675105"/>
            <a:ext cx="3392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KMT </a:t>
            </a:r>
            <a:r>
              <a:rPr lang="tr-TR" sz="2800" b="1" dirty="0" err="1">
                <a:solidFill>
                  <a:schemeClr val="accent1"/>
                </a:solidFill>
              </a:rPr>
              <a:t>decline</a:t>
            </a:r>
            <a:r>
              <a:rPr lang="tr-TR" sz="2800" b="1" dirty="0">
                <a:solidFill>
                  <a:schemeClr val="accent1"/>
                </a:solidFill>
              </a:rPr>
              <a:t> </a:t>
            </a:r>
            <a:r>
              <a:rPr lang="tr-TR" sz="2800" b="1" dirty="0" err="1">
                <a:solidFill>
                  <a:schemeClr val="accent1"/>
                </a:solidFill>
              </a:rPr>
              <a:t>per</a:t>
            </a:r>
            <a:r>
              <a:rPr lang="tr-TR" sz="2800" b="1" dirty="0">
                <a:solidFill>
                  <a:schemeClr val="accent1"/>
                </a:solidFill>
              </a:rPr>
              <a:t> </a:t>
            </a:r>
            <a:r>
              <a:rPr lang="tr-TR" sz="2800" b="1" dirty="0" err="1">
                <a:solidFill>
                  <a:schemeClr val="accent1"/>
                </a:solidFill>
              </a:rPr>
              <a:t>unit</a:t>
            </a:r>
            <a:r>
              <a:rPr lang="tr-TR" sz="2800" b="1" dirty="0">
                <a:solidFill>
                  <a:schemeClr val="accent1"/>
                </a:solidFill>
              </a:rPr>
              <a:t>:</a:t>
            </a:r>
            <a:endParaRPr lang="tr-TR" sz="2800" b="1" dirty="0">
              <a:solidFill>
                <a:schemeClr val="accent1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3755265" y="3675105"/>
            <a:ext cx="3800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err="1">
                <a:solidFill>
                  <a:schemeClr val="tx2">
                    <a:lumMod val="50000"/>
                  </a:schemeClr>
                </a:solidFill>
              </a:rPr>
              <a:t>Probability</a:t>
            </a:r>
            <a:r>
              <a:rPr lang="tr-TR" sz="2800" dirty="0">
                <a:solidFill>
                  <a:schemeClr val="tx2">
                    <a:lumMod val="50000"/>
                  </a:schemeClr>
                </a:solidFill>
              </a:rPr>
              <a:t> of </a:t>
            </a:r>
            <a:r>
              <a:rPr lang="tr-TR" sz="2800" dirty="0" err="1">
                <a:solidFill>
                  <a:schemeClr val="tx2">
                    <a:lumMod val="50000"/>
                  </a:schemeClr>
                </a:solidFill>
              </a:rPr>
              <a:t>P.p</a:t>
            </a:r>
            <a:r>
              <a:rPr lang="tr-TR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2800" dirty="0" err="1">
                <a:solidFill>
                  <a:schemeClr val="tx2">
                    <a:lumMod val="50000"/>
                  </a:schemeClr>
                </a:solidFill>
              </a:rPr>
              <a:t>disease</a:t>
            </a:r>
            <a:endParaRPr lang="tr-TR" sz="2800" dirty="0"/>
          </a:p>
        </p:txBody>
      </p:sp>
      <p:sp>
        <p:nvSpPr>
          <p:cNvPr id="13" name="Yukarı Ok 12"/>
          <p:cNvSpPr/>
          <p:nvPr/>
        </p:nvSpPr>
        <p:spPr>
          <a:xfrm>
            <a:off x="6686487" y="3786371"/>
            <a:ext cx="249382" cy="33066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869" y="1956008"/>
            <a:ext cx="4932220" cy="36237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Metin kutusu 14"/>
          <p:cNvSpPr txBox="1"/>
          <p:nvPr/>
        </p:nvSpPr>
        <p:spPr>
          <a:xfrm>
            <a:off x="8008802" y="5484796"/>
            <a:ext cx="4053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Hierarchy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and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distance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1091553" y="61514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17" name="Metin kutusu 16"/>
          <p:cNvSpPr txBox="1"/>
          <p:nvPr/>
        </p:nvSpPr>
        <p:spPr>
          <a:xfrm>
            <a:off x="246649" y="59660"/>
            <a:ext cx="9177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solidFill>
                  <a:srgbClr val="FF0000"/>
                </a:solidFill>
              </a:rPr>
              <a:t>Prepartum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and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Postpartum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Follow-up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41" y="4132028"/>
            <a:ext cx="5412636" cy="26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7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eechenhill.co.uk/img/cows/cow_drink_w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366" y="1124262"/>
            <a:ext cx="8439912" cy="531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etin kutusu 4"/>
          <p:cNvSpPr txBox="1"/>
          <p:nvPr/>
        </p:nvSpPr>
        <p:spPr>
          <a:xfrm>
            <a:off x="127615" y="0"/>
            <a:ext cx="7064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charset="0"/>
                <a:ea typeface="Times New Roman" charset="0"/>
              </a:rPr>
              <a:t>Consumption of Water and Dry Matter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183203" y="6488668"/>
            <a:ext cx="1667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(Anonim </a:t>
            </a:r>
            <a:r>
              <a:rPr lang="tr-TR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2017)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0190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359</Words>
  <Application>Microsoft Office PowerPoint</Application>
  <PresentationFormat>Geniş ekran</PresentationFormat>
  <Paragraphs>87</Paragraphs>
  <Slides>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Mangal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MOY</cp:lastModifiedBy>
  <cp:revision>7</cp:revision>
  <dcterms:created xsi:type="dcterms:W3CDTF">2018-01-17T05:10:04Z</dcterms:created>
  <dcterms:modified xsi:type="dcterms:W3CDTF">2020-01-03T13:42:16Z</dcterms:modified>
</cp:coreProperties>
</file>