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276" r:id="rId3"/>
    <p:sldId id="292" r:id="rId4"/>
    <p:sldId id="313" r:id="rId5"/>
    <p:sldId id="307" r:id="rId6"/>
    <p:sldId id="308" r:id="rId7"/>
    <p:sldId id="287" r:id="rId8"/>
    <p:sldId id="288" r:id="rId9"/>
    <p:sldId id="300" r:id="rId10"/>
    <p:sldId id="301" r:id="rId11"/>
    <p:sldId id="289" r:id="rId12"/>
    <p:sldId id="272" r:id="rId13"/>
    <p:sldId id="274" r:id="rId14"/>
    <p:sldId id="275" r:id="rId15"/>
    <p:sldId id="317" r:id="rId16"/>
    <p:sldId id="310" r:id="rId17"/>
    <p:sldId id="316" r:id="rId18"/>
    <p:sldId id="278" r:id="rId19"/>
    <p:sldId id="322" r:id="rId20"/>
    <p:sldId id="331" r:id="rId21"/>
    <p:sldId id="332" r:id="rId22"/>
  </p:sldIdLst>
  <p:sldSz cx="6858000" cy="9906000" type="A4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0" autoAdjust="0"/>
  </p:normalViewPr>
  <p:slideViewPr>
    <p:cSldViewPr>
      <p:cViewPr varScale="1">
        <p:scale>
          <a:sx n="60" d="100"/>
          <a:sy n="60" d="100"/>
        </p:scale>
        <p:origin x="2700" y="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07E743-B2E0-45DC-8EBD-7021E03E6166}" type="datetimeFigureOut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28BE9C-9229-4F53-B419-A68D4AAB1C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961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87743B-08D6-4B3C-85EC-E78C32F08FC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51436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FE64E-353D-461C-826D-721B406665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114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B2B57-A5BA-42B0-A74F-79AB6D790F1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42757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3F4A9A-A915-48C4-ADC8-0610ABB61B5F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78253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9F356-20B8-40BC-8838-DA62FC1BDFC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921242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0C1BE-891B-4E5E-A5EB-18FB47F8CA3A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53053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BAB11F-8D22-4908-B7FE-116DACD4B5F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98326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BC85-511D-410C-8BD3-AE490DDBD617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OTC Drugs, AOB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7A9C-B508-497B-BA55-3DDE4440A6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54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64807-B9AD-4C7A-93F6-F8C1C3E4A942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OTC Drugs, AOB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B966-1E0B-419B-946D-94B8869FE6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84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4B7B-3F5A-4D46-8B22-B92595134EB5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OTC Drugs, AOB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7342F-770C-4D90-9030-984C5C24DD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99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FE94-E83C-4D17-B59A-FE87C2B1940E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OTC Drugs, AOB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CFA9-DA38-445B-B341-FFB88B96C3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84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A43A-DCA9-44A0-A5D0-1C46AF68144F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OTC Drugs, AOB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7DD99-727C-4C78-88C9-924F5B3820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91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D281-1FE8-4D46-A243-FFAA6D2C92E3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OTC Drugs, AOB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C5EE2-D6D6-4979-8AC2-708E377138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08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3B7C-C4BD-4BEC-B0C2-3CC783805649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OTC Drugs, AOB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5024-FBE4-4949-BF5F-99D60B05FB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822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7E3B6-E086-4A45-9046-4E5975712A55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OTC Drugs, AOB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4C8E-212C-4104-A578-B6BC48300E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95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47C6-5770-43A5-B2E5-0E4331D0126A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OTC Drugs, AOB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FC7B9-588B-4DDA-B00D-ADE24CAB64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56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CDAB-8672-4CDD-9B71-898C405C05D9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OTC Drugs, AOB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1793-5296-41AF-9982-B656B99EA3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53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6CC4-EC88-42F2-AE22-D919F140A297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OTC Drugs, AOB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EF3E-8F65-4EA2-9D16-6F2AE1E203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35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r-T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D8909-0AD9-454C-B6B1-2285FA75EF6A}" type="datetime1">
              <a:rPr lang="tr-TR"/>
              <a:pPr>
                <a:defRPr/>
              </a:pPr>
              <a:t>24.02.2020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/>
              <a:t>OTC Drugs, AOB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07829B-6BB3-422E-8931-D66928C03C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photo of pollen on the pistil of a sunflower">
            <a:hlinkClick r:id="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992188"/>
            <a:ext cx="24987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3050" y="238125"/>
            <a:ext cx="63706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spc="170" dirty="0">
                <a:solidFill>
                  <a:srgbClr val="FF0000"/>
                </a:solidFill>
                <a:latin typeface="+mn-lt"/>
              </a:rPr>
              <a:t>EN ÇOK NELERE ALLERJİMİZ VAR?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0575" y="1857375"/>
            <a:ext cx="1323975" cy="58420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FFFF00"/>
                </a:solidFill>
                <a:latin typeface="+mn-lt"/>
              </a:rPr>
              <a:t>POLEN</a:t>
            </a:r>
          </a:p>
        </p:txBody>
      </p:sp>
      <p:pic>
        <p:nvPicPr>
          <p:cNvPr id="9222" name="Picture 4" descr="photo of dog on furniture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36650"/>
            <a:ext cx="30956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41775" y="1208088"/>
            <a:ext cx="1831975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srgbClr val="FFFF00"/>
                </a:solidFill>
                <a:latin typeface="+mn-lt"/>
              </a:rPr>
              <a:t>ANIMAL DANDER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6049963" y="11880850"/>
            <a:ext cx="530225" cy="2524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OTC Drugs, AOB</a:t>
            </a:r>
          </a:p>
        </p:txBody>
      </p:sp>
      <p:pic>
        <p:nvPicPr>
          <p:cNvPr id="9225" name="Picture 2" descr="Dust mite in a dust ball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3008313"/>
            <a:ext cx="23844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4"/>
          <p:cNvSpPr txBox="1">
            <a:spLocks noChangeArrowheads="1"/>
          </p:cNvSpPr>
          <p:nvPr/>
        </p:nvSpPr>
        <p:spPr bwMode="auto">
          <a:xfrm>
            <a:off x="4492625" y="3151188"/>
            <a:ext cx="366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b="1">
                <a:solidFill>
                  <a:srgbClr val="FFFF00"/>
                </a:solidFill>
                <a:latin typeface="Comic Sans MS" pitchFamily="66" charset="0"/>
              </a:rPr>
              <a:t>MITE</a:t>
            </a:r>
          </a:p>
        </p:txBody>
      </p:sp>
      <p:pic>
        <p:nvPicPr>
          <p:cNvPr id="9227" name="Picture 4" descr="close up view of a yellow jacket wasp">
            <a:hlinkClick r:id="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3081338"/>
            <a:ext cx="187642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Box 5"/>
          <p:cNvSpPr txBox="1">
            <a:spLocks noChangeArrowheads="1"/>
          </p:cNvSpPr>
          <p:nvPr/>
        </p:nvSpPr>
        <p:spPr bwMode="auto">
          <a:xfrm>
            <a:off x="1773238" y="3152775"/>
            <a:ext cx="374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VENOM</a:t>
            </a:r>
          </a:p>
        </p:txBody>
      </p:sp>
      <p:pic>
        <p:nvPicPr>
          <p:cNvPr id="9229" name="Picture 6" descr="live cockroach">
            <a:hlinkClick r:id="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368675"/>
            <a:ext cx="1365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4" descr="peanuts">
            <a:hlinkClick r:id="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521200"/>
            <a:ext cx="24923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Box 5"/>
          <p:cNvSpPr txBox="1">
            <a:spLocks noChangeArrowheads="1"/>
          </p:cNvSpPr>
          <p:nvPr/>
        </p:nvSpPr>
        <p:spPr bwMode="auto">
          <a:xfrm>
            <a:off x="4292600" y="4521200"/>
            <a:ext cx="2216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sz="2400">
                <a:latin typeface="Comic Sans MS" pitchFamily="66" charset="0"/>
              </a:rPr>
              <a:t>YİYECEK</a:t>
            </a:r>
          </a:p>
        </p:txBody>
      </p:sp>
      <p:pic>
        <p:nvPicPr>
          <p:cNvPr id="9232" name="Picture 2" descr="Hormodendrum, the most common outdoor airborne mold">
            <a:hlinkClick r:id="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4737100"/>
            <a:ext cx="15128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Box 4"/>
          <p:cNvSpPr txBox="1">
            <a:spLocks noChangeArrowheads="1"/>
          </p:cNvSpPr>
          <p:nvPr/>
        </p:nvSpPr>
        <p:spPr bwMode="auto">
          <a:xfrm>
            <a:off x="476250" y="4737100"/>
            <a:ext cx="366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sz="3200" b="1">
                <a:solidFill>
                  <a:srgbClr val="FFFF00"/>
                </a:solidFill>
                <a:latin typeface="Comic Sans MS" pitchFamily="66" charset="0"/>
              </a:rPr>
              <a:t>KÜF</a:t>
            </a:r>
          </a:p>
        </p:txBody>
      </p:sp>
      <p:pic>
        <p:nvPicPr>
          <p:cNvPr id="9234" name="Picture 4" descr="bottle of aspirin">
            <a:hlinkClick r:id="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5097463"/>
            <a:ext cx="19446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" descr="burning candles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923088"/>
            <a:ext cx="26654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" descr="latex gloves">
            <a:hlinkClick r:id="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6392863"/>
            <a:ext cx="2449512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7" name="TextBox 4"/>
          <p:cNvSpPr txBox="1">
            <a:spLocks noChangeArrowheads="1"/>
          </p:cNvSpPr>
          <p:nvPr/>
        </p:nvSpPr>
        <p:spPr bwMode="auto">
          <a:xfrm>
            <a:off x="6148388" y="6535738"/>
            <a:ext cx="3540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sz="2800" b="1">
                <a:solidFill>
                  <a:srgbClr val="7030A0"/>
                </a:solidFill>
                <a:latin typeface="Comic Sans MS" pitchFamily="66" charset="0"/>
              </a:rPr>
              <a:t>LATEX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7563" y="8624888"/>
            <a:ext cx="16129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SİGARA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OTC Drugs, AOB</a:t>
            </a:r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500042" y="309530"/>
            <a:ext cx="6016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200" b="1" spc="300" dirty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ALLERJİK TEMAS DERMATİTİ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8" y="1095375"/>
            <a:ext cx="6242158" cy="230832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7030A0"/>
              </a:buClr>
              <a:buSzPct val="81000"/>
              <a:buFont typeface="Wingdings" pitchFamily="2" charset="2"/>
              <a:buChar char="q"/>
            </a:pPr>
            <a:r>
              <a:rPr lang="tr-TR" sz="2400" dirty="0">
                <a:latin typeface="Calibri" pitchFamily="34" charset="0"/>
              </a:rPr>
              <a:t> Temas dermatiti 2 şekilde: </a:t>
            </a:r>
            <a:r>
              <a:rPr lang="tr-TR" sz="2400" dirty="0" err="1">
                <a:latin typeface="Calibri" pitchFamily="34" charset="0"/>
              </a:rPr>
              <a:t>irritan</a:t>
            </a:r>
            <a:r>
              <a:rPr lang="tr-TR" sz="2400" dirty="0">
                <a:latin typeface="Calibri" pitchFamily="34" charset="0"/>
              </a:rPr>
              <a:t> ve </a:t>
            </a:r>
            <a:r>
              <a:rPr lang="tr-TR" sz="2400" dirty="0" err="1">
                <a:latin typeface="Calibri" pitchFamily="34" charset="0"/>
              </a:rPr>
              <a:t>allerjik</a:t>
            </a:r>
            <a:endParaRPr lang="tr-TR" sz="2400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7030A0"/>
              </a:buClr>
              <a:buSzPct val="81000"/>
              <a:buFont typeface="Wingdings" pitchFamily="2" charset="2"/>
              <a:buChar char="q"/>
            </a:pPr>
            <a:r>
              <a:rPr lang="tr-TR" sz="2400" dirty="0">
                <a:latin typeface="Calibri" pitchFamily="34" charset="0"/>
              </a:rPr>
              <a:t> </a:t>
            </a:r>
            <a:r>
              <a:rPr lang="tr-TR" sz="2400" dirty="0" err="1">
                <a:latin typeface="Calibri" pitchFamily="34" charset="0"/>
              </a:rPr>
              <a:t>İTD’de</a:t>
            </a:r>
            <a:r>
              <a:rPr lang="tr-TR" sz="2400" dirty="0">
                <a:latin typeface="Calibri" pitchFamily="34" charset="0"/>
              </a:rPr>
              <a:t> çoğunlukla meslek gereği </a:t>
            </a:r>
            <a:r>
              <a:rPr lang="tr-TR" sz="2400" dirty="0" err="1">
                <a:latin typeface="Calibri" pitchFamily="34" charset="0"/>
              </a:rPr>
              <a:t>irritan</a:t>
            </a:r>
            <a:r>
              <a:rPr lang="tr-TR" sz="2400" dirty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Clr>
                <a:srgbClr val="7030A0"/>
              </a:buClr>
              <a:buSzPct val="81000"/>
            </a:pPr>
            <a:r>
              <a:rPr lang="tr-TR" sz="2400" dirty="0">
                <a:latin typeface="Calibri" pitchFamily="34" charset="0"/>
              </a:rPr>
              <a:t>maddeyle temas ediliyor (kimyasallar, çözücüler, </a:t>
            </a:r>
          </a:p>
          <a:p>
            <a:pPr eaLnBrk="1" hangingPunct="1">
              <a:lnSpc>
                <a:spcPct val="150000"/>
              </a:lnSpc>
              <a:buClr>
                <a:srgbClr val="7030A0"/>
              </a:buClr>
              <a:buSzPct val="81000"/>
            </a:pPr>
            <a:r>
              <a:rPr lang="tr-TR" sz="2400" dirty="0">
                <a:latin typeface="Calibri" pitchFamily="34" charset="0"/>
              </a:rPr>
              <a:t>deterjanlar, </a:t>
            </a:r>
            <a:r>
              <a:rPr lang="tr-TR" sz="2400" dirty="0" err="1">
                <a:latin typeface="Calibri" pitchFamily="34" charset="0"/>
              </a:rPr>
              <a:t>etc</a:t>
            </a:r>
            <a:r>
              <a:rPr lang="tr-TR" sz="2400" dirty="0">
                <a:latin typeface="Calibri" pitchFamily="34" charset="0"/>
              </a:rPr>
              <a:t>.) ve </a:t>
            </a:r>
            <a:r>
              <a:rPr lang="tr-TR" sz="2400" dirty="0" err="1">
                <a:latin typeface="Calibri" pitchFamily="34" charset="0"/>
              </a:rPr>
              <a:t>inflamasyon</a:t>
            </a:r>
            <a:r>
              <a:rPr lang="tr-TR" sz="2400" dirty="0">
                <a:latin typeface="Calibri" pitchFamily="34" charset="0"/>
              </a:rPr>
              <a:t> </a:t>
            </a:r>
          </a:p>
        </p:txBody>
      </p:sp>
      <p:graphicFrame>
        <p:nvGraphicFramePr>
          <p:cNvPr id="9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259765"/>
              </p:ext>
            </p:extLst>
          </p:nvPr>
        </p:nvGraphicFramePr>
        <p:xfrm>
          <a:off x="1052736" y="4016896"/>
          <a:ext cx="4572018" cy="5090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572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Sıklıkla</a:t>
                      </a:r>
                      <a:r>
                        <a:rPr lang="tr-TR" sz="2800" baseline="0" dirty="0" smtClean="0"/>
                        <a:t> temas dermatitine neden olan etkenler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Nikel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Altın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Balsam</a:t>
                      </a:r>
                      <a:r>
                        <a:rPr lang="tr-TR" sz="2800" baseline="0" dirty="0" smtClean="0"/>
                        <a:t> (Tolu, Peru)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Parfümler, esanslar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Neomisin, bazitrasin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Formaldehit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Reçine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Topikal steroitler</a:t>
                      </a:r>
                      <a:endParaRPr lang="tr-T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25" y="238125"/>
            <a:ext cx="17827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200" b="1" spc="150" dirty="0">
                <a:solidFill>
                  <a:srgbClr val="7030A0"/>
                </a:solidFill>
                <a:latin typeface="+mn-lt"/>
              </a:rPr>
              <a:t>ÜRTİKER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57188" y="1166813"/>
            <a:ext cx="6381750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Calibri" pitchFamily="34" charset="0"/>
              </a:rPr>
              <a:t> Vücudun her bölgesinde olabilen kırmızı,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tr-TR" sz="2800" dirty="0">
                <a:latin typeface="Calibri" pitchFamily="34" charset="0"/>
              </a:rPr>
              <a:t>kaşıntılı, kabarcıklar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Calibri" pitchFamily="34" charset="0"/>
              </a:rPr>
              <a:t> Akut ürtiker çoğunlukla </a:t>
            </a:r>
            <a:r>
              <a:rPr lang="tr-TR" sz="2800" dirty="0" err="1">
                <a:latin typeface="Calibri" pitchFamily="34" charset="0"/>
              </a:rPr>
              <a:t>allerjik</a:t>
            </a:r>
            <a:endParaRPr lang="tr-TR" sz="2800" dirty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Calibri" pitchFamily="34" charset="0"/>
              </a:rPr>
              <a:t> Kronik ürtiker </a:t>
            </a:r>
            <a:r>
              <a:rPr lang="tr-TR" sz="2800" dirty="0" err="1">
                <a:latin typeface="Calibri" pitchFamily="34" charset="0"/>
              </a:rPr>
              <a:t>idiyopatik</a:t>
            </a:r>
            <a:r>
              <a:rPr lang="tr-TR" sz="2800" dirty="0">
                <a:latin typeface="Calibri" pitchFamily="34" charset="0"/>
              </a:rPr>
              <a:t> ve çoğunlukla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tr-TR" sz="2800" dirty="0" err="1">
                <a:latin typeface="Calibri" pitchFamily="34" charset="0"/>
              </a:rPr>
              <a:t>allerjik</a:t>
            </a:r>
            <a:r>
              <a:rPr lang="tr-TR" sz="2800" dirty="0">
                <a:latin typeface="Calibri" pitchFamily="34" charset="0"/>
              </a:rPr>
              <a:t> değil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Calibri" pitchFamily="34" charset="0"/>
              </a:rPr>
              <a:t> Sıklıkla olmasa da cildin ovalanması,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tr-TR" sz="2800" dirty="0">
                <a:latin typeface="Calibri" pitchFamily="34" charset="0"/>
              </a:rPr>
              <a:t>cilde basınç uygulanması, sıcaklık,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tr-TR" sz="2800" dirty="0">
                <a:latin typeface="Calibri" pitchFamily="34" charset="0"/>
              </a:rPr>
              <a:t>egzersiz (</a:t>
            </a:r>
            <a:r>
              <a:rPr lang="tr-TR" sz="2800" dirty="0" err="1">
                <a:latin typeface="Calibri" pitchFamily="34" charset="0"/>
              </a:rPr>
              <a:t>y.a</a:t>
            </a:r>
            <a:r>
              <a:rPr lang="tr-TR" sz="2800" dirty="0">
                <a:latin typeface="Calibri" pitchFamily="34" charset="0"/>
              </a:rPr>
              <a:t>.!) ve güneş ışığı da ürtiker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tr-TR" sz="2800" dirty="0">
                <a:latin typeface="Calibri" pitchFamily="34" charset="0"/>
              </a:rPr>
              <a:t>görüntüsü yaratabiliyor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endParaRPr lang="tr-TR" sz="2800" dirty="0">
              <a:latin typeface="Calibri" pitchFamily="34" charset="0"/>
            </a:endParaRPr>
          </a:p>
        </p:txBody>
      </p:sp>
      <p:sp>
        <p:nvSpPr>
          <p:cNvPr id="2" name="AutoShape 6" descr="data:image/jpeg;base64,/9j/4AAQSkZJRgABAQAAAQABAAD/2wCEAAkGBxQTEhIUExQVFhIXFRUSFxgVFA8UFBQUFBQWFhQUFBQYHCggGBolHBQUITEhJSkrLjIuFx8/ODMsQygtOisBCgoKDg0OFxAQFywcHBwsLCwsLCwsLCwsLCwsLCwsNyssNyw3LCwrLCssLCwsKywsLCwsKywsKyssKysrKysrK//AABEIAKgA4AMBIgACEQEDEQH/xAAbAAACAwEBAQAAAAAAAAAAAAADBAABAgUGB//EADAQAAEEAQMDAgUEAgMBAAAAAAEAAgMRIQQSMUFRYSJxBROBkaEyscHwQtFSYuEU/8QAGQEBAQEBAQEAAAAAAAAAAAAAAAECAwQF/8QAHxEBAQEBAAIDAQEBAAAAAAAAAAERAiExAxJBcWEy/9oADAMBAAIRAxEAPwDmPco0K3LeKXnfQUQraoCthGVF1gKiMIrh9qVOGEVhrVoDK3E1TblDVFqvlapbjYiKc/0+UdjbaqZFf94R2RUPylPGI2OgsAm1HLbBhBWzuh6i8UmNM4m7CJAzcMjqp+Nc+L5LRw7h5TELDtojhMmMA2rcFMOu9KHOVLWnIbiiY0Vkx9EYRony1NZpPasB9FMuYuVqmlrk1vjj7HHPvhajC5guxWF1dPF6Rnym6vfx/VNqhYi7MLRZjCOVefpaa0VhaDablUFttlqtwoYWgFsIM7KCxGjvNoY5Qbqlpiuld5QaEIIJCyzFDlMDIwhg0iCB3ZFiINoQas6WOzjui886OIu61tRqytMyolVEyhaKHgKNZV9yoyPui1bXVlW5t8qNaAUCdpuxwhOdSVpDhjCK2HN0tQzByI52VNXrwEW8/dar9lYHKvassF5GHkdEJ0O7KckjIAVtHRGuescqPTUcj6p6OIZRWtu/CssRe+tBYyhX2Wqwt7VYbmk1zeYcshRwUDei6Nttd0UeFoNpR4QZtEjCuNi3GhqY6KUiBuFGNRG2LNKwthqGLDcJzSQ0Ek12UZ8u3HdFm+h5DlSVxobRlVFn6owUX0m4YQZ9UAclXECXZ4QJ4MklS1vniWmYXbgtRxYNrehirphOyQBwUi2zm4Uj0uQRx2/2tgUjH0iugScepBOe6uRLL15MNar+X3RGN6+1K3tN5WHKAvv+PuloY3buV0GtVOlG4jqjU9AkKIoasvF39FGAyFWxb2UrcxUeOtQP/CwfC3fHddWx4zhR/Cpnbuo8UiNi1md9CwtjhYl47oQxpn23ytgLWnNCq6KuBaH74ba3H5WtgQ9C0k5TbIv5QviguaOUMxZtMhi3Bg+EWXFx6fi+UYn7KoxdlW4EnwoW7WowCDn2Ui0vfjr2WIdOd1/ULpTNsf3so1uBws5RXmsdkCZxa308oMkTvSbQ+v28mNXFub79LXO0+hp1rufLtv2+iH8ukpz3kwNjLKI7lGjYA2knqYC6qPUrDE80ZrMqnwA56gq/lYHcfuiPbQ/vKAD2oe3otCbJFEdrHPQ0VpoULM9sUrLVqRqyM1RsEFwNjgVn8j+0jLw7h2WmsV0hueQR2XZumfl5b4ypKc2pu7LE+Qb4RP0yz9IUDFInAtCIhYqOSnALcmCVkDIPUK3vzaqGGOpoPhaZMKBCVlYSKCL+mr5TW5JTWpwAfqsQz3Q+qb1DAWg9wldLGQcjFhQ5yw1Aw3zhFLOv0Vk1ZCE/UnaccYRMtvg5E4cHormeegz/AOpLS6jrQs+V0Imn9RWat5+t8ttbjI5yk5Z/UAbpOPcXE1hI66Pdec8JrXxzac0s9lG2EWSud8NirN8fldIsLvZROuZLhcakE0Oqbjpc6PSZx3/PddINysp3JPSntQ20QQiTOrn6ITK56YUYZbCLvOBtVObkpiRyw4IW2+2QFzvhkRBss2Y42PAaLHpDi8ih4AXQfEHAgixWQRYS8ccbXN+WxgJAJLBGKBy0ms0c5Rl410VZQScpiNxLQl34XZsQrRBqv7lYiII+yK2TICCofTRJwE21wPHXwkNSM1/cJjTv9OEazxo10hSSUppZN33VujzlDM9ny07QUvO42KW3SENrlZZLdhDn2Z/+yz4ATjDgHuuE8O3AhduDLQSo31zJNHLuKyqLAd18dPKqPBygCQOsccqsczW9LVgdDwunwP39lw9xDhQ4XWeT8s8WR3Ujp3ztgcupDsA1lW93pHvS5WpgcaAxXVdXStPywD14/wBqN/Wc5gMOpDb63+F0NJqL91xZ4y3xn7pz4eSCCT9uvsovycy867e0gAqi3ql9U47muvgcBYlmLh6VK884tB+JSkZrHT+VnQS7gbPCZfCXtF81SrT6cNtRu3n64MWXlU3Kk0gaL+iUZO3uo5zm2eDjvz3SHwyN2N0YYQ1wxfUtoNN5Hp/DeF0AVwvhOnjMjdjSNrbBqFp24qw0XRDuXZx7o5vOxSchAmREN7eF2bCitoKY07rN9QgWLyiOZtIrwjUMzMs+VWlbWDwtg7uFh0wCJ59NaeAhxrgoh8rekktRw/0hbf1pubCuOKsrLSjtKJq3tRNDK7IrKkbLvuqZdisd/KNzr8p+J25tf5dVztVG9rscJiGYtfnj+U04bsqLzfqTBOHV/QiafU+q0yYuR05CRdjlSuvNnTswta6q5VOjP+PToufo9UAV1mPwCmuffN5q3QAgWhN02U1uvI9lYIaFHP72eCWtJBz1H2QdHqgDVJ7UEOFjNpdjGsIxkqV2nUvPmH4pAQL+iqRXtGD4WQSc8LLz4FqGW3z0XKkjINdeq7G5V8gE2q68/J9ZlVoD6RfslvhMjnVu3fp6mTn2MbQPoSnZmtotIJHUNu/whaVjboB4NY3l+RjgElHDq7deADloMKoR/lTcQa85XVtjYESYVQ+igZeDwrnKKvTCgh6hoNd1rTusX5WpGX7jKLvlNM4sOV0ZaLbCSEndFiN+yL/15YDk7C4cHkpIYNInz6qwjOacgsG7widUCOYHCsyUi2XTTRnK1LLtNDskYdRmz1TuojBz4UakyzUOrHdYlj3+3KQjhs9U/G/bXYfys/13yT0prNuQunpNSHjnphKSlpbjObQdJpjurgcp/Gess8+3diJaK5QJdVmiiByQ1tkEjojhxl6PaaUcBMNcOVwdBvDrIvjwu02Q9lK38nGXwJ88XXXgLd8juhNHUocry0k9DlSMSaaa3KpxPRI6TU24i8LoqM985Ub/AH8f37Lm/CoGNNtDwSynbmNbTjtsONDc4lvkYPddEC/35XO+H/Na4WzBFOsSjbdcbpHA13rp0RzeLim3DyEJ0lGkIYVuGcLq7SHGxm76KntW2H03eeqFuN+EZ86w/wBOQiOmGPKGLPIUnisAjFKrMEkizYU05c00qjBWZpeteFMa/wAhqc1lYw7+Fhr9zUGFhBKpJh3Sk2QrnBOOquN5AVnNFTC9fomnZ1PK6bRjwuNI8hG0WqLsHCL9b1NOseQ6qsJiRljt+UvG8AI8TrRm0QacYN5CYa8WgSWENrlE9+zAfuxxlSUi/wArDVYcoQKSbITunntpyuXqIiTjjlb0jtpys16LzLy68s9AFJvl34v+K8LL5A6+yJA0ZrlHOeJv6Y0kIAUl1VHxyoEg6Fxd4ROcu66jtRTd3TngnnwMpX4dExrwGBx9DrcW7KotoOO0b3GydxN+k90clwadosjgfysaeaS/WBRuiAW1RAAILjl1k8/4lHHr2+fyD015Sr5qNEo7ZMJSaPcV1defbraJ4rnlGeFy4HHApORSnIKh1Gicq22q28FQHz1VYQO7qSkELEzsqibCKK00FkD7oZetRygIGt6JFLSXL7CjUDnIyMrLGgG0vHM6/CaJUavg1G5ELiOEi1xTMORyiYYjnJ5RWoDGUjMkRL/gm7ssl6GX0qa7qoDNcAlJwScIxOFIx91Gp1gzOFnRt2jJs2oQpaiXqnGO/dMApJqMxxUY6E1RGx266rNcpH4S5m522r2/4/J21fX5eL45811TctlpANE8H6/6tZYxwePVbADz+oklu2/YB2f+yMPnzOlcLDhnCii6uv6PGjdFFEG4zlWSooifom0EWEtwooi1gnlCnbYwooiwfQOJFFGe4q1EW3yJpSBVlM96UUUOgZXEBChldfOFSiVvi+HZZLj3Q2MIN2ooq57gwJRGHKiiiCfNBwqGFSiyvUxA/K200oojKi49Ew6Ti/ZRRSp7A1+pcGnaCTxjmrF15pC+GTuLjYIbtzZefXiiN2f+f4UUVh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IUExQVFhIXFRUSFxgVFA8UFBQUFBQWFhQUFBQYHCggGBolHBQUITEhJSkrLjIuFx8/ODMsQygtOisBCgoKDg0OFxAQFywcHBwsLCwsLCwsLCwsLCwsLCwsNyssNyw3LCwrLCssLCwsKywsLCwsKywsKyssKysrKysrK//AABEIAKgA4AMBIgACEQEDEQH/xAAbAAACAwEBAQAAAAAAAAAAAAADBAABAgUGB//EADAQAAEEAQMDAgUEAgMBAAAAAAEAAgMRIQQSMUFRYSJxBROBkaEyscHwQtFSYuEU/8QAGQEBAQEBAQEAAAAAAAAAAAAAAAECAwQF/8QAHxEBAQEBAAIDAQEBAAAAAAAAAAERAiExAxJBcWEy/9oADAMBAAIRAxEAPwDmPco0K3LeKXnfQUQraoCthGVF1gKiMIrh9qVOGEVhrVoDK3E1TblDVFqvlapbjYiKc/0+UdjbaqZFf94R2RUPylPGI2OgsAm1HLbBhBWzuh6i8UmNM4m7CJAzcMjqp+Nc+L5LRw7h5TELDtojhMmMA2rcFMOu9KHOVLWnIbiiY0Vkx9EYRony1NZpPasB9FMuYuVqmlrk1vjj7HHPvhajC5guxWF1dPF6Rnym6vfx/VNqhYi7MLRZjCOVefpaa0VhaDablUFttlqtwoYWgFsIM7KCxGjvNoY5Qbqlpiuld5QaEIIJCyzFDlMDIwhg0iCB3ZFiINoQas6WOzjui886OIu61tRqytMyolVEyhaKHgKNZV9yoyPui1bXVlW5t8qNaAUCdpuxwhOdSVpDhjCK2HN0tQzByI52VNXrwEW8/dar9lYHKvassF5GHkdEJ0O7KckjIAVtHRGuescqPTUcj6p6OIZRWtu/CssRe+tBYyhX2Wqwt7VYbmk1zeYcshRwUDei6Nttd0UeFoNpR4QZtEjCuNi3GhqY6KUiBuFGNRG2LNKwthqGLDcJzSQ0Ek12UZ8u3HdFm+h5DlSVxobRlVFn6owUX0m4YQZ9UAclXECXZ4QJ4MklS1vniWmYXbgtRxYNrehirphOyQBwUi2zm4Uj0uQRx2/2tgUjH0iugScepBOe6uRLL15MNar+X3RGN6+1K3tN5WHKAvv+PuloY3buV0GtVOlG4jqjU9AkKIoasvF39FGAyFWxb2UrcxUeOtQP/CwfC3fHddWx4zhR/Cpnbuo8UiNi1md9CwtjhYl47oQxpn23ytgLWnNCq6KuBaH74ba3H5WtgQ9C0k5TbIv5QviguaOUMxZtMhi3Bg+EWXFx6fi+UYn7KoxdlW4EnwoW7WowCDn2Ui0vfjr2WIdOd1/ULpTNsf3so1uBws5RXmsdkCZxa308oMkTvSbQ+v28mNXFub79LXO0+hp1rufLtv2+iH8ukpz3kwNjLKI7lGjYA2knqYC6qPUrDE80ZrMqnwA56gq/lYHcfuiPbQ/vKAD2oe3otCbJFEdrHPQ0VpoULM9sUrLVqRqyM1RsEFwNjgVn8j+0jLw7h2WmsV0hueQR2XZumfl5b4ypKc2pu7LE+Qb4RP0yz9IUDFInAtCIhYqOSnALcmCVkDIPUK3vzaqGGOpoPhaZMKBCVlYSKCL+mr5TW5JTWpwAfqsQz3Q+qb1DAWg9wldLGQcjFhQ5yw1Aw3zhFLOv0Vk1ZCE/UnaccYRMtvg5E4cHormeegz/AOpLS6jrQs+V0Imn9RWat5+t8ttbjI5yk5Z/UAbpOPcXE1hI66Pdec8JrXxzac0s9lG2EWSud8NirN8fldIsLvZROuZLhcakE0Oqbjpc6PSZx3/PddINysp3JPSntQ20QQiTOrn6ITK56YUYZbCLvOBtVObkpiRyw4IW2+2QFzvhkRBss2Y42PAaLHpDi8ih4AXQfEHAgixWQRYS8ccbXN+WxgJAJLBGKBy0ms0c5Rl410VZQScpiNxLQl34XZsQrRBqv7lYiII+yK2TICCofTRJwE21wPHXwkNSM1/cJjTv9OEazxo10hSSUppZN33VujzlDM9ny07QUvO42KW3SENrlZZLdhDn2Z/+yz4ATjDgHuuE8O3AhduDLQSo31zJNHLuKyqLAd18dPKqPBygCQOsccqsczW9LVgdDwunwP39lw9xDhQ4XWeT8s8WR3Ujp3ztgcupDsA1lW93pHvS5WpgcaAxXVdXStPywD14/wBqN/Wc5gMOpDb63+F0NJqL91xZ4y3xn7pz4eSCCT9uvsovycy867e0gAqi3ql9U47muvgcBYlmLh6VK884tB+JSkZrHT+VnQS7gbPCZfCXtF81SrT6cNtRu3n64MWXlU3Kk0gaL+iUZO3uo5zm2eDjvz3SHwyN2N0YYQ1wxfUtoNN5Hp/DeF0AVwvhOnjMjdjSNrbBqFp24qw0XRDuXZx7o5vOxSchAmREN7eF2bCitoKY07rN9QgWLyiOZtIrwjUMzMs+VWlbWDwtg7uFh0wCJ59NaeAhxrgoh8rekktRw/0hbf1pubCuOKsrLSjtKJq3tRNDK7IrKkbLvuqZdisd/KNzr8p+J25tf5dVztVG9rscJiGYtfnj+U04bsqLzfqTBOHV/QiafU+q0yYuR05CRdjlSuvNnTswta6q5VOjP+PToufo9UAV1mPwCmuffN5q3QAgWhN02U1uvI9lYIaFHP72eCWtJBz1H2QdHqgDVJ7UEOFjNpdjGsIxkqV2nUvPmH4pAQL+iqRXtGD4WQSc8LLz4FqGW3z0XKkjINdeq7G5V8gE2q68/J9ZlVoD6RfslvhMjnVu3fp6mTn2MbQPoSnZmtotIJHUNu/whaVjboB4NY3l+RjgElHDq7deADloMKoR/lTcQa85XVtjYESYVQ+igZeDwrnKKvTCgh6hoNd1rTusX5WpGX7jKLvlNM4sOV0ZaLbCSEndFiN+yL/15YDk7C4cHkpIYNInz6qwjOacgsG7widUCOYHCsyUi2XTTRnK1LLtNDskYdRmz1TuojBz4UakyzUOrHdYlj3+3KQjhs9U/G/bXYfys/13yT0prNuQunpNSHjnphKSlpbjObQdJpjurgcp/Gess8+3diJaK5QJdVmiiByQ1tkEjojhxl6PaaUcBMNcOVwdBvDrIvjwu02Q9lK38nGXwJ88XXXgLd8juhNHUocry0k9DlSMSaaa3KpxPRI6TU24i8LoqM985Ub/AH8f37Lm/CoGNNtDwSynbmNbTjtsONDc4lvkYPddEC/35XO+H/Na4WzBFOsSjbdcbpHA13rp0RzeLim3DyEJ0lGkIYVuGcLq7SHGxm76KntW2H03eeqFuN+EZ86w/wBOQiOmGPKGLPIUnisAjFKrMEkizYU05c00qjBWZpeteFMa/wAhqc1lYw7+Fhr9zUGFhBKpJh3Sk2QrnBOOquN5AVnNFTC9fomnZ1PK6bRjwuNI8hG0WqLsHCL9b1NOseQ6qsJiRljt+UvG8AI8TrRm0QacYN5CYa8WgSWENrlE9+zAfuxxlSUi/wArDVYcoQKSbITunntpyuXqIiTjjlb0jtpys16LzLy68s9AFJvl34v+K8LL5A6+yJA0ZrlHOeJv6Y0kIAUl1VHxyoEg6Fxd4ROcu66jtRTd3TngnnwMpX4dExrwGBx9DrcW7KotoOO0b3GydxN+k90clwadosjgfysaeaS/WBRuiAW1RAAILjl1k8/4lHHr2+fyD015Sr5qNEo7ZMJSaPcV1defbraJ4rnlGeFy4HHApORSnIKh1Gicq22q28FQHz1VYQO7qSkELEzsqibCKK00FkD7oZetRygIGt6JFLSXL7CjUDnIyMrLGgG0vHM6/CaJUavg1G5ELiOEi1xTMORyiYYjnJ5RWoDGUjMkRL/gm7ssl6GX0qa7qoDNcAlJwScIxOFIx91Gp1gzOFnRt2jJs2oQpaiXqnGO/dMApJqMxxUY6E1RGx266rNcpH4S5m522r2/4/J21fX5eL45811TctlpANE8H6/6tZYxwePVbADz+oklu2/YB2f+yMPnzOlcLDhnCii6uv6PGjdFFEG4zlWSooifom0EWEtwooi1gnlCnbYwooiwfQOJFFGe4q1EW3yJpSBVlM96UUUOgZXEBChldfOFSiVvi+HZZLj3Q2MIN2ooq57gwJRGHKiiiCfNBwqGFSiyvUxA/K200oojKi49Ew6Ti/ZRRSp7A1+pcGnaCTxjmrF15pC+GTuLjYIbtzZefXiiN2f+f4UUVhX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0" name="Picture 10" descr="http://www.skinsight.com/images/dx/webTeen/pruriticUrticarialPapulesPlaquesofPregnancyPUPPP_1552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7689304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038" y="738188"/>
            <a:ext cx="3176587" cy="5842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tr-TR" sz="3200" b="1" dirty="0">
                <a:solidFill>
                  <a:srgbClr val="009999"/>
                </a:solidFill>
                <a:latin typeface="+mn-lt"/>
              </a:rPr>
              <a:t>Antiallerjik İlaçlar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71" y="1322388"/>
            <a:ext cx="6657720" cy="44781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tr-TR" sz="2400" dirty="0" smtClean="0">
                <a:solidFill>
                  <a:srgbClr val="CC00FF"/>
                </a:solidFill>
                <a:latin typeface="+mn-lt"/>
                <a:cs typeface="Arial" pitchFamily="34" charset="0"/>
              </a:rPr>
              <a:t>DİFENHİDRAMİN</a:t>
            </a:r>
            <a:endParaRPr lang="tr-TR" sz="2400" dirty="0">
              <a:solidFill>
                <a:srgbClr val="CC00FF"/>
              </a:solidFill>
              <a:latin typeface="+mn-lt"/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tr-TR" sz="2400" dirty="0">
                <a:solidFill>
                  <a:srgbClr val="CC00FF"/>
                </a:solidFill>
                <a:latin typeface="+mn-lt"/>
                <a:cs typeface="Arial" pitchFamily="34" charset="0"/>
              </a:rPr>
              <a:t>KLORFENİRAMİN</a:t>
            </a:r>
          </a:p>
          <a:p>
            <a:pPr>
              <a:spcAft>
                <a:spcPts val="600"/>
              </a:spcAft>
              <a:defRPr/>
            </a:pPr>
            <a:r>
              <a:rPr lang="tr-TR" sz="2400" dirty="0" smtClean="0">
                <a:solidFill>
                  <a:srgbClr val="CC00FF"/>
                </a:solidFill>
                <a:latin typeface="+mn-lt"/>
                <a:cs typeface="Arial" pitchFamily="34" charset="0"/>
              </a:rPr>
              <a:t>DEKSBROMFENİRAMİN</a:t>
            </a:r>
            <a:endParaRPr lang="tr-TR" sz="2400" dirty="0">
              <a:solidFill>
                <a:srgbClr val="CC00FF"/>
              </a:solidFill>
              <a:latin typeface="+mn-lt"/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tr-TR" sz="2400" dirty="0">
                <a:solidFill>
                  <a:srgbClr val="CC00FF"/>
                </a:solidFill>
                <a:latin typeface="+mn-lt"/>
                <a:cs typeface="Arial" pitchFamily="34" charset="0"/>
              </a:rPr>
              <a:t>DOKSİLAMİN</a:t>
            </a:r>
          </a:p>
          <a:p>
            <a:pPr>
              <a:spcAft>
                <a:spcPts val="600"/>
              </a:spcAft>
              <a:defRPr/>
            </a:pPr>
            <a:r>
              <a:rPr lang="tr-TR" sz="2400" dirty="0" smtClean="0">
                <a:solidFill>
                  <a:srgbClr val="CC00FF"/>
                </a:solidFill>
                <a:latin typeface="+mn-lt"/>
                <a:cs typeface="Arial" pitchFamily="34" charset="0"/>
              </a:rPr>
              <a:t>KLEMASTİN (</a:t>
            </a:r>
            <a:r>
              <a:rPr lang="tr-TR" sz="2400" u="sng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12 yaş altında kullanılması önerilmiyor</a:t>
            </a:r>
            <a:r>
              <a:rPr lang="tr-TR" sz="2400" dirty="0" smtClean="0">
                <a:solidFill>
                  <a:srgbClr val="CC00FF"/>
                </a:solidFill>
                <a:latin typeface="+mn-lt"/>
                <a:cs typeface="Arial" pitchFamily="34" charset="0"/>
              </a:rPr>
              <a:t>)</a:t>
            </a:r>
            <a:endParaRPr lang="tr-TR" sz="2400" dirty="0">
              <a:solidFill>
                <a:srgbClr val="CC00FF"/>
              </a:solidFill>
              <a:latin typeface="+mn-lt"/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tr-TR" sz="2400" dirty="0">
                <a:solidFill>
                  <a:srgbClr val="CC00FF"/>
                </a:solidFill>
                <a:latin typeface="+mn-lt"/>
                <a:cs typeface="Arial" pitchFamily="34" charset="0"/>
              </a:rPr>
              <a:t>DEKSKLORFENİRAMİN</a:t>
            </a:r>
          </a:p>
          <a:p>
            <a:pPr>
              <a:spcAft>
                <a:spcPts val="600"/>
              </a:spcAft>
              <a:defRPr/>
            </a:pPr>
            <a:r>
              <a:rPr lang="tr-TR" sz="2400" dirty="0" smtClean="0">
                <a:solidFill>
                  <a:srgbClr val="CC00FF"/>
                </a:solidFill>
                <a:latin typeface="+mn-lt"/>
                <a:cs typeface="Arial" pitchFamily="34" charset="0"/>
              </a:rPr>
              <a:t>FENİRAMİN</a:t>
            </a:r>
            <a:endParaRPr lang="tr-TR" sz="2400" dirty="0">
              <a:solidFill>
                <a:srgbClr val="CC00FF"/>
              </a:solidFill>
              <a:latin typeface="+mn-lt"/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tr-TR" sz="2400" dirty="0">
                <a:solidFill>
                  <a:srgbClr val="CC00FF"/>
                </a:solidFill>
                <a:latin typeface="+mn-lt"/>
                <a:cs typeface="Arial" pitchFamily="34" charset="0"/>
              </a:rPr>
              <a:t>PİRİLAMİN</a:t>
            </a:r>
          </a:p>
          <a:p>
            <a:pPr>
              <a:spcAft>
                <a:spcPts val="600"/>
              </a:spcAft>
              <a:defRPr/>
            </a:pPr>
            <a:r>
              <a:rPr lang="tr-TR" sz="2400" dirty="0">
                <a:solidFill>
                  <a:srgbClr val="CC00FF"/>
                </a:solidFill>
                <a:latin typeface="+mn-lt"/>
                <a:cs typeface="Arial" pitchFamily="34" charset="0"/>
              </a:rPr>
              <a:t>TONZİLAMİN</a:t>
            </a:r>
          </a:p>
          <a:p>
            <a:pPr>
              <a:spcAft>
                <a:spcPts val="600"/>
              </a:spcAft>
              <a:defRPr/>
            </a:pPr>
            <a:r>
              <a:rPr lang="tr-TR" sz="2400" dirty="0">
                <a:solidFill>
                  <a:srgbClr val="CC00FF"/>
                </a:solidFill>
                <a:latin typeface="+mn-lt"/>
                <a:cs typeface="Arial" pitchFamily="34" charset="0"/>
              </a:rPr>
              <a:t>TRİPROLİDİN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759430" y="629710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2-6 yaş</a:t>
            </a:r>
            <a:endParaRPr lang="en-US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219729"/>
              </p:ext>
            </p:extLst>
          </p:nvPr>
        </p:nvGraphicFramePr>
        <p:xfrm>
          <a:off x="351991" y="6825208"/>
          <a:ext cx="547889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Per </a:t>
                      </a:r>
                      <a:r>
                        <a:rPr lang="tr-TR" sz="2800" dirty="0" err="1" smtClean="0"/>
                        <a:t>day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solidFill>
                            <a:srgbClr val="CC00FF"/>
                          </a:solidFill>
                          <a:latin typeface="+mn-lt"/>
                          <a:cs typeface="Arial" pitchFamily="34" charset="0"/>
                        </a:rPr>
                        <a:t>SETİRİZİN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2,5-5 mg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1x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LEVOSETİRİZİN</a:t>
                      </a:r>
                      <a:endParaRPr lang="en-US" sz="2800" kern="1200" dirty="0">
                        <a:solidFill>
                          <a:srgbClr val="CC00F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1,25 mg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2x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 pitchFamily="34" charset="0"/>
                        </a:rPr>
                        <a:t>FEKSOFENADİN</a:t>
                      </a:r>
                      <a:r>
                        <a:rPr lang="tr-TR" sz="2800" dirty="0" smtClean="0">
                          <a:solidFill>
                            <a:srgbClr val="CC00FF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30 mg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2x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kern="1200" dirty="0" smtClean="0">
                          <a:solidFill>
                            <a:srgbClr val="CC00FF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LORATADİN</a:t>
                      </a:r>
                      <a:endParaRPr lang="en-US" sz="2800" kern="1200" dirty="0">
                        <a:solidFill>
                          <a:srgbClr val="CC00FF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 mg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/>
                        <a:t>1x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Metin kutusu 9"/>
          <p:cNvSpPr txBox="1"/>
          <p:nvPr/>
        </p:nvSpPr>
        <p:spPr>
          <a:xfrm>
            <a:off x="3974542" y="3863233"/>
            <a:ext cx="20521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Rupatadin</a:t>
            </a:r>
            <a:endParaRPr lang="tr-TR" sz="3200" dirty="0" smtClean="0"/>
          </a:p>
          <a:p>
            <a:r>
              <a:rPr lang="tr-TR" sz="3200" dirty="0" err="1" smtClean="0"/>
              <a:t>Ebastin</a:t>
            </a:r>
            <a:endParaRPr lang="tr-TR" sz="3200" dirty="0" smtClean="0"/>
          </a:p>
          <a:p>
            <a:r>
              <a:rPr lang="tr-TR" sz="3200" dirty="0" err="1" smtClean="0"/>
              <a:t>Bilastin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25" y="309563"/>
            <a:ext cx="24050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rgbClr val="009999"/>
                </a:solidFill>
                <a:latin typeface="+mn-lt"/>
                <a:cs typeface="Arial" pitchFamily="34" charset="0"/>
              </a:rPr>
              <a:t>Klinik Kullanım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88900" y="881063"/>
            <a:ext cx="662622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tr-TR" sz="2800" dirty="0">
                <a:solidFill>
                  <a:srgbClr val="CC00FF"/>
                </a:solidFill>
                <a:latin typeface="Calibri" pitchFamily="34" charset="0"/>
              </a:rPr>
              <a:t>Hafif </a:t>
            </a:r>
            <a:r>
              <a:rPr lang="tr-TR" sz="2800" dirty="0" err="1">
                <a:solidFill>
                  <a:srgbClr val="CC00FF"/>
                </a:solidFill>
                <a:latin typeface="Calibri" pitchFamily="34" charset="0"/>
              </a:rPr>
              <a:t>Allerji</a:t>
            </a:r>
            <a:endParaRPr lang="tr-TR" sz="2800" dirty="0">
              <a:solidFill>
                <a:srgbClr val="CC00FF"/>
              </a:solidFill>
              <a:latin typeface="Calibri" pitchFamily="34" charset="0"/>
            </a:endParaRPr>
          </a:p>
          <a:p>
            <a:pPr eaLnBrk="1" hangingPunct="1"/>
            <a:r>
              <a:rPr lang="tr-TR" sz="2800" dirty="0">
                <a:latin typeface="Calibri" pitchFamily="34" charset="0"/>
              </a:rPr>
              <a:t>Mevsimsel </a:t>
            </a:r>
            <a:r>
              <a:rPr lang="tr-TR" sz="2800" dirty="0" err="1">
                <a:latin typeface="Calibri" pitchFamily="34" charset="0"/>
              </a:rPr>
              <a:t>allerji</a:t>
            </a:r>
            <a:r>
              <a:rPr lang="tr-TR" sz="2800" dirty="0">
                <a:latin typeface="Calibri" pitchFamily="34" charset="0"/>
              </a:rPr>
              <a:t> de denen dış etkenlere </a:t>
            </a:r>
          </a:p>
          <a:p>
            <a:pPr eaLnBrk="1" hangingPunct="1"/>
            <a:r>
              <a:rPr lang="tr-TR" sz="2800" dirty="0">
                <a:latin typeface="Calibri" pitchFamily="34" charset="0"/>
              </a:rPr>
              <a:t>karşı gelişen </a:t>
            </a:r>
            <a:r>
              <a:rPr lang="tr-TR" sz="2800" dirty="0" err="1">
                <a:latin typeface="Calibri" pitchFamily="34" charset="0"/>
              </a:rPr>
              <a:t>allerjilerde</a:t>
            </a:r>
            <a:r>
              <a:rPr lang="tr-TR" sz="2800" dirty="0">
                <a:latin typeface="Calibri" pitchFamily="34" charset="0"/>
              </a:rPr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tr-TR" sz="2800" dirty="0">
                <a:latin typeface="Calibri" pitchFamily="34" charset="0"/>
              </a:rPr>
              <a:t>Akut ürtikerde</a:t>
            </a:r>
          </a:p>
          <a:p>
            <a:pPr eaLnBrk="1" hangingPunct="1"/>
            <a:r>
              <a:rPr lang="tr-TR" sz="2800" dirty="0">
                <a:solidFill>
                  <a:srgbClr val="CC00FF"/>
                </a:solidFill>
                <a:latin typeface="Calibri" pitchFamily="34" charset="0"/>
              </a:rPr>
              <a:t>2. Ağır </a:t>
            </a:r>
            <a:r>
              <a:rPr lang="tr-TR" sz="2800" dirty="0" err="1">
                <a:solidFill>
                  <a:srgbClr val="CC00FF"/>
                </a:solidFill>
                <a:latin typeface="Calibri" pitchFamily="34" charset="0"/>
              </a:rPr>
              <a:t>allerji</a:t>
            </a:r>
            <a:endParaRPr lang="tr-TR" sz="2800" dirty="0">
              <a:solidFill>
                <a:srgbClr val="CC00FF"/>
              </a:solidFill>
              <a:latin typeface="Calibri" pitchFamily="34" charset="0"/>
            </a:endParaRPr>
          </a:p>
          <a:p>
            <a:pPr eaLnBrk="1" hangingPunct="1"/>
            <a:r>
              <a:rPr lang="tr-TR" sz="2800" dirty="0" err="1">
                <a:latin typeface="Calibri" pitchFamily="34" charset="0"/>
              </a:rPr>
              <a:t>Anaflaksinin</a:t>
            </a:r>
            <a:r>
              <a:rPr lang="tr-TR" sz="2800" dirty="0">
                <a:latin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</a:rPr>
              <a:t>major</a:t>
            </a:r>
            <a:r>
              <a:rPr lang="tr-TR" sz="2800" dirty="0">
                <a:latin typeface="Calibri" pitchFamily="34" charset="0"/>
              </a:rPr>
              <a:t> semptomlarına </a:t>
            </a:r>
          </a:p>
          <a:p>
            <a:pPr eaLnBrk="1" hangingPunct="1"/>
            <a:r>
              <a:rPr lang="tr-TR" sz="2800" dirty="0">
                <a:latin typeface="Calibri" pitchFamily="34" charset="0"/>
              </a:rPr>
              <a:t>(hipotansiyon, </a:t>
            </a:r>
            <a:r>
              <a:rPr lang="tr-TR" sz="2800" dirty="0" err="1">
                <a:latin typeface="Calibri" pitchFamily="34" charset="0"/>
              </a:rPr>
              <a:t>larinks</a:t>
            </a:r>
            <a:r>
              <a:rPr lang="tr-TR" sz="2800" dirty="0">
                <a:latin typeface="Calibri" pitchFamily="34" charset="0"/>
              </a:rPr>
              <a:t> ödemi, </a:t>
            </a:r>
            <a:r>
              <a:rPr lang="tr-TR" sz="2800" dirty="0" err="1">
                <a:latin typeface="Calibri" pitchFamily="34" charset="0"/>
              </a:rPr>
              <a:t>bronkospazm</a:t>
            </a:r>
            <a:r>
              <a:rPr lang="tr-TR" sz="2800" dirty="0">
                <a:latin typeface="Calibri" pitchFamily="34" charset="0"/>
              </a:rPr>
              <a:t>) </a:t>
            </a:r>
          </a:p>
          <a:p>
            <a:pPr eaLnBrk="1" hangingPunct="1"/>
            <a:r>
              <a:rPr lang="tr-TR" sz="2800" dirty="0">
                <a:latin typeface="Calibri" pitchFamily="34" charset="0"/>
              </a:rPr>
              <a:t>başka </a:t>
            </a:r>
            <a:r>
              <a:rPr lang="tr-TR" sz="2800" dirty="0" err="1">
                <a:latin typeface="Calibri" pitchFamily="34" charset="0"/>
              </a:rPr>
              <a:t>mediyatörler</a:t>
            </a:r>
            <a:r>
              <a:rPr lang="tr-TR" sz="2800" dirty="0">
                <a:latin typeface="Calibri" pitchFamily="34" charset="0"/>
              </a:rPr>
              <a:t> (</a:t>
            </a:r>
            <a:r>
              <a:rPr lang="tr-TR" sz="2800" dirty="0" err="1">
                <a:latin typeface="Calibri" pitchFamily="34" charset="0"/>
              </a:rPr>
              <a:t>lökotrienler</a:t>
            </a:r>
            <a:r>
              <a:rPr lang="tr-TR" sz="2800" dirty="0">
                <a:latin typeface="Calibri" pitchFamily="34" charset="0"/>
              </a:rPr>
              <a:t>) aracılık</a:t>
            </a:r>
          </a:p>
          <a:p>
            <a:pPr eaLnBrk="1" hangingPunct="1"/>
            <a:r>
              <a:rPr lang="tr-TR" sz="2800" dirty="0">
                <a:latin typeface="Calibri" pitchFamily="34" charset="0"/>
              </a:rPr>
              <a:t>ediyor</a:t>
            </a:r>
          </a:p>
          <a:p>
            <a:pPr eaLnBrk="1" hangingPunct="1">
              <a:spcAft>
                <a:spcPts val="600"/>
              </a:spcAft>
            </a:pPr>
            <a:r>
              <a:rPr lang="tr-TR" sz="2800" dirty="0">
                <a:latin typeface="Calibri" pitchFamily="34" charset="0"/>
              </a:rPr>
              <a:t>Kullanılabilseler de etkinlikleri sınırlı</a:t>
            </a:r>
          </a:p>
          <a:p>
            <a:pPr eaLnBrk="1" hangingPunct="1"/>
            <a:r>
              <a:rPr lang="tr-TR" sz="2800" dirty="0">
                <a:solidFill>
                  <a:srgbClr val="CC00FF"/>
                </a:solidFill>
                <a:latin typeface="Calibri" pitchFamily="34" charset="0"/>
              </a:rPr>
              <a:t>3. Hareket </a:t>
            </a:r>
            <a:r>
              <a:rPr lang="tr-TR" sz="2800" dirty="0" smtClean="0">
                <a:solidFill>
                  <a:srgbClr val="CC00FF"/>
                </a:solidFill>
                <a:latin typeface="Calibri" pitchFamily="34" charset="0"/>
              </a:rPr>
              <a:t>hastalığı (taşıt tutması)</a:t>
            </a:r>
            <a:endParaRPr lang="tr-TR" sz="2800" dirty="0">
              <a:solidFill>
                <a:srgbClr val="CC00FF"/>
              </a:solidFill>
              <a:latin typeface="Calibri" pitchFamily="34" charset="0"/>
            </a:endParaRPr>
          </a:p>
          <a:p>
            <a:pPr eaLnBrk="1" hangingPunct="1"/>
            <a:r>
              <a:rPr lang="tr-TR" sz="2800" dirty="0" err="1">
                <a:latin typeface="Calibri" pitchFamily="34" charset="0"/>
              </a:rPr>
              <a:t>Vestibüler</a:t>
            </a:r>
            <a:r>
              <a:rPr lang="tr-TR" sz="2800" dirty="0">
                <a:latin typeface="Calibri" pitchFamily="34" charset="0"/>
              </a:rPr>
              <a:t> sistemle </a:t>
            </a:r>
            <a:r>
              <a:rPr lang="tr-TR" sz="2800" dirty="0" err="1">
                <a:latin typeface="Calibri" pitchFamily="34" charset="0"/>
              </a:rPr>
              <a:t>hipotalamus</a:t>
            </a:r>
            <a:r>
              <a:rPr lang="tr-TR" sz="2800" dirty="0">
                <a:latin typeface="Calibri" pitchFamily="34" charset="0"/>
              </a:rPr>
              <a:t> arasındaki </a:t>
            </a:r>
          </a:p>
          <a:p>
            <a:pPr eaLnBrk="1" hangingPunct="1"/>
            <a:r>
              <a:rPr lang="tr-TR" sz="2800" dirty="0" err="1">
                <a:latin typeface="Calibri" pitchFamily="34" charset="0"/>
              </a:rPr>
              <a:t>kolinerjik</a:t>
            </a:r>
            <a:r>
              <a:rPr lang="tr-TR" sz="2800" dirty="0">
                <a:latin typeface="Calibri" pitchFamily="34" charset="0"/>
              </a:rPr>
              <a:t>/</a:t>
            </a:r>
            <a:r>
              <a:rPr lang="tr-TR" sz="2800" dirty="0" err="1">
                <a:latin typeface="Calibri" pitchFamily="34" charset="0"/>
              </a:rPr>
              <a:t>histaminik</a:t>
            </a:r>
            <a:r>
              <a:rPr lang="tr-TR" sz="2800" dirty="0">
                <a:latin typeface="Calibri" pitchFamily="34" charset="0"/>
              </a:rPr>
              <a:t> iletişimi bloke ederek</a:t>
            </a:r>
          </a:p>
          <a:p>
            <a:pPr eaLnBrk="1" hangingPunct="1"/>
            <a:r>
              <a:rPr lang="tr-TR" sz="2800" dirty="0">
                <a:latin typeface="Calibri" pitchFamily="34" charset="0"/>
              </a:rPr>
              <a:t>etki gösteriyorlar</a:t>
            </a:r>
          </a:p>
        </p:txBody>
      </p:sp>
      <p:pic>
        <p:nvPicPr>
          <p:cNvPr id="25606" name="Picture 5" descr="http://i.ehow.com/images/GlobalPhoto/Articles/5191854/283567-main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377113"/>
            <a:ext cx="214312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25" y="309563"/>
            <a:ext cx="24050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rgbClr val="009999"/>
                </a:solidFill>
                <a:latin typeface="+mn-lt"/>
                <a:cs typeface="Arial" pitchFamily="34" charset="0"/>
              </a:rPr>
              <a:t>Klinik Kullanım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42875" y="1166813"/>
            <a:ext cx="6816546" cy="746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tr-TR" sz="2800" dirty="0">
                <a:solidFill>
                  <a:srgbClr val="CC00FF"/>
                </a:solidFill>
                <a:latin typeface="Calibri" pitchFamily="34" charset="0"/>
              </a:rPr>
              <a:t>4. </a:t>
            </a:r>
            <a:r>
              <a:rPr lang="tr-TR" sz="2800" dirty="0" err="1">
                <a:solidFill>
                  <a:srgbClr val="CC00FF"/>
                </a:solidFill>
                <a:latin typeface="Calibri" pitchFamily="34" charset="0"/>
              </a:rPr>
              <a:t>İnsomnia</a:t>
            </a:r>
            <a:endParaRPr lang="tr-TR" sz="2800" dirty="0">
              <a:solidFill>
                <a:srgbClr val="CC00FF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Difenhidramin</a:t>
            </a:r>
            <a:endParaRPr lang="tr-T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sz="2400" dirty="0" err="1">
                <a:latin typeface="Calibri" pitchFamily="34" charset="0"/>
              </a:rPr>
              <a:t>SSS’de</a:t>
            </a:r>
            <a:r>
              <a:rPr lang="tr-TR" sz="2400" dirty="0">
                <a:latin typeface="Calibri" pitchFamily="34" charset="0"/>
              </a:rPr>
              <a:t> yaptıkları sersemlik hali pratikte uykusuzluğa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tr-TR" sz="2400" dirty="0">
                <a:latin typeface="Calibri" pitchFamily="34" charset="0"/>
              </a:rPr>
              <a:t>karşı kullanılıyorlar ama yüksek doz gerekiyor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>
                <a:solidFill>
                  <a:srgbClr val="CC00FF"/>
                </a:solidFill>
                <a:latin typeface="Calibri" pitchFamily="34" charset="0"/>
              </a:rPr>
              <a:t>5. </a:t>
            </a:r>
            <a:r>
              <a:rPr lang="tr-TR" sz="2800" dirty="0" err="1">
                <a:solidFill>
                  <a:srgbClr val="CC00FF"/>
                </a:solidFill>
                <a:latin typeface="Calibri" pitchFamily="34" charset="0"/>
              </a:rPr>
              <a:t>Soğukalgınlığı</a:t>
            </a:r>
            <a:endParaRPr lang="tr-TR" sz="2800" dirty="0">
              <a:solidFill>
                <a:srgbClr val="CC00FF"/>
              </a:solidFill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sz="2400" dirty="0">
                <a:latin typeface="Calibri" pitchFamily="34" charset="0"/>
              </a:rPr>
              <a:t>Yaygın olarak kullanılıyor olmalarına rağmen bu </a:t>
            </a:r>
          </a:p>
          <a:p>
            <a:pPr eaLnBrk="1" hangingPunct="1">
              <a:lnSpc>
                <a:spcPct val="150000"/>
              </a:lnSpc>
            </a:pPr>
            <a:r>
              <a:rPr lang="tr-TR" sz="2400" dirty="0">
                <a:latin typeface="Calibri" pitchFamily="34" charset="0"/>
              </a:rPr>
              <a:t>hastalığın semptomlarındaki </a:t>
            </a:r>
            <a:r>
              <a:rPr lang="tr-TR" sz="2400" dirty="0" err="1">
                <a:latin typeface="Calibri" pitchFamily="34" charset="0"/>
              </a:rPr>
              <a:t>mediyatör</a:t>
            </a:r>
            <a:r>
              <a:rPr lang="tr-TR" sz="2400" dirty="0">
                <a:latin typeface="Calibri" pitchFamily="34" charset="0"/>
              </a:rPr>
              <a:t> </a:t>
            </a:r>
            <a:r>
              <a:rPr lang="tr-TR" sz="2400" dirty="0" err="1">
                <a:latin typeface="Calibri" pitchFamily="34" charset="0"/>
              </a:rPr>
              <a:t>histamin</a:t>
            </a:r>
            <a:r>
              <a:rPr lang="tr-TR" sz="2400" dirty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tr-TR" sz="2400" dirty="0">
                <a:latin typeface="Calibri" pitchFamily="34" charset="0"/>
              </a:rPr>
              <a:t>değil</a:t>
            </a:r>
          </a:p>
          <a:p>
            <a:pPr eaLnBrk="1" hangingPunct="1">
              <a:lnSpc>
                <a:spcPct val="150000"/>
              </a:lnSpc>
            </a:pPr>
            <a:r>
              <a:rPr lang="tr-TR" sz="2400" dirty="0">
                <a:latin typeface="Calibri" pitchFamily="34" charset="0"/>
              </a:rPr>
              <a:t>Yine de </a:t>
            </a:r>
            <a:r>
              <a:rPr lang="tr-TR" sz="2400" dirty="0" err="1">
                <a:latin typeface="Calibri" pitchFamily="34" charset="0"/>
              </a:rPr>
              <a:t>antikolinerjik</a:t>
            </a:r>
            <a:r>
              <a:rPr lang="tr-TR" sz="2400" dirty="0">
                <a:latin typeface="Calibri" pitchFamily="34" charset="0"/>
              </a:rPr>
              <a:t> etkilerle </a:t>
            </a:r>
            <a:r>
              <a:rPr lang="tr-TR" sz="2400" dirty="0" err="1">
                <a:latin typeface="Calibri" pitchFamily="34" charset="0"/>
              </a:rPr>
              <a:t>rinoreyi</a:t>
            </a:r>
            <a:r>
              <a:rPr lang="tr-TR" sz="2400" dirty="0">
                <a:latin typeface="Calibri" pitchFamily="34" charset="0"/>
              </a:rPr>
              <a:t> azaltabiliyorlar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>
                <a:solidFill>
                  <a:srgbClr val="CC00FF"/>
                </a:solidFill>
                <a:latin typeface="Calibri" pitchFamily="34" charset="0"/>
              </a:rPr>
              <a:t>6. Öksürük</a:t>
            </a:r>
          </a:p>
          <a:p>
            <a:pPr eaLnBrk="1" hangingPunct="1">
              <a:lnSpc>
                <a:spcPct val="150000"/>
              </a:lnSpc>
            </a:pPr>
            <a:r>
              <a:rPr lang="tr-TR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Difenhidramin</a:t>
            </a:r>
            <a:r>
              <a:rPr lang="tr-TR" sz="2400" dirty="0">
                <a:latin typeface="Calibri" pitchFamily="34" charset="0"/>
              </a:rPr>
              <a:t>, büyük olasılıkla </a:t>
            </a:r>
            <a:r>
              <a:rPr lang="tr-TR" sz="2400" dirty="0" err="1">
                <a:latin typeface="Calibri" pitchFamily="34" charset="0"/>
              </a:rPr>
              <a:t>antikolinerjik</a:t>
            </a:r>
            <a:r>
              <a:rPr lang="tr-TR" sz="2400" dirty="0">
                <a:latin typeface="Calibri" pitchFamily="34" charset="0"/>
              </a:rPr>
              <a:t> </a:t>
            </a:r>
            <a:endParaRPr lang="tr-TR" sz="2400" dirty="0" smtClean="0">
              <a:latin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tr-TR" sz="2400" dirty="0" smtClean="0">
                <a:latin typeface="Calibri" pitchFamily="34" charset="0"/>
              </a:rPr>
              <a:t>etkisiyle</a:t>
            </a:r>
            <a:endParaRPr lang="tr-T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920552"/>
            <a:ext cx="66484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6944816"/>
            <a:ext cx="45624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1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9" y="666720"/>
            <a:ext cx="6572272" cy="8217634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3200" dirty="0">
                <a:solidFill>
                  <a:srgbClr val="FFFF00"/>
                </a:solidFill>
                <a:latin typeface="+mn-lt"/>
              </a:rPr>
              <a:t>Product Selection Guideline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solidFill>
                  <a:schemeClr val="bg1"/>
                </a:solidFill>
                <a:latin typeface="+mn-lt"/>
              </a:rPr>
              <a:t> Hamilelikte nonallerjik rinit sık </a:t>
            </a:r>
            <a:r>
              <a:rPr lang="tr-TR" sz="3200" dirty="0" smtClean="0">
                <a:solidFill>
                  <a:schemeClr val="bg1"/>
                </a:solidFill>
                <a:latin typeface="+mn-lt"/>
              </a:rPr>
              <a:t>görülüyor</a:t>
            </a:r>
            <a:endParaRPr lang="tr-TR" sz="32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sz="3200" u="sng" dirty="0" smtClean="0">
                <a:solidFill>
                  <a:schemeClr val="bg1"/>
                </a:solidFill>
                <a:latin typeface="+mn-lt"/>
              </a:rPr>
              <a:t>KLORFENİRAMİN</a:t>
            </a:r>
            <a:r>
              <a:rPr lang="tr-TR" sz="3200" dirty="0">
                <a:solidFill>
                  <a:schemeClr val="bg1"/>
                </a:solidFill>
                <a:latin typeface="+mn-lt"/>
              </a:rPr>
              <a:t>, setirizin, klemastin, </a:t>
            </a:r>
            <a:r>
              <a:rPr lang="tr-TR" sz="3200" dirty="0" err="1" smtClean="0">
                <a:solidFill>
                  <a:schemeClr val="bg1"/>
                </a:solidFill>
                <a:latin typeface="+mn-lt"/>
              </a:rPr>
              <a:t>difenhidramin</a:t>
            </a:r>
            <a:r>
              <a:rPr lang="tr-TR" sz="3200" dirty="0">
                <a:solidFill>
                  <a:schemeClr val="bg1"/>
                </a:solidFill>
                <a:latin typeface="+mn-lt"/>
              </a:rPr>
              <a:t>, loratadin: kategori B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  <a:latin typeface="+mn-lt"/>
              </a:rPr>
              <a:t>Antihistaminikler</a:t>
            </a:r>
            <a:r>
              <a:rPr lang="tr-TR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+mn-lt"/>
              </a:rPr>
              <a:t>laktasyon sırasında </a:t>
            </a:r>
          </a:p>
          <a:p>
            <a:pPr>
              <a:lnSpc>
                <a:spcPct val="150000"/>
              </a:lnSpc>
              <a:defRPr/>
            </a:pPr>
            <a:r>
              <a:rPr lang="tr-TR" sz="3200" dirty="0">
                <a:solidFill>
                  <a:schemeClr val="bg1"/>
                </a:solidFill>
                <a:latin typeface="+mn-lt"/>
              </a:rPr>
              <a:t>KONTRİNDİKE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solidFill>
                  <a:schemeClr val="bg1"/>
                </a:solidFill>
                <a:latin typeface="+mn-lt"/>
              </a:rPr>
              <a:t> 12 yaş altında çocuk tanı için doktora </a:t>
            </a:r>
          </a:p>
          <a:p>
            <a:pPr>
              <a:lnSpc>
                <a:spcPct val="150000"/>
              </a:lnSpc>
              <a:defRPr/>
            </a:pPr>
            <a:r>
              <a:rPr lang="tr-TR" sz="3200" dirty="0">
                <a:solidFill>
                  <a:schemeClr val="bg1"/>
                </a:solidFill>
                <a:latin typeface="+mn-lt"/>
              </a:rPr>
              <a:t>götürülmeli</a:t>
            </a:r>
          </a:p>
          <a:p>
            <a:pPr>
              <a:lnSpc>
                <a:spcPct val="150000"/>
              </a:lnSpc>
              <a:defRPr/>
            </a:pPr>
            <a:endParaRPr lang="tr-TR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A9C4F-213F-49AF-A065-7CA5CB3CA917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452438"/>
            <a:ext cx="1716151" cy="658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1948036" y="1928664"/>
            <a:ext cx="4691063" cy="74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tr-TR" dirty="0" err="1">
                <a:solidFill>
                  <a:srgbClr val="FF0000"/>
                </a:solidFill>
              </a:rPr>
              <a:t>Adverse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effects</a:t>
            </a:r>
            <a:endParaRPr lang="tr-TR" dirty="0">
              <a:solidFill>
                <a:srgbClr val="FF0000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Sedation</a:t>
            </a:r>
            <a:r>
              <a:rPr lang="tr-TR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Dizziness</a:t>
            </a:r>
            <a:r>
              <a:rPr lang="tr-TR" dirty="0">
                <a:solidFill>
                  <a:srgbClr val="0070C0"/>
                </a:solidFill>
              </a:rPr>
              <a:t>, </a:t>
            </a:r>
            <a:r>
              <a:rPr lang="tr-TR" dirty="0" err="1">
                <a:solidFill>
                  <a:srgbClr val="0070C0"/>
                </a:solidFill>
              </a:rPr>
              <a:t>incoordination</a:t>
            </a:r>
            <a:r>
              <a:rPr lang="tr-TR" dirty="0">
                <a:solidFill>
                  <a:srgbClr val="0070C0"/>
                </a:solidFill>
              </a:rPr>
              <a:t>, </a:t>
            </a:r>
            <a:r>
              <a:rPr lang="tr-TR" dirty="0" err="1">
                <a:solidFill>
                  <a:srgbClr val="0070C0"/>
                </a:solidFill>
              </a:rPr>
              <a:t>confusion</a:t>
            </a:r>
            <a:endParaRPr lang="tr-TR" dirty="0">
              <a:solidFill>
                <a:srgbClr val="0070C0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Fatigue</a:t>
            </a:r>
            <a:endParaRPr lang="tr-TR" dirty="0">
              <a:solidFill>
                <a:srgbClr val="0070C0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Paradoxical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exitation</a:t>
            </a:r>
            <a:r>
              <a:rPr lang="tr-TR" dirty="0">
                <a:solidFill>
                  <a:srgbClr val="0070C0"/>
                </a:solidFill>
              </a:rPr>
              <a:t> (</a:t>
            </a:r>
            <a:r>
              <a:rPr lang="tr-TR" dirty="0" err="1">
                <a:solidFill>
                  <a:srgbClr val="0070C0"/>
                </a:solidFill>
              </a:rPr>
              <a:t>insomnia</a:t>
            </a:r>
            <a:r>
              <a:rPr lang="tr-TR" dirty="0">
                <a:solidFill>
                  <a:srgbClr val="0070C0"/>
                </a:solidFill>
              </a:rPr>
              <a:t>, </a:t>
            </a:r>
            <a:r>
              <a:rPr lang="tr-TR" dirty="0" err="1">
                <a:solidFill>
                  <a:srgbClr val="0070C0"/>
                </a:solidFill>
              </a:rPr>
              <a:t>nervousness</a:t>
            </a:r>
            <a:r>
              <a:rPr lang="tr-TR" dirty="0">
                <a:solidFill>
                  <a:srgbClr val="0070C0"/>
                </a:solidFill>
              </a:rPr>
              <a:t>, </a:t>
            </a:r>
          </a:p>
          <a:p>
            <a:pPr eaLnBrk="1" hangingPunct="1">
              <a:buClr>
                <a:srgbClr val="FF0000"/>
              </a:buClr>
            </a:pPr>
            <a:r>
              <a:rPr lang="tr-TR" dirty="0" err="1">
                <a:solidFill>
                  <a:srgbClr val="0070C0"/>
                </a:solidFill>
              </a:rPr>
              <a:t>tremors</a:t>
            </a:r>
            <a:r>
              <a:rPr lang="tr-TR" dirty="0">
                <a:solidFill>
                  <a:srgbClr val="0070C0"/>
                </a:solidFill>
              </a:rPr>
              <a:t>, </a:t>
            </a:r>
            <a:r>
              <a:rPr lang="tr-TR" dirty="0" err="1">
                <a:solidFill>
                  <a:srgbClr val="0070C0"/>
                </a:solidFill>
              </a:rPr>
              <a:t>even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convulsions</a:t>
            </a:r>
            <a:r>
              <a:rPr lang="tr-TR" dirty="0">
                <a:solidFill>
                  <a:srgbClr val="0070C0"/>
                </a:solidFill>
              </a:rPr>
              <a:t>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Nausea</a:t>
            </a:r>
            <a:r>
              <a:rPr lang="tr-TR" dirty="0">
                <a:solidFill>
                  <a:srgbClr val="0070C0"/>
                </a:solidFill>
              </a:rPr>
              <a:t>, </a:t>
            </a:r>
            <a:r>
              <a:rPr lang="tr-TR" dirty="0" err="1">
                <a:solidFill>
                  <a:srgbClr val="0070C0"/>
                </a:solidFill>
              </a:rPr>
              <a:t>vomiting</a:t>
            </a:r>
            <a:r>
              <a:rPr lang="tr-TR" dirty="0">
                <a:solidFill>
                  <a:srgbClr val="0070C0"/>
                </a:solidFill>
              </a:rPr>
              <a:t>, </a:t>
            </a:r>
            <a:r>
              <a:rPr lang="tr-TR" dirty="0" err="1">
                <a:solidFill>
                  <a:srgbClr val="0070C0"/>
                </a:solidFill>
              </a:rPr>
              <a:t>loss</a:t>
            </a:r>
            <a:r>
              <a:rPr lang="tr-TR" dirty="0">
                <a:solidFill>
                  <a:srgbClr val="0070C0"/>
                </a:solidFill>
              </a:rPr>
              <a:t> of </a:t>
            </a:r>
            <a:r>
              <a:rPr lang="tr-TR" dirty="0" err="1">
                <a:solidFill>
                  <a:srgbClr val="0070C0"/>
                </a:solidFill>
              </a:rPr>
              <a:t>appetite</a:t>
            </a:r>
            <a:r>
              <a:rPr lang="tr-TR" dirty="0">
                <a:solidFill>
                  <a:srgbClr val="0070C0"/>
                </a:solidFill>
              </a:rPr>
              <a:t>/</a:t>
            </a:r>
            <a:r>
              <a:rPr lang="tr-TR" dirty="0" err="1">
                <a:solidFill>
                  <a:srgbClr val="0070C0"/>
                </a:solidFill>
              </a:rPr>
              <a:t>increased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appetite</a:t>
            </a:r>
            <a:r>
              <a:rPr lang="tr-TR" dirty="0">
                <a:solidFill>
                  <a:srgbClr val="0070C0"/>
                </a:solidFill>
              </a:rPr>
              <a:t>,</a:t>
            </a:r>
          </a:p>
          <a:p>
            <a:pPr eaLnBrk="1" hangingPunct="1">
              <a:buClr>
                <a:srgbClr val="FF0000"/>
              </a:buClr>
            </a:pPr>
            <a:r>
              <a:rPr lang="tr-TR" dirty="0" err="1">
                <a:solidFill>
                  <a:srgbClr val="0070C0"/>
                </a:solidFill>
              </a:rPr>
              <a:t>diarrhea</a:t>
            </a:r>
            <a:r>
              <a:rPr lang="tr-TR" dirty="0">
                <a:solidFill>
                  <a:srgbClr val="0070C0"/>
                </a:solidFill>
              </a:rPr>
              <a:t>/</a:t>
            </a:r>
            <a:r>
              <a:rPr lang="tr-TR" dirty="0" err="1">
                <a:solidFill>
                  <a:srgbClr val="0070C0"/>
                </a:solidFill>
              </a:rPr>
              <a:t>constipation</a:t>
            </a:r>
            <a:endParaRPr lang="tr-TR" dirty="0">
              <a:solidFill>
                <a:srgbClr val="0070C0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u="sng" dirty="0" err="1">
                <a:solidFill>
                  <a:srgbClr val="0070C0"/>
                </a:solidFill>
              </a:rPr>
              <a:t>Anticholinergic</a:t>
            </a:r>
            <a:r>
              <a:rPr lang="tr-TR" u="sng" dirty="0">
                <a:solidFill>
                  <a:srgbClr val="0070C0"/>
                </a:solidFill>
              </a:rPr>
              <a:t> </a:t>
            </a:r>
            <a:r>
              <a:rPr lang="tr-TR" u="sng" dirty="0" err="1">
                <a:solidFill>
                  <a:srgbClr val="0070C0"/>
                </a:solidFill>
              </a:rPr>
              <a:t>adverse</a:t>
            </a:r>
            <a:r>
              <a:rPr lang="tr-TR" u="sng" dirty="0">
                <a:solidFill>
                  <a:srgbClr val="0070C0"/>
                </a:solidFill>
              </a:rPr>
              <a:t> </a:t>
            </a:r>
            <a:r>
              <a:rPr lang="tr-TR" u="sng" dirty="0" err="1">
                <a:solidFill>
                  <a:srgbClr val="0070C0"/>
                </a:solidFill>
              </a:rPr>
              <a:t>effects</a:t>
            </a:r>
            <a:r>
              <a:rPr lang="tr-TR" dirty="0">
                <a:solidFill>
                  <a:srgbClr val="0070C0"/>
                </a:solidFill>
              </a:rPr>
              <a:t>: </a:t>
            </a:r>
          </a:p>
          <a:p>
            <a:pPr eaLnBrk="1" hangingPunct="1">
              <a:buClr>
                <a:srgbClr val="FF0000"/>
              </a:buClr>
            </a:pPr>
            <a:r>
              <a:rPr lang="tr-TR" dirty="0" err="1">
                <a:solidFill>
                  <a:srgbClr val="0070C0"/>
                </a:solidFill>
              </a:rPr>
              <a:t>drying</a:t>
            </a:r>
            <a:r>
              <a:rPr lang="tr-TR" dirty="0">
                <a:solidFill>
                  <a:srgbClr val="0070C0"/>
                </a:solidFill>
              </a:rPr>
              <a:t> of </a:t>
            </a:r>
            <a:r>
              <a:rPr lang="tr-TR" dirty="0" err="1">
                <a:solidFill>
                  <a:srgbClr val="0070C0"/>
                </a:solidFill>
              </a:rPr>
              <a:t>mucous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membranes</a:t>
            </a:r>
            <a:r>
              <a:rPr lang="tr-TR" dirty="0">
                <a:solidFill>
                  <a:srgbClr val="0070C0"/>
                </a:solidFill>
              </a:rPr>
              <a:t>, </a:t>
            </a:r>
            <a:r>
              <a:rPr lang="tr-TR" dirty="0" err="1">
                <a:solidFill>
                  <a:srgbClr val="0070C0"/>
                </a:solidFill>
              </a:rPr>
              <a:t>urinary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hesitancy</a:t>
            </a:r>
            <a:r>
              <a:rPr lang="tr-TR" dirty="0">
                <a:solidFill>
                  <a:srgbClr val="0070C0"/>
                </a:solidFill>
              </a:rPr>
              <a:t>,</a:t>
            </a:r>
          </a:p>
          <a:p>
            <a:pPr eaLnBrk="1" hangingPunct="1">
              <a:buClr>
                <a:srgbClr val="FF0000"/>
              </a:buClr>
            </a:pPr>
            <a:r>
              <a:rPr lang="tr-TR" dirty="0" err="1">
                <a:solidFill>
                  <a:srgbClr val="0070C0"/>
                </a:solidFill>
              </a:rPr>
              <a:t>palpitations</a:t>
            </a:r>
            <a:r>
              <a:rPr lang="tr-TR" dirty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1860" y="309563"/>
            <a:ext cx="2700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rgbClr val="009999"/>
                </a:solidFill>
                <a:latin typeface="+mn-lt"/>
                <a:cs typeface="Arial" pitchFamily="34" charset="0"/>
              </a:rPr>
              <a:t>İlaç </a:t>
            </a:r>
            <a:r>
              <a:rPr lang="tr-TR" sz="2800" b="1" dirty="0" smtClean="0">
                <a:solidFill>
                  <a:srgbClr val="009999"/>
                </a:solidFill>
                <a:latin typeface="+mn-lt"/>
                <a:cs typeface="Arial" pitchFamily="34" charset="0"/>
              </a:rPr>
              <a:t>Etkileşimleri</a:t>
            </a:r>
            <a:endParaRPr lang="tr-TR" sz="2800" b="1" dirty="0">
              <a:solidFill>
                <a:srgbClr val="009999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1452563"/>
            <a:ext cx="631103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defRPr/>
            </a:pPr>
            <a:r>
              <a:rPr lang="tr-TR" sz="3600" dirty="0">
                <a:solidFill>
                  <a:srgbClr val="FF0000"/>
                </a:solidFill>
                <a:latin typeface="+mn-lt"/>
                <a:cs typeface="Arial" pitchFamily="34" charset="0"/>
              </a:rPr>
              <a:t>SSS Depressanları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tr-TR" sz="3600" dirty="0">
                <a:latin typeface="+mn-lt"/>
                <a:cs typeface="Arial" pitchFamily="34" charset="0"/>
              </a:rPr>
              <a:t>Alkol ve SSS depressanı ilaçlar (barbitüratlar, </a:t>
            </a:r>
            <a:r>
              <a:rPr lang="tr-TR" sz="3600" dirty="0" err="1" smtClean="0">
                <a:latin typeface="+mn-lt"/>
                <a:cs typeface="Arial" pitchFamily="34" charset="0"/>
              </a:rPr>
              <a:t>benzodiazepinler</a:t>
            </a:r>
            <a:r>
              <a:rPr lang="tr-TR" sz="3600" dirty="0">
                <a:latin typeface="+mn-lt"/>
                <a:cs typeface="Arial" pitchFamily="34" charset="0"/>
              </a:rPr>
              <a:t>, opioitler...) </a:t>
            </a:r>
            <a:endParaRPr lang="tr-TR" sz="3600" dirty="0" smtClean="0"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tr-TR" sz="3600" dirty="0" smtClean="0">
                <a:latin typeface="+mn-lt"/>
                <a:cs typeface="Arial" pitchFamily="34" charset="0"/>
              </a:rPr>
              <a:t>H1 </a:t>
            </a:r>
            <a:r>
              <a:rPr lang="tr-TR" sz="3600" dirty="0" err="1">
                <a:latin typeface="+mn-lt"/>
                <a:cs typeface="Arial" pitchFamily="34" charset="0"/>
              </a:rPr>
              <a:t>blokerlerin</a:t>
            </a:r>
            <a:r>
              <a:rPr lang="tr-TR" sz="3600" dirty="0">
                <a:latin typeface="+mn-lt"/>
                <a:cs typeface="Arial" pitchFamily="34" charset="0"/>
              </a:rPr>
              <a:t> </a:t>
            </a:r>
            <a:r>
              <a:rPr lang="tr-TR" sz="3600" dirty="0" smtClean="0">
                <a:latin typeface="+mn-lt"/>
                <a:cs typeface="Arial" pitchFamily="34" charset="0"/>
              </a:rPr>
              <a:t>etkisini artırırlar</a:t>
            </a:r>
            <a:endParaRPr lang="tr-TR" sz="36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0526" y="848544"/>
            <a:ext cx="6172200" cy="2516991"/>
          </a:xfrm>
        </p:spPr>
        <p:txBody>
          <a:bodyPr/>
          <a:lstStyle/>
          <a:p>
            <a:r>
              <a:rPr lang="tr-TR" sz="3600" dirty="0" err="1"/>
              <a:t>Allerjik</a:t>
            </a:r>
            <a:r>
              <a:rPr lang="tr-TR" sz="3600" dirty="0"/>
              <a:t> semptomları için </a:t>
            </a:r>
            <a:r>
              <a:rPr lang="tr-TR" sz="3600" dirty="0">
                <a:solidFill>
                  <a:srgbClr val="00B0F0"/>
                </a:solidFill>
              </a:rPr>
              <a:t>gün içinde </a:t>
            </a:r>
            <a:r>
              <a:rPr lang="tr-TR" sz="3600" dirty="0"/>
              <a:t>özellikle </a:t>
            </a:r>
            <a:r>
              <a:rPr lang="tr-TR" sz="3600" dirty="0">
                <a:solidFill>
                  <a:srgbClr val="FFC000"/>
                </a:solidFill>
              </a:rPr>
              <a:t>1. kuşak </a:t>
            </a:r>
            <a:r>
              <a:rPr lang="tr-TR" sz="3600" dirty="0" err="1">
                <a:solidFill>
                  <a:srgbClr val="FFC000"/>
                </a:solidFill>
              </a:rPr>
              <a:t>antihistaminik</a:t>
            </a:r>
            <a:r>
              <a:rPr lang="tr-TR" sz="3600" dirty="0"/>
              <a:t> içeren ilaçlardan </a:t>
            </a:r>
            <a:r>
              <a:rPr lang="tr-TR" sz="3600" dirty="0" smtClean="0">
                <a:solidFill>
                  <a:srgbClr val="FF0000"/>
                </a:solidFill>
              </a:rPr>
              <a:t>kaçınılmalıdır</a:t>
            </a: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387224" y="3365535"/>
            <a:ext cx="6172200" cy="205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rgbClr val="00B050"/>
                </a:solidFill>
              </a:rPr>
              <a:t>İkinci ve üçüncü kuşak </a:t>
            </a:r>
            <a:r>
              <a:rPr lang="tr-TR" dirty="0" err="1" smtClean="0">
                <a:solidFill>
                  <a:srgbClr val="00B050"/>
                </a:solidFill>
              </a:rPr>
              <a:t>antihistaminik</a:t>
            </a:r>
            <a:r>
              <a:rPr lang="tr-TR" dirty="0" smtClean="0">
                <a:solidFill>
                  <a:srgbClr val="00B050"/>
                </a:solidFill>
              </a:rPr>
              <a:t> ilaçların </a:t>
            </a:r>
            <a:r>
              <a:rPr lang="tr-TR" dirty="0" smtClean="0"/>
              <a:t>ise  </a:t>
            </a:r>
            <a:r>
              <a:rPr lang="tr-TR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gece yatmadan önce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dirty="0" smtClean="0"/>
              <a:t>kullanılması önerilebilir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656002" y="6033120"/>
            <a:ext cx="5661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ürtiker</a:t>
            </a:r>
            <a:r>
              <a:rPr lang="tr-TR" sz="3200" dirty="0"/>
              <a:t> için </a:t>
            </a:r>
            <a:r>
              <a:rPr lang="tr-TR" sz="3200" dirty="0" err="1">
                <a:solidFill>
                  <a:srgbClr val="7030A0"/>
                </a:solidFill>
              </a:rPr>
              <a:t>topikal</a:t>
            </a:r>
            <a:r>
              <a:rPr lang="tr-TR" sz="3200" dirty="0">
                <a:solidFill>
                  <a:srgbClr val="7030A0"/>
                </a:solidFill>
              </a:rPr>
              <a:t> % 0,5-%1 </a:t>
            </a:r>
            <a:r>
              <a:rPr lang="tr-TR" sz="3200" dirty="0" err="1">
                <a:solidFill>
                  <a:srgbClr val="7030A0"/>
                </a:solidFill>
              </a:rPr>
              <a:t>hidrokortizon</a:t>
            </a:r>
            <a:r>
              <a:rPr lang="tr-TR" sz="3200" dirty="0"/>
              <a:t> içeren preparatlar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0107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868863" y="9399588"/>
            <a:ext cx="1924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sz="160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1809750"/>
            <a:ext cx="6131230" cy="54168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 Allerji immün sistemle ilişkili bir hastalık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 Duyarlı kişilerde görülen sonradan kazanılan,</a:t>
            </a:r>
          </a:p>
          <a:p>
            <a:pPr>
              <a:spcAft>
                <a:spcPts val="1200"/>
              </a:spcAft>
              <a:defRPr/>
            </a:pP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hızlı ve öngörülebilir </a:t>
            </a:r>
            <a:endParaRPr lang="tr-TR" sz="24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tr-TR" sz="24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Mast</a:t>
            </a:r>
            <a:r>
              <a:rPr lang="tr-TR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hücreler ve bazofillerin </a:t>
            </a:r>
            <a:r>
              <a:rPr lang="tr-TR" sz="240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stimüle</a:t>
            </a:r>
            <a:endParaRPr lang="tr-TR" sz="2400" dirty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edilmeleri ile ortaya çıkıyor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tr-TR" sz="3200" dirty="0">
                <a:solidFill>
                  <a:srgbClr val="002060"/>
                </a:solidFill>
                <a:latin typeface="+mn-lt"/>
                <a:cs typeface="Arial" pitchFamily="34" charset="0"/>
              </a:rPr>
              <a:t>Egzama</a:t>
            </a: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, </a:t>
            </a:r>
            <a:r>
              <a:rPr lang="tr-TR" sz="3200" dirty="0">
                <a:solidFill>
                  <a:srgbClr val="002060"/>
                </a:solidFill>
                <a:latin typeface="+mn-lt"/>
                <a:cs typeface="Arial" pitchFamily="34" charset="0"/>
              </a:rPr>
              <a:t>ürtiker</a:t>
            </a: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, </a:t>
            </a:r>
            <a:r>
              <a:rPr lang="tr-TR" sz="3200" dirty="0">
                <a:solidFill>
                  <a:srgbClr val="002060"/>
                </a:solidFill>
                <a:latin typeface="+mn-lt"/>
                <a:cs typeface="Arial" pitchFamily="34" charset="0"/>
              </a:rPr>
              <a:t>allerjik rinit</a:t>
            </a: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, </a:t>
            </a:r>
            <a:r>
              <a:rPr lang="tr-TR" sz="3200" dirty="0">
                <a:solidFill>
                  <a:srgbClr val="002060"/>
                </a:solidFill>
                <a:latin typeface="+mn-lt"/>
                <a:cs typeface="Arial" pitchFamily="34" charset="0"/>
              </a:rPr>
              <a:t>astım</a:t>
            </a: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, </a:t>
            </a:r>
            <a:endParaRPr lang="tr-TR" sz="240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tr-TR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en </a:t>
            </a: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sık </a:t>
            </a:r>
            <a:r>
              <a:rPr lang="tr-TR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görülen </a:t>
            </a: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formları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tr-TR" sz="3200" dirty="0">
                <a:solidFill>
                  <a:srgbClr val="002060"/>
                </a:solidFill>
                <a:latin typeface="+mn-lt"/>
                <a:cs typeface="Arial" pitchFamily="34" charset="0"/>
              </a:rPr>
              <a:t>Allerji ailesel bir </a:t>
            </a:r>
            <a:r>
              <a:rPr lang="tr-TR" sz="32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sorun</a:t>
            </a:r>
            <a:r>
              <a:rPr lang="tr-TR" sz="24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: </a:t>
            </a: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allerjik </a:t>
            </a:r>
          </a:p>
          <a:p>
            <a:pPr>
              <a:spcAft>
                <a:spcPts val="1200"/>
              </a:spcAft>
              <a:defRPr/>
            </a:pP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ebeveynin allerjik çocukları oluyor ama bu </a:t>
            </a:r>
          </a:p>
          <a:p>
            <a:pPr>
              <a:spcAft>
                <a:spcPts val="1200"/>
              </a:spcAft>
              <a:defRPr/>
            </a:pPr>
            <a:r>
              <a:rPr lang="tr-TR" sz="2400" dirty="0">
                <a:solidFill>
                  <a:srgbClr val="002060"/>
                </a:solidFill>
                <a:latin typeface="+mn-lt"/>
                <a:cs typeface="Arial" pitchFamily="34" charset="0"/>
              </a:rPr>
              <a:t>allerjen-spesifik değil</a:t>
            </a:r>
          </a:p>
        </p:txBody>
      </p:sp>
      <p:pic>
        <p:nvPicPr>
          <p:cNvPr id="10245" name="Picture 12" descr="http://www.amitbhawani.com/health/Images/Hiv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7381875"/>
            <a:ext cx="20669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http://www.yazarkafe.com/images/blog/7to7npLu91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7667625"/>
            <a:ext cx="1905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428" y="560512"/>
            <a:ext cx="141897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spc="300" dirty="0">
                <a:solidFill>
                  <a:srgbClr val="CC00FF"/>
                </a:solidFill>
                <a:latin typeface="+mn-lt"/>
                <a:cs typeface="Arial" pitchFamily="34" charset="0"/>
              </a:rPr>
              <a:t>Allerji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http://www.immune.org.nz/site_resources/hygeine_hypothe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52688"/>
            <a:ext cx="53721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4500" y="595313"/>
            <a:ext cx="30069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6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Hijyen Hipotezi</a:t>
            </a:r>
            <a:endParaRPr lang="tr-TR" sz="3600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1428750" y="1452563"/>
            <a:ext cx="435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tr-TR" sz="2400" i="1">
                <a:solidFill>
                  <a:srgbClr val="0070C0"/>
                </a:solidFill>
              </a:rPr>
              <a:t>David P. Strachan, BMJ, 1989 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5024438"/>
            <a:ext cx="3429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>
                <a:latin typeface="Calibri" pitchFamily="34" charset="0"/>
              </a:rPr>
              <a:t>Th1 hücreleri gelişim sırasında mikroorganizmalar tarafından “geliştirilmeli (</a:t>
            </a:r>
            <a:r>
              <a:rPr lang="tr-TR" sz="2000" i="1">
                <a:latin typeface="Calibri" pitchFamily="34" charset="0"/>
              </a:rPr>
              <a:t>trained</a:t>
            </a:r>
            <a:r>
              <a:rPr lang="tr-TR" sz="2000">
                <a:latin typeface="Calibri" pitchFamily="34" charset="0"/>
              </a:rPr>
              <a:t>)”.</a:t>
            </a:r>
          </a:p>
          <a:p>
            <a:r>
              <a:rPr lang="tr-TR" sz="2000">
                <a:latin typeface="Calibri" pitchFamily="34" charset="0"/>
              </a:rPr>
              <a:t>Aksi halde, Th2 hücreleri aşırı reaksiyon veriyor ve zararsız allerjenlere de saldırabiliyorlar.</a:t>
            </a:r>
            <a:endParaRPr lang="en-US" sz="20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10" descr="http://www.nature.com/nrd/journal/v2/n11/images/nrd1224-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57600"/>
            <a:ext cx="5715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www.stanford.edu/class/humbio153/AllergyandAscariasis/images/clip_image015_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8125"/>
            <a:ext cx="578643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5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59687" y="5601072"/>
            <a:ext cx="56100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tr-TR" sz="3200" dirty="0">
                <a:solidFill>
                  <a:prstClr val="black"/>
                </a:solidFill>
                <a:latin typeface="Calibri" pitchFamily="34" charset="0"/>
              </a:rPr>
              <a:t> En sık rastlanan </a:t>
            </a:r>
            <a:r>
              <a:rPr lang="tr-TR" sz="3200" dirty="0" err="1">
                <a:solidFill>
                  <a:prstClr val="black"/>
                </a:solidFill>
                <a:latin typeface="Calibri" pitchFamily="34" charset="0"/>
              </a:rPr>
              <a:t>allerji</a:t>
            </a:r>
            <a:endParaRPr lang="tr-TR" sz="3200" dirty="0">
              <a:solidFill>
                <a:prstClr val="black"/>
              </a:solidFill>
              <a:latin typeface="Calibri" pitchFamily="34" charset="0"/>
            </a:endParaRP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tr-TR" sz="3200" dirty="0">
                <a:solidFill>
                  <a:prstClr val="black"/>
                </a:solidFill>
                <a:latin typeface="Calibri" pitchFamily="34" charset="0"/>
              </a:rPr>
              <a:t> Burun içi dokusunun </a:t>
            </a:r>
            <a:r>
              <a:rPr lang="tr-TR" sz="3200" dirty="0" err="1">
                <a:solidFill>
                  <a:prstClr val="black"/>
                </a:solidFill>
                <a:latin typeface="Calibri" pitchFamily="34" charset="0"/>
              </a:rPr>
              <a:t>inflamasyonundan</a:t>
            </a:r>
            <a:r>
              <a:rPr lang="tr-TR" sz="3200" dirty="0">
                <a:solidFill>
                  <a:prstClr val="black"/>
                </a:solidFill>
                <a:latin typeface="Calibri" pitchFamily="34" charset="0"/>
              </a:rPr>
              <a:t> kaynaklanıyor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tr-TR" sz="3200" dirty="0">
                <a:solidFill>
                  <a:prstClr val="black"/>
                </a:solidFill>
                <a:latin typeface="Calibri" pitchFamily="34" charset="0"/>
              </a:rPr>
              <a:t> Burun, sinüsler, boğaz da etkilenebiliyor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76672" y="4304928"/>
            <a:ext cx="4918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3200" b="1" dirty="0">
                <a:solidFill>
                  <a:srgbClr val="7030A0"/>
                </a:solidFill>
                <a:latin typeface="Calibri" pitchFamily="34" charset="0"/>
              </a:rPr>
              <a:t>Sık görülen semptomlar:</a:t>
            </a:r>
          </a:p>
        </p:txBody>
      </p:sp>
      <p:pic>
        <p:nvPicPr>
          <p:cNvPr id="9" name="Picture 2" descr="http://tx.english-ch.com/teacher/ackie/hay%20f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346165"/>
            <a:ext cx="2448272" cy="297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blog.ziffi.com/wp-content/uploads/2015/07/hay-fever-treat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40" y="1064568"/>
            <a:ext cx="2880320" cy="21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-315416" y="200472"/>
            <a:ext cx="68564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200" b="1" spc="150" dirty="0">
                <a:solidFill>
                  <a:srgbClr val="7030A0"/>
                </a:solidFill>
                <a:latin typeface="+mn-lt"/>
              </a:rPr>
              <a:t>ALLERJİK </a:t>
            </a:r>
            <a:r>
              <a:rPr lang="tr-TR" sz="3200" b="1" spc="150" dirty="0" smtClean="0">
                <a:solidFill>
                  <a:srgbClr val="7030A0"/>
                </a:solidFill>
                <a:latin typeface="+mn-lt"/>
              </a:rPr>
              <a:t>RİNİT = </a:t>
            </a:r>
          </a:p>
          <a:p>
            <a:pPr algn="ctr">
              <a:defRPr/>
            </a:pPr>
            <a:r>
              <a:rPr lang="tr-TR" sz="3200" b="1" spc="150" dirty="0" smtClean="0">
                <a:solidFill>
                  <a:srgbClr val="7030A0"/>
                </a:solidFill>
                <a:latin typeface="+mn-lt"/>
              </a:rPr>
              <a:t>MEVSİMSEL ALLERJİ = </a:t>
            </a:r>
            <a:endParaRPr lang="tr-TR" sz="3200" b="1" i="1" spc="15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tx.english-ch.com/teacher/ackie/hay%20f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2" y="128464"/>
            <a:ext cx="2857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6672" y="5487828"/>
            <a:ext cx="607218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Calibri" pitchFamily="34" charset="0"/>
              </a:rPr>
              <a:t>* </a:t>
            </a:r>
            <a:r>
              <a:rPr lang="tr-TR" sz="3200" dirty="0">
                <a:latin typeface="Calibri" pitchFamily="34" charset="0"/>
              </a:rPr>
              <a:t>Burun akıntısı ve tıkanıklığı</a:t>
            </a:r>
          </a:p>
          <a:p>
            <a:pPr>
              <a:lnSpc>
                <a:spcPct val="150000"/>
              </a:lnSpc>
            </a:pPr>
            <a:r>
              <a:rPr lang="tr-TR" sz="3200" dirty="0">
                <a:latin typeface="Calibri" pitchFamily="34" charset="0"/>
              </a:rPr>
              <a:t>* Hapşırma</a:t>
            </a:r>
          </a:p>
          <a:p>
            <a:pPr>
              <a:lnSpc>
                <a:spcPct val="150000"/>
              </a:lnSpc>
            </a:pPr>
            <a:r>
              <a:rPr lang="tr-TR" sz="3200" dirty="0">
                <a:latin typeface="Calibri" pitchFamily="34" charset="0"/>
              </a:rPr>
              <a:t>* Burun kaşıntısı</a:t>
            </a:r>
          </a:p>
          <a:p>
            <a:pPr>
              <a:lnSpc>
                <a:spcPct val="150000"/>
              </a:lnSpc>
            </a:pPr>
            <a:r>
              <a:rPr lang="tr-TR" sz="3200" dirty="0">
                <a:latin typeface="Calibri" pitchFamily="34" charset="0"/>
              </a:rPr>
              <a:t>* Kulak </a:t>
            </a:r>
            <a:r>
              <a:rPr lang="tr-TR" sz="3200" dirty="0">
                <a:latin typeface="Calibri" pitchFamily="34" charset="0"/>
                <a:sym typeface="Wingdings" pitchFamily="2" charset="2"/>
              </a:rPr>
              <a:t> ve boğazın kaşınması</a:t>
            </a:r>
          </a:p>
          <a:p>
            <a:pPr>
              <a:lnSpc>
                <a:spcPct val="150000"/>
              </a:lnSpc>
            </a:pPr>
            <a:r>
              <a:rPr lang="tr-TR" sz="3200" dirty="0">
                <a:latin typeface="Calibri" pitchFamily="34" charset="0"/>
              </a:rPr>
              <a:t>* Geniz akıntısı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7" name="Picture 2" descr="http://tx.english-ch.com/teacher/ackie/hay%20f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9" y="128464"/>
            <a:ext cx="28575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cached.imagescaler.hbpl.co.uk/resize/scaleWidth/620/offlinehbpl.hbpl.co.uk/news/PGH/hayfever-201405231013116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488504"/>
            <a:ext cx="5615969" cy="37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632" y="1424608"/>
            <a:ext cx="6690806" cy="6001643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tr-TR" sz="3200" u="sng" spc="3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ALLERJİK RİNİT </a:t>
            </a:r>
            <a:r>
              <a:rPr lang="tr-TR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 </a:t>
            </a:r>
            <a:r>
              <a:rPr lang="tr-TR" sz="3200" u="sng" spc="3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ASTIMIN</a:t>
            </a:r>
          </a:p>
          <a:p>
            <a:pPr algn="ctr" eaLnBrk="1" hangingPunct="1">
              <a:lnSpc>
                <a:spcPct val="200000"/>
              </a:lnSpc>
            </a:pPr>
            <a:r>
              <a:rPr lang="tr-TR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PATOFİZYOLOJİSİ AYNI</a:t>
            </a:r>
          </a:p>
          <a:p>
            <a:pPr algn="ctr" eaLnBrk="1" hangingPunct="1">
              <a:lnSpc>
                <a:spcPct val="200000"/>
              </a:lnSpc>
            </a:pPr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ALLERJİK RİNİTİN ASTIM GELİŞMESİNE, </a:t>
            </a:r>
          </a:p>
          <a:p>
            <a:pPr algn="ctr" eaLnBrk="1" hangingPunct="1">
              <a:lnSpc>
                <a:spcPct val="200000"/>
              </a:lnSpc>
            </a:pPr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ÇOCUK VE YETİŞKİNLERDE VAROLAN </a:t>
            </a:r>
          </a:p>
          <a:p>
            <a:pPr algn="ctr" eaLnBrk="1" hangingPunct="1">
              <a:lnSpc>
                <a:spcPct val="200000"/>
              </a:lnSpc>
            </a:pPr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ASTIMIN KÖTÜLEŞMESİNE NEDEN </a:t>
            </a:r>
          </a:p>
          <a:p>
            <a:pPr algn="ctr" eaLnBrk="1" hangingPunct="1">
              <a:lnSpc>
                <a:spcPct val="200000"/>
              </a:lnSpc>
            </a:pPr>
            <a:r>
              <a:rPr lang="tr-TR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OLDUĞU İDDİA EDİLİYOR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2875" y="344488"/>
            <a:ext cx="41703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b="1" spc="3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NONALLERJİK RİNİT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22236"/>
              </p:ext>
            </p:extLst>
          </p:nvPr>
        </p:nvGraphicFramePr>
        <p:xfrm>
          <a:off x="188913" y="1423988"/>
          <a:ext cx="6337300" cy="4340544"/>
        </p:xfrm>
        <a:graphic>
          <a:graphicData uri="http://schemas.openxmlformats.org/drawingml/2006/table">
            <a:tbl>
              <a:tblPr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Hormonal</a:t>
                      </a: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4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4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Hamilelik, ergenlik, tiroit bozukluklar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4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4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Yapısal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4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4D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Septal deviasyon, adenoid hipertrofi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04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4DA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İlaca bağlı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Sistemik inflammatuar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4D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Vazomotor, eozinofilik nonallerjik rinit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4DA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Lezyoner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Nazal polipler, neoplazmalar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Travmatik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04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4DA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Yüz ve baş travması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04D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4DA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571500" y="1023938"/>
            <a:ext cx="57150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3200" dirty="0">
                <a:latin typeface="Calibri" pitchFamily="34" charset="0"/>
              </a:rPr>
              <a:t> </a:t>
            </a:r>
            <a:r>
              <a:rPr lang="tr-TR" sz="3200" dirty="0" err="1">
                <a:latin typeface="Calibri" pitchFamily="34" charset="0"/>
              </a:rPr>
              <a:t>Bronşiyal</a:t>
            </a:r>
            <a:r>
              <a:rPr lang="tr-TR" sz="3200" dirty="0">
                <a:latin typeface="Calibri" pitchFamily="34" charset="0"/>
              </a:rPr>
              <a:t> tüplerin spazmından kaynaklanan nefes alma problemi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3200" dirty="0">
                <a:latin typeface="Calibri" pitchFamily="34" charset="0"/>
              </a:rPr>
              <a:t> Astım, her zaman </a:t>
            </a:r>
            <a:r>
              <a:rPr lang="tr-TR" sz="3200" dirty="0" err="1">
                <a:latin typeface="Calibri" pitchFamily="34" charset="0"/>
              </a:rPr>
              <a:t>allerjik</a:t>
            </a:r>
            <a:r>
              <a:rPr lang="tr-TR" sz="3200" dirty="0">
                <a:latin typeface="Calibri" pitchFamily="34" charset="0"/>
              </a:rPr>
              <a:t> değil</a:t>
            </a:r>
          </a:p>
          <a:p>
            <a:pPr>
              <a:lnSpc>
                <a:spcPct val="150000"/>
              </a:lnSpc>
            </a:pPr>
            <a:r>
              <a:rPr lang="tr-TR" sz="3200" b="1" dirty="0">
                <a:solidFill>
                  <a:srgbClr val="7030A0"/>
                </a:solidFill>
                <a:latin typeface="Calibri" pitchFamily="34" charset="0"/>
              </a:rPr>
              <a:t>Semptomlar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3200" dirty="0">
                <a:latin typeface="Calibri" pitchFamily="34" charset="0"/>
              </a:rPr>
              <a:t> Nefes daralması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3200" dirty="0">
                <a:latin typeface="Calibri" pitchFamily="34" charset="0"/>
              </a:rPr>
              <a:t> Göğüs sıkışması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tr-TR" sz="3200" dirty="0">
                <a:latin typeface="Calibri" pitchFamily="34" charset="0"/>
              </a:rPr>
              <a:t> Öksürme, aksırma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813" y="309563"/>
            <a:ext cx="31527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200" b="1" spc="150" dirty="0">
                <a:solidFill>
                  <a:srgbClr val="7030A0"/>
                </a:solidFill>
                <a:latin typeface="+mn-lt"/>
              </a:rPr>
              <a:t>ALLERJİK ASTIM</a:t>
            </a:r>
            <a:endParaRPr lang="tr-TR" sz="3200" b="1" i="1" spc="15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38" y="309563"/>
            <a:ext cx="3921125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200" b="1" spc="150" dirty="0">
                <a:solidFill>
                  <a:srgbClr val="7030A0"/>
                </a:solidFill>
                <a:latin typeface="+mn-lt"/>
              </a:rPr>
              <a:t>ALLERJİK EGZAMA </a:t>
            </a:r>
          </a:p>
          <a:p>
            <a:pPr algn="ctr">
              <a:defRPr/>
            </a:pPr>
            <a:r>
              <a:rPr lang="tr-TR" sz="3200" b="1" spc="150" dirty="0">
                <a:solidFill>
                  <a:srgbClr val="7030A0"/>
                </a:solidFill>
                <a:latin typeface="+mn-lt"/>
              </a:rPr>
              <a:t>= ATOPİK DERMATİT</a:t>
            </a:r>
            <a:endParaRPr lang="tr-TR" sz="3200" b="1" i="1" spc="15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85707" y="3008784"/>
            <a:ext cx="654367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Calibri" pitchFamily="34" charset="0"/>
              </a:rPr>
              <a:t> </a:t>
            </a:r>
            <a:r>
              <a:rPr lang="tr-TR" sz="2800" b="1" dirty="0">
                <a:latin typeface="Calibri" pitchFamily="34" charset="0"/>
              </a:rPr>
              <a:t>Astım</a:t>
            </a:r>
            <a:r>
              <a:rPr lang="tr-TR" sz="2800" dirty="0">
                <a:latin typeface="Calibri" pitchFamily="34" charset="0"/>
              </a:rPr>
              <a:t>, </a:t>
            </a:r>
            <a:r>
              <a:rPr lang="tr-TR" sz="2800" b="1" dirty="0" err="1">
                <a:latin typeface="Calibri" pitchFamily="34" charset="0"/>
              </a:rPr>
              <a:t>allerjik</a:t>
            </a:r>
            <a:r>
              <a:rPr lang="tr-TR" sz="2800" b="1" dirty="0">
                <a:latin typeface="Calibri" pitchFamily="34" charset="0"/>
              </a:rPr>
              <a:t> </a:t>
            </a:r>
            <a:r>
              <a:rPr lang="tr-TR" sz="2800" b="1" dirty="0" err="1">
                <a:latin typeface="Calibri" pitchFamily="34" charset="0"/>
              </a:rPr>
              <a:t>rinit</a:t>
            </a:r>
            <a:r>
              <a:rPr lang="tr-TR" sz="2800" b="1" dirty="0">
                <a:latin typeface="Calibri" pitchFamily="34" charset="0"/>
              </a:rPr>
              <a:t> </a:t>
            </a:r>
            <a:r>
              <a:rPr lang="tr-TR" sz="2800" dirty="0">
                <a:latin typeface="Calibri" pitchFamily="34" charset="0"/>
              </a:rPr>
              <a:t>ve </a:t>
            </a:r>
            <a:r>
              <a:rPr lang="tr-TR" sz="2800" b="1" dirty="0" err="1">
                <a:latin typeface="Calibri" pitchFamily="34" charset="0"/>
              </a:rPr>
              <a:t>atopik</a:t>
            </a:r>
            <a:r>
              <a:rPr lang="tr-TR" sz="2800" b="1" dirty="0">
                <a:latin typeface="Calibri" pitchFamily="34" charset="0"/>
              </a:rPr>
              <a:t> dermatit </a:t>
            </a:r>
          </a:p>
          <a:p>
            <a:pPr eaLnBrk="1" hangingPunct="1">
              <a:spcAft>
                <a:spcPts val="600"/>
              </a:spcAft>
            </a:pPr>
            <a:r>
              <a:rPr lang="tr-TR" sz="2800" dirty="0">
                <a:latin typeface="Calibri" pitchFamily="34" charset="0"/>
              </a:rPr>
              <a:t>üçlemesinin üyesi: </a:t>
            </a:r>
          </a:p>
          <a:p>
            <a:pPr eaLnBrk="1" hangingPunct="1">
              <a:spcAft>
                <a:spcPts val="600"/>
              </a:spcAft>
            </a:pPr>
            <a:r>
              <a:rPr lang="tr-TR" sz="2800" dirty="0" err="1">
                <a:latin typeface="Calibri" pitchFamily="34" charset="0"/>
              </a:rPr>
              <a:t>atopik</a:t>
            </a:r>
            <a:r>
              <a:rPr lang="tr-TR" sz="2800" dirty="0">
                <a:latin typeface="Calibri" pitchFamily="34" charset="0"/>
              </a:rPr>
              <a:t> dermatit hastalarında % 30-80 astım </a:t>
            </a:r>
          </a:p>
          <a:p>
            <a:pPr eaLnBrk="1" hangingPunct="1">
              <a:spcAft>
                <a:spcPts val="600"/>
              </a:spcAft>
            </a:pPr>
            <a:r>
              <a:rPr lang="tr-TR" sz="2800" dirty="0">
                <a:latin typeface="Calibri" pitchFamily="34" charset="0"/>
              </a:rPr>
              <a:t>ve </a:t>
            </a:r>
            <a:r>
              <a:rPr lang="tr-TR" sz="2800" dirty="0" err="1">
                <a:latin typeface="Calibri" pitchFamily="34" charset="0"/>
              </a:rPr>
              <a:t>allerjik</a:t>
            </a:r>
            <a:r>
              <a:rPr lang="tr-TR" sz="2800" dirty="0">
                <a:latin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</a:rPr>
              <a:t>rinit</a:t>
            </a:r>
            <a:r>
              <a:rPr lang="tr-TR" sz="2800" dirty="0">
                <a:latin typeface="Calibri" pitchFamily="34" charset="0"/>
              </a:rPr>
              <a:t> de var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</a:rPr>
              <a:t>Allerjik</a:t>
            </a:r>
            <a:r>
              <a:rPr lang="tr-TR" sz="2800" dirty="0">
                <a:latin typeface="Calibri" pitchFamily="34" charset="0"/>
              </a:rPr>
              <a:t> döküntü, &lt; 2 yaş..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Calibri" pitchFamily="34" charset="0"/>
              </a:rPr>
              <a:t> </a:t>
            </a:r>
            <a:r>
              <a:rPr lang="tr-TR" sz="2800" dirty="0" err="1">
                <a:latin typeface="Calibri" pitchFamily="34" charset="0"/>
              </a:rPr>
              <a:t>Allerjenle</a:t>
            </a:r>
            <a:r>
              <a:rPr lang="tr-TR" sz="2800" dirty="0">
                <a:latin typeface="Calibri" pitchFamily="34" charset="0"/>
              </a:rPr>
              <a:t> temas olmadan da ortaya </a:t>
            </a:r>
          </a:p>
          <a:p>
            <a:pPr eaLnBrk="1" hangingPunct="1">
              <a:spcAft>
                <a:spcPts val="600"/>
              </a:spcAft>
            </a:pPr>
            <a:r>
              <a:rPr lang="tr-TR" sz="2800" dirty="0">
                <a:latin typeface="Calibri" pitchFamily="34" charset="0"/>
              </a:rPr>
              <a:t>çıkabiliyor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Calibri" pitchFamily="34" charset="0"/>
              </a:rPr>
              <a:t> Ciltte kırmızılık, kaşıntı, kuruluk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Calibri" pitchFamily="34" charset="0"/>
              </a:rPr>
              <a:t> Yüzde kırmızılık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Calibri" pitchFamily="34" charset="0"/>
              </a:rPr>
              <a:t> Göz çevresi, diz arkaları, dirseklerin </a:t>
            </a:r>
          </a:p>
          <a:p>
            <a:pPr eaLnBrk="1" hangingPunct="1">
              <a:spcAft>
                <a:spcPts val="600"/>
              </a:spcAft>
            </a:pPr>
            <a:r>
              <a:rPr lang="tr-TR" sz="2800" dirty="0">
                <a:latin typeface="Calibri" pitchFamily="34" charset="0"/>
              </a:rPr>
              <a:t>içinde kırmızılık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tr-TR" sz="2800" dirty="0">
                <a:latin typeface="Calibri" pitchFamily="34" charset="0"/>
              </a:rPr>
              <a:t> Bu döküntüler göğüs kafesinde de </a:t>
            </a:r>
          </a:p>
          <a:p>
            <a:pPr eaLnBrk="1" hangingPunct="1">
              <a:spcAft>
                <a:spcPts val="600"/>
              </a:spcAft>
            </a:pPr>
            <a:r>
              <a:rPr lang="tr-TR" sz="2800" dirty="0">
                <a:latin typeface="Calibri" pitchFamily="34" charset="0"/>
              </a:rPr>
              <a:t>olabiliyor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3" y="1452563"/>
            <a:ext cx="5489575" cy="1376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tr-TR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DERMATİT = EGZAMA (</a:t>
            </a:r>
            <a:r>
              <a:rPr lang="tr-TR" b="1" i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ECZEMA</a:t>
            </a:r>
            <a:r>
              <a:rPr lang="tr-TR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tr-TR" dirty="0">
                <a:latin typeface="Kristen ITC" pitchFamily="66" charset="0"/>
              </a:rPr>
              <a:t>Eritemle karakterize ve etiyolojisi bilinmeyen </a:t>
            </a:r>
          </a:p>
          <a:p>
            <a:pPr>
              <a:lnSpc>
                <a:spcPct val="150000"/>
              </a:lnSpc>
              <a:defRPr/>
            </a:pPr>
            <a:r>
              <a:rPr lang="tr-TR" dirty="0">
                <a:latin typeface="Kristen ITC" pitchFamily="66" charset="0"/>
              </a:rPr>
              <a:t>cilt hastalığı</a:t>
            </a:r>
            <a:endParaRPr lang="en-US" b="1" spc="3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20" y="3368824"/>
            <a:ext cx="666936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</a:rPr>
              <a:t> </a:t>
            </a:r>
            <a:r>
              <a:rPr lang="tr-TR" sz="3200" u="sng" dirty="0">
                <a:latin typeface="+mn-lt"/>
              </a:rPr>
              <a:t>Atopik dermatit tedavi edilemiyor</a:t>
            </a:r>
          </a:p>
          <a:p>
            <a:pPr>
              <a:lnSpc>
                <a:spcPct val="200000"/>
              </a:lnSpc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9563" y="309563"/>
            <a:ext cx="3921125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200" b="1" spc="150" dirty="0">
                <a:solidFill>
                  <a:srgbClr val="7030A0"/>
                </a:solidFill>
                <a:latin typeface="+mn-lt"/>
              </a:rPr>
              <a:t>ALLERJİK EGZAMA </a:t>
            </a:r>
          </a:p>
          <a:p>
            <a:pPr algn="ctr">
              <a:defRPr/>
            </a:pPr>
            <a:r>
              <a:rPr lang="tr-TR" sz="3200" b="1" spc="150" dirty="0">
                <a:solidFill>
                  <a:srgbClr val="7030A0"/>
                </a:solidFill>
                <a:latin typeface="+mn-lt"/>
              </a:rPr>
              <a:t>= ATOPİK DERMATİT</a:t>
            </a:r>
            <a:endParaRPr lang="tr-TR" sz="3200" b="1" i="1" spc="15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70982" y="7041232"/>
            <a:ext cx="6304675" cy="19242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tr-TR" sz="3200" dirty="0">
                <a:latin typeface="+mn-lt"/>
              </a:rPr>
              <a:t> </a:t>
            </a:r>
            <a:r>
              <a:rPr lang="tr-TR" sz="3200" u="sng" dirty="0" smtClean="0">
                <a:latin typeface="+mn-lt"/>
              </a:rPr>
              <a:t>Güneş koruyucularında çinko ya da </a:t>
            </a:r>
          </a:p>
          <a:p>
            <a:pPr>
              <a:lnSpc>
                <a:spcPct val="200000"/>
              </a:lnSpc>
              <a:defRPr/>
            </a:pPr>
            <a:r>
              <a:rPr lang="tr-TR" sz="3200" u="sng" dirty="0" smtClean="0">
                <a:latin typeface="+mn-lt"/>
              </a:rPr>
              <a:t>titanyum olmamalı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749</Words>
  <Application>Microsoft Office PowerPoint</Application>
  <PresentationFormat>A4 Kağıt (210x297 mm)</PresentationFormat>
  <Paragraphs>201</Paragraphs>
  <Slides>21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Calibri</vt:lpstr>
      <vt:lpstr>Comic Sans MS</vt:lpstr>
      <vt:lpstr>Kristen ITC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arzu</dc:creator>
  <cp:lastModifiedBy>Windows Kullanıcısı</cp:lastModifiedBy>
  <cp:revision>285</cp:revision>
  <dcterms:created xsi:type="dcterms:W3CDTF">2009-10-10T06:35:33Z</dcterms:created>
  <dcterms:modified xsi:type="dcterms:W3CDTF">2020-02-24T11:01:41Z</dcterms:modified>
</cp:coreProperties>
</file>