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FFC7E-9828-42AE-8386-1557DB54EC41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C2609-403A-4032-8EB7-66C9541C8A8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DE4723-BA8A-4D74-8F55-084F3E0C90E4}" type="slidenum">
              <a:rPr lang="tr-TR" smtClean="0"/>
              <a:pPr/>
              <a:t>4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EĞİTSEL OYUNLAR</a:t>
            </a:r>
            <a:br>
              <a:rPr lang="tr-TR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(</a:t>
            </a:r>
            <a:r>
              <a:rPr lang="tr-TR" dirty="0" err="1" smtClean="0">
                <a:solidFill>
                  <a:schemeClr val="tx2">
                    <a:satMod val="130000"/>
                  </a:schemeClr>
                </a:solidFill>
              </a:rPr>
              <a:t>Educational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130000"/>
                  </a:schemeClr>
                </a:solidFill>
              </a:rPr>
              <a:t>Games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)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Fantezi</a:t>
            </a:r>
            <a:endParaRPr lang="tr-TR" dirty="0"/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Oyunlar öğrenenleri motive etmek için hayal gücünden faydalanır. </a:t>
            </a:r>
          </a:p>
          <a:p>
            <a:pPr lvl="1"/>
            <a:r>
              <a:rPr lang="tr-TR" smtClean="0"/>
              <a:t>Gerçeğe yakın bir ortam</a:t>
            </a:r>
          </a:p>
          <a:p>
            <a:pPr lvl="1"/>
            <a:r>
              <a:rPr lang="tr-TR" smtClean="0"/>
              <a:t>Gerçekten çok farklı bir ortam/durum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Güvenlik</a:t>
            </a:r>
            <a:endParaRPr lang="tr-TR" dirty="0"/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Gerçek yaşam etkinliklerine bir anoloji oluştururlar ve zor/tehlikeli etkinlikleri güvenli bir ortamda deneme şansı sunarlar</a:t>
            </a:r>
          </a:p>
          <a:p>
            <a:pPr lvl="1"/>
            <a:r>
              <a:rPr lang="tr-TR" smtClean="0"/>
              <a:t>İş eğitimi</a:t>
            </a:r>
          </a:p>
          <a:p>
            <a:pPr lvl="1"/>
            <a:r>
              <a:rPr lang="tr-TR" smtClean="0"/>
              <a:t>Mücadele oyunları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Eğlence</a:t>
            </a:r>
            <a:endParaRPr lang="tr-TR" dirty="0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Tüm oyunların birincil amacı eğlenceli olmasıdır. </a:t>
            </a:r>
          </a:p>
          <a:p>
            <a:r>
              <a:rPr lang="tr-TR" smtClean="0"/>
              <a:t>Yeni bir bilgi/beceriyi kazandırırken motivasyonu artırmayı amaçlar.</a:t>
            </a:r>
          </a:p>
          <a:p>
            <a:r>
              <a:rPr lang="tr-TR" smtClean="0"/>
              <a:t>Mutimedya tekniklerinin(video, üç boyutlu animasyon, ses efektleri) kullanımı oyunların eğlence boyutunu artırır.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Alessi, S. M.  ve Trollip, S. R. (2001). </a:t>
            </a:r>
            <a:r>
              <a:rPr lang="tr-TR" b="1" smtClean="0"/>
              <a:t>Multimedia For Learning</a:t>
            </a:r>
            <a:r>
              <a:rPr lang="tr-TR" smtClean="0"/>
              <a:t>. Allyn and Bacon, Boston, London, Toronto, Sydney,Tokyo, Singapore.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Eğitsel Oyunlar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130000"/>
              </a:lnSpc>
              <a:spcBef>
                <a:spcPct val="20000"/>
              </a:spcBef>
              <a:buClr>
                <a:srgbClr val="00FFCC"/>
              </a:buClr>
              <a:buSzPct val="70000"/>
              <a:buFont typeface="Wingdings" pitchFamily="2" charset="2"/>
              <a:buNone/>
            </a:pPr>
            <a:r>
              <a:rPr lang="tr-TR" sz="2400" smtClean="0">
                <a:latin typeface="Arial" charset="0"/>
              </a:rPr>
              <a:t>Eğitim+ Eğlence=Eğitlence</a:t>
            </a:r>
          </a:p>
          <a:p>
            <a:pPr marL="342900" indent="-342900" eaLnBrk="1" hangingPunct="1">
              <a:lnSpc>
                <a:spcPct val="130000"/>
              </a:lnSpc>
              <a:spcBef>
                <a:spcPct val="20000"/>
              </a:spcBef>
              <a:buClr>
                <a:srgbClr val="00FFCC"/>
              </a:buClr>
              <a:buSzPct val="70000"/>
              <a:buFont typeface="Wingdings" pitchFamily="2" charset="2"/>
              <a:buNone/>
            </a:pPr>
            <a:r>
              <a:rPr lang="tr-TR" sz="2400" smtClean="0">
                <a:latin typeface="Arial" charset="0"/>
              </a:rPr>
              <a:t>Education+Entertainment=Edutainment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Eğitsel Oyunlar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130000"/>
              </a:lnSpc>
              <a:spcBef>
                <a:spcPct val="20000"/>
              </a:spcBef>
              <a:buClr>
                <a:srgbClr val="00FFCC"/>
              </a:buClr>
              <a:buSzPct val="70000"/>
              <a:buFont typeface="Wingdings" pitchFamily="2" charset="2"/>
              <a:buNone/>
            </a:pPr>
            <a:r>
              <a:rPr lang="tr-TR" sz="2400" smtClean="0">
                <a:latin typeface="Arial" charset="0"/>
              </a:rPr>
              <a:t>Birbirinden oldukça farklı iki tür öğrenci için kullanılır:</a:t>
            </a:r>
          </a:p>
          <a:p>
            <a:pPr marL="342900" indent="-342900" eaLnBrk="1" hangingPunct="1">
              <a:lnSpc>
                <a:spcPct val="130000"/>
              </a:lnSpc>
              <a:spcBef>
                <a:spcPct val="20000"/>
              </a:spcBef>
              <a:buClr>
                <a:srgbClr val="00FFCC"/>
              </a:buClr>
              <a:buSzPct val="70000"/>
            </a:pPr>
            <a:r>
              <a:rPr lang="tr-TR" sz="2400" smtClean="0">
                <a:latin typeface="Arial" charset="0"/>
              </a:rPr>
              <a:t>İlköğretim, ortaöğretim okul öncesindeki küçük çocuklar</a:t>
            </a:r>
          </a:p>
          <a:p>
            <a:pPr marL="342900" indent="-342900" eaLnBrk="1" hangingPunct="1">
              <a:lnSpc>
                <a:spcPct val="130000"/>
              </a:lnSpc>
              <a:spcBef>
                <a:spcPct val="20000"/>
              </a:spcBef>
              <a:buClr>
                <a:srgbClr val="00FFCC"/>
              </a:buClr>
              <a:buSzPct val="70000"/>
            </a:pPr>
            <a:r>
              <a:rPr lang="tr-TR" sz="2400" smtClean="0">
                <a:latin typeface="Arial" charset="0"/>
              </a:rPr>
              <a:t>İş eğitimi alan üniversite öğrencileri veya çalışan yetişkinler</a:t>
            </a:r>
          </a:p>
          <a:p>
            <a:pPr marL="342900" indent="-342900" eaLnBrk="1" hangingPunct="1">
              <a:lnSpc>
                <a:spcPct val="130000"/>
              </a:lnSpc>
              <a:spcBef>
                <a:spcPct val="20000"/>
              </a:spcBef>
              <a:buClr>
                <a:srgbClr val="00FFCC"/>
              </a:buClr>
              <a:buSzPct val="70000"/>
            </a:pPr>
            <a:endParaRPr lang="tr-TR" sz="2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Türleri</a:t>
            </a:r>
            <a:endParaRPr lang="tr-TR" dirty="0"/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Macera ve Rol Oynama Oyunları</a:t>
            </a:r>
          </a:p>
          <a:p>
            <a:r>
              <a:rPr lang="tr-TR" smtClean="0"/>
              <a:t>Ticaret Oyunları</a:t>
            </a:r>
          </a:p>
          <a:p>
            <a:r>
              <a:rPr lang="tr-TR" smtClean="0"/>
              <a:t>Pano Oyunları</a:t>
            </a:r>
          </a:p>
          <a:p>
            <a:r>
              <a:rPr lang="tr-TR" smtClean="0"/>
              <a:t>Mücadele Oyunları </a:t>
            </a:r>
          </a:p>
          <a:p>
            <a:r>
              <a:rPr lang="tr-TR" smtClean="0"/>
              <a:t>Mantık Oyunları ve Bulmacalar</a:t>
            </a:r>
          </a:p>
          <a:p>
            <a:r>
              <a:rPr lang="tr-TR" smtClean="0"/>
              <a:t>Kelime Oyunları 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Genel Faktörler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400" dirty="0" smtClean="0"/>
              <a:t>Hedef ve amaçlar</a:t>
            </a:r>
          </a:p>
          <a:p>
            <a:pPr>
              <a:defRPr/>
            </a:pPr>
            <a:r>
              <a:rPr lang="tr-TR" sz="2400" dirty="0" smtClean="0"/>
              <a:t>Kurallar</a:t>
            </a:r>
          </a:p>
          <a:p>
            <a:pPr>
              <a:defRPr/>
            </a:pPr>
            <a:r>
              <a:rPr lang="tr-TR" sz="2400" dirty="0" smtClean="0"/>
              <a:t>Yarış </a:t>
            </a:r>
          </a:p>
          <a:p>
            <a:pPr>
              <a:defRPr/>
            </a:pPr>
            <a:r>
              <a:rPr lang="tr-TR" sz="2400" dirty="0" smtClean="0"/>
              <a:t>Meydan Okuma</a:t>
            </a:r>
          </a:p>
          <a:p>
            <a:pPr>
              <a:defRPr/>
            </a:pPr>
            <a:r>
              <a:rPr lang="tr-TR" sz="2400" dirty="0" smtClean="0"/>
              <a:t>Fantezi (Hayal Gücü)</a:t>
            </a:r>
          </a:p>
          <a:p>
            <a:pPr>
              <a:defRPr/>
            </a:pPr>
            <a:r>
              <a:rPr lang="tr-TR" sz="2400" dirty="0" smtClean="0"/>
              <a:t>Güvenlik</a:t>
            </a:r>
          </a:p>
          <a:p>
            <a:pPr>
              <a:defRPr/>
            </a:pPr>
            <a:r>
              <a:rPr lang="tr-TR" sz="2400" dirty="0" smtClean="0"/>
              <a:t>Eğlence</a:t>
            </a:r>
          </a:p>
          <a:p>
            <a:pPr>
              <a:defRPr/>
            </a:pPr>
            <a:r>
              <a:rPr lang="tr-TR" sz="2400" dirty="0" smtClean="0"/>
              <a:t>Dönütler / Geri Bildirimler</a:t>
            </a:r>
          </a:p>
          <a:p>
            <a:pPr>
              <a:defRPr/>
            </a:pPr>
            <a:r>
              <a:rPr lang="tr-TR" sz="2400" dirty="0" smtClean="0"/>
              <a:t>Zorluklar/ Karşıtlık</a:t>
            </a:r>
          </a:p>
          <a:p>
            <a:pPr>
              <a:defRPr/>
            </a:pPr>
            <a:r>
              <a:rPr lang="tr-TR" sz="2400" dirty="0" smtClean="0"/>
              <a:t>Etkileşim</a:t>
            </a:r>
          </a:p>
          <a:p>
            <a:pPr>
              <a:defRPr/>
            </a:pPr>
            <a:r>
              <a:rPr lang="tr-TR" sz="2400" dirty="0" smtClean="0"/>
              <a:t>Sunum veya Hikaye</a:t>
            </a:r>
            <a:endParaRPr lang="tr-TR" sz="24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Hedef ve amaçlar</a:t>
            </a:r>
            <a:endParaRPr lang="tr-TR" dirty="0"/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smtClean="0"/>
              <a:t>Her oyunun sonunda ulaşmayı hedeflediği bir amacı vardır:</a:t>
            </a:r>
          </a:p>
          <a:p>
            <a:pPr lvl="1"/>
            <a:r>
              <a:rPr lang="tr-TR" sz="2400" smtClean="0"/>
              <a:t>Puan toplamak</a:t>
            </a:r>
          </a:p>
          <a:p>
            <a:pPr lvl="1"/>
            <a:r>
              <a:rPr lang="tr-TR" sz="2400" smtClean="0"/>
              <a:t>Balonları patlatmak</a:t>
            </a:r>
          </a:p>
          <a:p>
            <a:pPr lvl="1"/>
            <a:r>
              <a:rPr lang="tr-TR" sz="2400" smtClean="0"/>
              <a:t>Gizemi çözmek</a:t>
            </a:r>
          </a:p>
          <a:p>
            <a:pPr lvl="1"/>
            <a:r>
              <a:rPr lang="tr-TR" sz="2400" smtClean="0"/>
              <a:t>Bilinmeyen karaları keşfetmek</a:t>
            </a:r>
          </a:p>
          <a:p>
            <a:pPr lvl="1"/>
            <a:r>
              <a:rPr lang="tr-TR" sz="2400" smtClean="0"/>
              <a:t>Kelimeleri tahmin etmek</a:t>
            </a:r>
          </a:p>
          <a:p>
            <a:pPr lvl="1"/>
            <a:r>
              <a:rPr lang="tr-TR" sz="2400" smtClean="0"/>
              <a:t>Problemleri çözmek</a:t>
            </a:r>
          </a:p>
          <a:p>
            <a:r>
              <a:rPr lang="tr-TR" sz="2800" smtClean="0"/>
              <a:t>Oyunun amacı ile öğrenme amacı arasındaki ilişkinin iyi tasarlanması önemlidir.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Kurallar</a:t>
            </a:r>
            <a:endParaRPr lang="tr-TR" dirty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Kurallar oyunda izin verilen ve sınırlanan davranışların neler olduğu ile ilişkilidir. </a:t>
            </a:r>
          </a:p>
          <a:p>
            <a:r>
              <a:rPr lang="tr-TR" smtClean="0"/>
              <a:t>Kurallar oyunu ilginç kılmalı, meydan okunacak ve çoklu oyuna izin verecek şekilde tasarlanmalıdır.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Yarış</a:t>
            </a:r>
            <a:endParaRPr lang="tr-TR" dirty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Oyunlar bir biçimde yarışma gerektirir:</a:t>
            </a:r>
          </a:p>
          <a:p>
            <a:pPr lvl="1"/>
            <a:r>
              <a:rPr lang="tr-TR" smtClean="0"/>
              <a:t>İnsanlarla</a:t>
            </a:r>
          </a:p>
          <a:p>
            <a:pPr lvl="1"/>
            <a:r>
              <a:rPr lang="tr-TR" smtClean="0"/>
              <a:t>Bilgisayarla</a:t>
            </a:r>
          </a:p>
          <a:p>
            <a:pPr lvl="1"/>
            <a:r>
              <a:rPr lang="tr-TR" smtClean="0"/>
              <a:t>Kendiyle</a:t>
            </a:r>
          </a:p>
          <a:p>
            <a:pPr lvl="1"/>
            <a:r>
              <a:rPr lang="tr-TR" smtClean="0"/>
              <a:t>Zamanla</a:t>
            </a:r>
          </a:p>
          <a:p>
            <a:r>
              <a:rPr lang="tr-TR" smtClean="0"/>
              <a:t>Pek çok oyun bunları bir arada içerir.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Meydan Okuma</a:t>
            </a:r>
            <a:endParaRPr lang="tr-TR" dirty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Bir amaca ulaşmak için kişinin aşması gerekenler ya da başarması gerekenler vardır.</a:t>
            </a:r>
          </a:p>
          <a:p>
            <a:pPr lvl="1"/>
            <a:r>
              <a:rPr lang="tr-TR" smtClean="0"/>
              <a:t>Kayalara tırmanmak</a:t>
            </a:r>
          </a:p>
          <a:p>
            <a:pPr lvl="1"/>
            <a:r>
              <a:rPr lang="tr-TR" smtClean="0"/>
              <a:t>Saklı bir anahtarı bulmak</a:t>
            </a:r>
          </a:p>
          <a:p>
            <a:pPr lvl="1"/>
            <a:r>
              <a:rPr lang="tr-TR" smtClean="0"/>
              <a:t>Ateş edildiğinde vurulmamak</a:t>
            </a:r>
          </a:p>
          <a:p>
            <a:r>
              <a:rPr lang="tr-TR" smtClean="0"/>
              <a:t>Meydan okuma düzeyinin öğrenciye uygun olması  önemlidir.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Ekran Gösterisi (4:3)</PresentationFormat>
  <Paragraphs>67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EĞİTSEL OYUNLAR (Educational Games)</vt:lpstr>
      <vt:lpstr>Eğitsel Oyunlar</vt:lpstr>
      <vt:lpstr>Eğitsel Oyunlar</vt:lpstr>
      <vt:lpstr>Türleri</vt:lpstr>
      <vt:lpstr>Genel Faktörler</vt:lpstr>
      <vt:lpstr>Hedef ve amaçlar</vt:lpstr>
      <vt:lpstr>Kurallar</vt:lpstr>
      <vt:lpstr>Yarış</vt:lpstr>
      <vt:lpstr>Meydan Okuma</vt:lpstr>
      <vt:lpstr>Fantezi</vt:lpstr>
      <vt:lpstr>Güvenlik</vt:lpstr>
      <vt:lpstr>Eğlence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EĞİTSEL OYUNLAR (Educational Games)</dc:title>
  <dc:creator>NEŞE ŞAHİN</dc:creator>
  <cp:lastModifiedBy>NEŞE ŞAHİN</cp:lastModifiedBy>
  <cp:revision>1</cp:revision>
  <dcterms:created xsi:type="dcterms:W3CDTF">2019-12-26T08:29:16Z</dcterms:created>
  <dcterms:modified xsi:type="dcterms:W3CDTF">2019-12-26T08:29:34Z</dcterms:modified>
</cp:coreProperties>
</file>