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75F1E-2486-43F4-8F82-B99B78E81379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E1BE4-B382-4ED6-9D60-091DF51992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098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698" y="1671320"/>
            <a:ext cx="2495127" cy="827470"/>
          </a:xfrm>
        </p:spPr>
        <p:txBody>
          <a:bodyPr anchor="b"/>
          <a:lstStyle>
            <a:lvl1pPr algn="l">
              <a:defRPr sz="2645"/>
            </a:lvl1pPr>
          </a:lstStyle>
          <a:p>
            <a:pPr marL="12700">
              <a:lnSpc>
                <a:spcPts val="1630"/>
              </a:lnSpc>
            </a:pPr>
            <a:r>
              <a:rPr lang="tr-TR" spc="-5" smtClean="0"/>
              <a:t> </a:t>
            </a:r>
            <a:endParaRPr lang="tr-TR" spc="-5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02172" y="6302556"/>
            <a:ext cx="3311390" cy="402314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36859" y="6302556"/>
            <a:ext cx="752732" cy="4023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4111863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49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90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102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65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703789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51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995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22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473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 userDrawn="1"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 userDrawn="1"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916708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 userDrawn="1"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726534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1" name="Rectangle 7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smtClean="0"/>
              <a:t> </a:t>
            </a:r>
            <a:endParaRPr lang="tr-TR" spc="-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36860" y="247356"/>
            <a:ext cx="155788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2">
                <a:solidFill>
                  <a:srgbClr val="FEFEFE"/>
                </a:solidFill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58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hf sldNum="0" hdr="0" ftr="0" dt="0"/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>
            <a:extLst>
              <a:ext uri="{FF2B5EF4-FFF2-40B4-BE49-F238E27FC236}">
                <a16:creationId xmlns="" xmlns:a16="http://schemas.microsoft.com/office/drawing/2014/main" id="{5A3A15B1-3D87-47E9-88BA-49126D9162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CHE138-4</a:t>
            </a:r>
            <a:endParaRPr lang="tr-TR" dirty="0"/>
          </a:p>
        </p:txBody>
      </p:sp>
      <p:sp>
        <p:nvSpPr>
          <p:cNvPr id="9" name="Alt Başlık 8">
            <a:extLst>
              <a:ext uri="{FF2B5EF4-FFF2-40B4-BE49-F238E27FC236}">
                <a16:creationId xmlns="" xmlns:a16="http://schemas.microsoft.com/office/drawing/2014/main" id="{9740E749-731D-416C-BC5C-A14B4B9FE9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MATLAB - Basics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Vector variable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362455" y="3162287"/>
            <a:ext cx="7940040" cy="3505200"/>
          </a:xfrm>
          <a:prstGeom prst="rect">
            <a:avLst/>
          </a:prstGeom>
          <a:ln w="9525">
            <a:solidFill>
              <a:srgbClr val="010101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80"/>
              </a:spcBef>
            </a:pPr>
            <a:r>
              <a:rPr sz="2800" spc="-5" dirty="0">
                <a:latin typeface="Times New Roman"/>
                <a:cs typeface="Times New Roman"/>
              </a:rPr>
              <a:t>» colvec = [13 ; 45 ;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-2]</a:t>
            </a:r>
            <a:endParaRPr sz="2800">
              <a:latin typeface="Times New Roman"/>
              <a:cs typeface="Times New Roman"/>
            </a:endParaRPr>
          </a:p>
          <a:p>
            <a:pPr marL="458470" marR="6612255" indent="-353695">
              <a:lnSpc>
                <a:spcPts val="7400"/>
              </a:lnSpc>
              <a:spcBef>
                <a:spcPts val="910"/>
              </a:spcBef>
            </a:pPr>
            <a:r>
              <a:rPr sz="2800" spc="-5" dirty="0">
                <a:latin typeface="Times New Roman"/>
                <a:cs typeface="Times New Roman"/>
              </a:rPr>
              <a:t>colvec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  </a:t>
            </a:r>
            <a:r>
              <a:rPr sz="2800" dirty="0">
                <a:latin typeface="Times New Roman"/>
                <a:cs typeface="Times New Roman"/>
              </a:rPr>
              <a:t>13</a:t>
            </a:r>
            <a:endParaRPr sz="2800">
              <a:latin typeface="Times New Roman"/>
              <a:cs typeface="Times New Roman"/>
            </a:endParaRPr>
          </a:p>
          <a:p>
            <a:pPr marL="458470">
              <a:lnSpc>
                <a:spcPts val="2780"/>
              </a:lnSpc>
            </a:pPr>
            <a:r>
              <a:rPr sz="2800" dirty="0">
                <a:latin typeface="Times New Roman"/>
                <a:cs typeface="Times New Roman"/>
              </a:rPr>
              <a:t>45</a:t>
            </a:r>
            <a:endParaRPr sz="2800">
              <a:latin typeface="Times New Roman"/>
              <a:cs typeface="Times New Roman"/>
            </a:endParaRPr>
          </a:p>
          <a:p>
            <a:pPr marL="458470">
              <a:lnSpc>
                <a:spcPct val="100000"/>
              </a:lnSpc>
              <a:spcBef>
                <a:spcPts val="350"/>
              </a:spcBef>
            </a:pPr>
            <a:r>
              <a:rPr sz="2800" dirty="0">
                <a:latin typeface="Times New Roman"/>
                <a:cs typeface="Times New Roman"/>
              </a:rPr>
              <a:t>-2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6438" y="1432058"/>
            <a:ext cx="7637780" cy="13068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0"/>
              </a:spcBef>
              <a:tabLst>
                <a:tab pos="1165860" algn="l"/>
              </a:tabLst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with only one column is called a column  vector.	A column vector can be created in MATLAB  as follows (note 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semicolons):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2455" y="2415527"/>
            <a:ext cx="8092440" cy="4175760"/>
          </a:xfrm>
          <a:custGeom>
            <a:avLst/>
            <a:gdLst/>
            <a:ahLst/>
            <a:cxnLst/>
            <a:rect l="l" t="t" r="r" b="b"/>
            <a:pathLst>
              <a:path w="8092440" h="4175759">
                <a:moveTo>
                  <a:pt x="8092440" y="4175760"/>
                </a:moveTo>
                <a:lnTo>
                  <a:pt x="8092440" y="0"/>
                </a:lnTo>
                <a:lnTo>
                  <a:pt x="0" y="0"/>
                </a:lnTo>
                <a:lnTo>
                  <a:pt x="0" y="4175760"/>
                </a:lnTo>
                <a:lnTo>
                  <a:pt x="8092440" y="4175760"/>
                </a:lnTo>
                <a:close/>
              </a:path>
            </a:pathLst>
          </a:custGeom>
          <a:ln w="952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879323" y="4673138"/>
          <a:ext cx="1485900" cy="1417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1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23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1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53390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50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3050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4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6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31750">
                        <a:lnSpc>
                          <a:spcPts val="3304"/>
                        </a:lnSpc>
                        <a:spcBef>
                          <a:spcPts val="16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4"/>
                        </a:lnSpc>
                        <a:spcBef>
                          <a:spcPts val="16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8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3304"/>
                        </a:lnSpc>
                        <a:spcBef>
                          <a:spcPts val="16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Matrix variable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80222" y="1432088"/>
            <a:ext cx="7730490" cy="261556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80"/>
              </a:spcBef>
              <a:tabLst>
                <a:tab pos="2753995" algn="l"/>
              </a:tabLst>
            </a:pPr>
            <a:r>
              <a:rPr sz="2800" spc="-5" dirty="0">
                <a:latin typeface="Times New Roman"/>
                <a:cs typeface="Times New Roman"/>
              </a:rPr>
              <a:t>A matrix can be created in MATLAB as </a:t>
            </a:r>
            <a:r>
              <a:rPr sz="2800" dirty="0">
                <a:latin typeface="Times New Roman"/>
                <a:cs typeface="Times New Roman"/>
              </a:rPr>
              <a:t>follows </a:t>
            </a:r>
            <a:r>
              <a:rPr sz="2800" spc="-5" dirty="0">
                <a:latin typeface="Times New Roman"/>
                <a:cs typeface="Times New Roman"/>
              </a:rPr>
              <a:t>(note  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commas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	semicolons):</a:t>
            </a:r>
            <a:endParaRPr sz="2800">
              <a:latin typeface="Times New Roman"/>
              <a:cs typeface="Times New Roman"/>
            </a:endParaRPr>
          </a:p>
          <a:p>
            <a:pPr marL="86995">
              <a:lnSpc>
                <a:spcPct val="100000"/>
              </a:lnSpc>
              <a:spcBef>
                <a:spcPts val="1240"/>
              </a:spcBef>
              <a:tabLst>
                <a:tab pos="3998595" algn="l"/>
              </a:tabLst>
            </a:pPr>
            <a:r>
              <a:rPr sz="2800" spc="-5" dirty="0">
                <a:latin typeface="Times New Roman"/>
                <a:cs typeface="Times New Roman"/>
              </a:rPr>
              <a:t>» matrix = [1 , 2 , 3 </a:t>
            </a:r>
            <a:r>
              <a:rPr sz="3600" b="1" dirty="0">
                <a:solidFill>
                  <a:srgbClr val="FF0000"/>
                </a:solidFill>
                <a:latin typeface="Times New Roman"/>
                <a:cs typeface="Times New Roman"/>
              </a:rPr>
              <a:t>; </a:t>
            </a:r>
            <a:r>
              <a:rPr sz="2800" spc="-5" dirty="0">
                <a:latin typeface="Times New Roman"/>
                <a:cs typeface="Times New Roman"/>
              </a:rPr>
              <a:t>4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, 5	,6 </a:t>
            </a:r>
            <a:r>
              <a:rPr sz="3600" b="1" dirty="0">
                <a:solidFill>
                  <a:srgbClr val="FF0000"/>
                </a:solidFill>
                <a:latin typeface="Times New Roman"/>
                <a:cs typeface="Times New Roman"/>
              </a:rPr>
              <a:t>; </a:t>
            </a:r>
            <a:r>
              <a:rPr sz="2800" spc="-5" dirty="0">
                <a:latin typeface="Times New Roman"/>
                <a:cs typeface="Times New Roman"/>
              </a:rPr>
              <a:t>7 , 8 ,</a:t>
            </a:r>
            <a:r>
              <a:rPr sz="2800" spc="-3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9]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100">
              <a:latin typeface="Times New Roman"/>
              <a:cs typeface="Times New Roman"/>
            </a:endParaRPr>
          </a:p>
          <a:p>
            <a:pPr marL="86995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Matrix subsections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343650" y="1660638"/>
            <a:ext cx="7926705" cy="40132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8895" marR="287020">
              <a:lnSpc>
                <a:spcPct val="100200"/>
              </a:lnSpc>
              <a:spcBef>
                <a:spcPts val="90"/>
              </a:spcBef>
            </a:pPr>
            <a:r>
              <a:rPr sz="2800" spc="-5" dirty="0">
                <a:latin typeface="Times New Roman"/>
                <a:cs typeface="Times New Roman"/>
              </a:rPr>
              <a:t>A portion of a matrix can be extracted and stored in a  smaller matrix by specifying the names of both  matrices and the rows and columns to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extract: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700">
              <a:latin typeface="Times New Roman"/>
              <a:cs typeface="Times New Roman"/>
            </a:endParaRPr>
          </a:p>
          <a:p>
            <a:pPr marL="98933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sub_matrix = matrix ( r1 : r2 , c1 : c2 )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;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050">
              <a:latin typeface="Times New Roman"/>
              <a:cs typeface="Times New Roman"/>
            </a:endParaRPr>
          </a:p>
          <a:p>
            <a:pPr marL="12700" marR="5080">
              <a:lnSpc>
                <a:spcPct val="100200"/>
              </a:lnSpc>
            </a:pPr>
            <a:r>
              <a:rPr sz="2800" spc="-5" dirty="0">
                <a:latin typeface="Times New Roman"/>
                <a:cs typeface="Times New Roman"/>
              </a:rPr>
              <a:t>where </a:t>
            </a:r>
            <a:r>
              <a:rPr sz="2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r1 </a:t>
            </a:r>
            <a:r>
              <a:rPr sz="2800" dirty="0">
                <a:latin typeface="Times New Roman"/>
                <a:cs typeface="Times New Roman"/>
              </a:rPr>
              <a:t>and </a:t>
            </a:r>
            <a:r>
              <a:rPr sz="2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r2 </a:t>
            </a:r>
            <a:r>
              <a:rPr sz="2800" spc="-5" dirty="0">
                <a:latin typeface="Times New Roman"/>
                <a:cs typeface="Times New Roman"/>
              </a:rPr>
              <a:t>specify the beginning and ending rows  and </a:t>
            </a:r>
            <a:r>
              <a:rPr sz="2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c1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c2 </a:t>
            </a:r>
            <a:r>
              <a:rPr sz="2800" spc="-5" dirty="0">
                <a:latin typeface="Times New Roman"/>
                <a:cs typeface="Times New Roman"/>
              </a:rPr>
              <a:t>specify the beginning and ending  columns to be extracted to </a:t>
            </a:r>
            <a:r>
              <a:rPr sz="2800" spc="-10" dirty="0">
                <a:latin typeface="Times New Roman"/>
                <a:cs typeface="Times New Roman"/>
              </a:rPr>
              <a:t>make </a:t>
            </a:r>
            <a:r>
              <a:rPr sz="2800" spc="-5" dirty="0">
                <a:latin typeface="Times New Roman"/>
                <a:cs typeface="Times New Roman"/>
              </a:rPr>
              <a:t>the new matrix.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90903" y="1352093"/>
            <a:ext cx="6087110" cy="145224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Times New Roman"/>
                <a:cs typeface="Times New Roman"/>
              </a:rPr>
              <a:t>Extracting a </a:t>
            </a:r>
            <a:r>
              <a:rPr sz="2800" b="1" spc="-5" dirty="0">
                <a:latin typeface="Times New Roman"/>
                <a:cs typeface="Times New Roman"/>
              </a:rPr>
              <a:t>column </a:t>
            </a:r>
            <a:r>
              <a:rPr sz="2800" spc="-5" dirty="0">
                <a:latin typeface="Times New Roman"/>
                <a:cs typeface="Times New Roman"/>
              </a:rPr>
              <a:t>vector from a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matrix: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b="1" spc="-5" dirty="0">
                <a:latin typeface="Times New Roman"/>
                <a:cs typeface="Times New Roman"/>
              </a:rPr>
              <a:t>» matrix=[1,2,3; 4,5,6;</a:t>
            </a:r>
            <a:r>
              <a:rPr sz="2500" b="1" spc="5" dirty="0">
                <a:latin typeface="Times New Roman"/>
                <a:cs typeface="Times New Roman"/>
              </a:rPr>
              <a:t> </a:t>
            </a:r>
            <a:r>
              <a:rPr sz="2500" b="1" spc="-5" dirty="0">
                <a:latin typeface="Times New Roman"/>
                <a:cs typeface="Times New Roman"/>
              </a:rPr>
              <a:t>7,8,9]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b="1" spc="-5" dirty="0">
                <a:latin typeface="Times New Roman"/>
                <a:cs typeface="Times New Roman"/>
              </a:rPr>
              <a:t>matrix</a:t>
            </a:r>
            <a:r>
              <a:rPr sz="2500" b="1" spc="-10" dirty="0">
                <a:latin typeface="Times New Roman"/>
                <a:cs typeface="Times New Roman"/>
              </a:rPr>
              <a:t> </a:t>
            </a:r>
            <a:r>
              <a:rPr sz="2500" b="1" spc="-5" dirty="0">
                <a:latin typeface="Times New Roman"/>
                <a:cs typeface="Times New Roman"/>
              </a:rPr>
              <a:t>=</a:t>
            </a:r>
            <a:endParaRPr sz="25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768094" y="2902666"/>
          <a:ext cx="1334769" cy="1264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92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62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92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03860">
                <a:tc>
                  <a:txBody>
                    <a:bodyPr/>
                    <a:lstStyle/>
                    <a:p>
                      <a:pPr marL="31750">
                        <a:lnSpc>
                          <a:spcPts val="2725"/>
                        </a:lnSpc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1135" algn="r">
                        <a:lnSpc>
                          <a:spcPts val="2725"/>
                        </a:lnSpc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2725"/>
                        </a:lnSpc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R="191135"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6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marL="31750">
                        <a:lnSpc>
                          <a:spcPts val="2940"/>
                        </a:lnSpc>
                        <a:spcBef>
                          <a:spcPts val="140"/>
                        </a:spcBef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7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R="191135" algn="r">
                        <a:lnSpc>
                          <a:spcPts val="2940"/>
                        </a:lnSpc>
                        <a:spcBef>
                          <a:spcPts val="140"/>
                        </a:spcBef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8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2940"/>
                        </a:lnSpc>
                        <a:spcBef>
                          <a:spcPts val="140"/>
                        </a:spcBef>
                      </a:pPr>
                      <a:r>
                        <a:rPr sz="2500" b="1" dirty="0">
                          <a:latin typeface="Times New Roman"/>
                          <a:cs typeface="Times New Roman"/>
                        </a:rPr>
                        <a:t>9</a:t>
                      </a: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390903" y="4150235"/>
            <a:ext cx="3197860" cy="231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500" b="1" spc="-5" dirty="0">
                <a:latin typeface="Times New Roman"/>
                <a:cs typeface="Times New Roman"/>
              </a:rPr>
              <a:t>» col_two=matrix( : , </a:t>
            </a:r>
            <a:r>
              <a:rPr sz="2500" b="1" spc="-10" dirty="0">
                <a:latin typeface="Times New Roman"/>
                <a:cs typeface="Times New Roman"/>
              </a:rPr>
              <a:t>2)  </a:t>
            </a:r>
            <a:r>
              <a:rPr sz="2500" b="1" spc="-5" dirty="0">
                <a:latin typeface="Times New Roman"/>
                <a:cs typeface="Times New Roman"/>
              </a:rPr>
              <a:t>col_two =</a:t>
            </a:r>
            <a:endParaRPr sz="2500">
              <a:latin typeface="Times New Roman"/>
              <a:cs typeface="Times New Roman"/>
            </a:endParaRPr>
          </a:p>
          <a:p>
            <a:pPr marL="408940">
              <a:lnSpc>
                <a:spcPct val="100000"/>
              </a:lnSpc>
              <a:spcBef>
                <a:spcPts val="600"/>
              </a:spcBef>
            </a:pPr>
            <a:r>
              <a:rPr sz="2500" b="1" spc="-5" dirty="0">
                <a:latin typeface="Times New Roman"/>
                <a:cs typeface="Times New Roman"/>
              </a:rPr>
              <a:t>2</a:t>
            </a:r>
            <a:endParaRPr sz="2500">
              <a:latin typeface="Times New Roman"/>
              <a:cs typeface="Times New Roman"/>
            </a:endParaRPr>
          </a:p>
          <a:p>
            <a:pPr marL="408940">
              <a:lnSpc>
                <a:spcPct val="100000"/>
              </a:lnSpc>
              <a:spcBef>
                <a:spcPts val="600"/>
              </a:spcBef>
            </a:pPr>
            <a:r>
              <a:rPr sz="2500" b="1" spc="-5" dirty="0">
                <a:latin typeface="Times New Roman"/>
                <a:cs typeface="Times New Roman"/>
              </a:rPr>
              <a:t>5</a:t>
            </a:r>
            <a:endParaRPr sz="2500">
              <a:latin typeface="Times New Roman"/>
              <a:cs typeface="Times New Roman"/>
            </a:endParaRPr>
          </a:p>
          <a:p>
            <a:pPr marL="408940">
              <a:lnSpc>
                <a:spcPct val="100000"/>
              </a:lnSpc>
              <a:spcBef>
                <a:spcPts val="600"/>
              </a:spcBef>
            </a:pPr>
            <a:r>
              <a:rPr sz="2500" b="1" spc="-5" dirty="0">
                <a:latin typeface="Times New Roman"/>
                <a:cs typeface="Times New Roman"/>
              </a:rPr>
              <a:t>8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54496" y="3695687"/>
            <a:ext cx="3048000" cy="1800225"/>
          </a:xfrm>
          <a:prstGeom prst="rect">
            <a:avLst/>
          </a:prstGeom>
          <a:solidFill>
            <a:srgbClr val="02FFFF"/>
          </a:solidFill>
        </p:spPr>
        <p:txBody>
          <a:bodyPr vert="horz" wrap="square" lIns="0" tIns="33655" rIns="0" bIns="0" rtlCol="0">
            <a:spAutoFit/>
          </a:bodyPr>
          <a:lstStyle/>
          <a:p>
            <a:pPr marL="90805" marR="116839">
              <a:lnSpc>
                <a:spcPct val="100099"/>
              </a:lnSpc>
              <a:spcBef>
                <a:spcPts val="265"/>
              </a:spcBef>
            </a:pPr>
            <a:r>
              <a:rPr sz="2800" spc="-5" dirty="0">
                <a:latin typeface="Times New Roman"/>
                <a:cs typeface="Times New Roman"/>
              </a:rPr>
              <a:t>Extract column 2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  the </a:t>
            </a: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and  </a:t>
            </a:r>
            <a:r>
              <a:rPr sz="2800" spc="-10" dirty="0">
                <a:latin typeface="Times New Roman"/>
                <a:cs typeface="Times New Roman"/>
              </a:rPr>
              <a:t>make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column  </a:t>
            </a:r>
            <a:r>
              <a:rPr sz="2800" spc="-5" dirty="0">
                <a:latin typeface="Times New Roman"/>
                <a:cs typeface="Times New Roman"/>
              </a:rPr>
              <a:t>vector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Matrix subsections</a:t>
            </a:r>
          </a:p>
        </p:txBody>
      </p:sp>
      <p:sp>
        <p:nvSpPr>
          <p:cNvPr id="7" name="object 7"/>
          <p:cNvSpPr/>
          <p:nvPr/>
        </p:nvSpPr>
        <p:spPr>
          <a:xfrm>
            <a:off x="4806696" y="4267187"/>
            <a:ext cx="1371600" cy="228600"/>
          </a:xfrm>
          <a:custGeom>
            <a:avLst/>
            <a:gdLst/>
            <a:ahLst/>
            <a:cxnLst/>
            <a:rect l="l" t="t" r="r" b="b"/>
            <a:pathLst>
              <a:path w="1371600" h="228600">
                <a:moveTo>
                  <a:pt x="190500" y="76200"/>
                </a:moveTo>
                <a:lnTo>
                  <a:pt x="190500" y="152400"/>
                </a:lnTo>
                <a:lnTo>
                  <a:pt x="1371600" y="152399"/>
                </a:lnTo>
                <a:lnTo>
                  <a:pt x="1371600" y="76199"/>
                </a:lnTo>
                <a:lnTo>
                  <a:pt x="190500" y="76200"/>
                </a:lnTo>
                <a:close/>
              </a:path>
              <a:path w="1371600" h="228600">
                <a:moveTo>
                  <a:pt x="0" y="114300"/>
                </a:moveTo>
                <a:lnTo>
                  <a:pt x="228600" y="228600"/>
                </a:lnTo>
                <a:lnTo>
                  <a:pt x="228600" y="152400"/>
                </a:lnTo>
                <a:lnTo>
                  <a:pt x="190500" y="152400"/>
                </a:lnTo>
                <a:lnTo>
                  <a:pt x="190500" y="19050"/>
                </a:lnTo>
                <a:lnTo>
                  <a:pt x="0" y="114300"/>
                </a:lnTo>
                <a:close/>
              </a:path>
              <a:path w="1371600" h="228600">
                <a:moveTo>
                  <a:pt x="190500" y="19050"/>
                </a:moveTo>
                <a:lnTo>
                  <a:pt x="190500" y="76200"/>
                </a:lnTo>
                <a:lnTo>
                  <a:pt x="228600" y="76200"/>
                </a:lnTo>
                <a:lnTo>
                  <a:pt x="228600" y="0"/>
                </a:lnTo>
                <a:lnTo>
                  <a:pt x="190500" y="1905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90903" y="1438135"/>
            <a:ext cx="55524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Extracting a </a:t>
            </a:r>
            <a:r>
              <a:rPr sz="2800" b="1" dirty="0">
                <a:latin typeface="Times New Roman"/>
                <a:cs typeface="Times New Roman"/>
              </a:rPr>
              <a:t>row </a:t>
            </a:r>
            <a:r>
              <a:rPr sz="2800" dirty="0">
                <a:latin typeface="Times New Roman"/>
                <a:cs typeface="Times New Roman"/>
              </a:rPr>
              <a:t>vector from 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matrix: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90903" y="1862422"/>
            <a:ext cx="4458335" cy="108648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2900" b="1" dirty="0">
                <a:latin typeface="Times New Roman"/>
                <a:cs typeface="Times New Roman"/>
              </a:rPr>
              <a:t>» </a:t>
            </a:r>
            <a:r>
              <a:rPr sz="2900" b="1" spc="-5" dirty="0">
                <a:latin typeface="Times New Roman"/>
                <a:cs typeface="Times New Roman"/>
              </a:rPr>
              <a:t>matrix=[1,2,3; </a:t>
            </a:r>
            <a:r>
              <a:rPr sz="2900" b="1" spc="-10" dirty="0">
                <a:latin typeface="Times New Roman"/>
                <a:cs typeface="Times New Roman"/>
              </a:rPr>
              <a:t>4,5,6;</a:t>
            </a:r>
            <a:r>
              <a:rPr sz="2900" b="1" spc="-15" dirty="0">
                <a:latin typeface="Times New Roman"/>
                <a:cs typeface="Times New Roman"/>
              </a:rPr>
              <a:t> </a:t>
            </a:r>
            <a:r>
              <a:rPr sz="2900" b="1" spc="-10" dirty="0">
                <a:latin typeface="Times New Roman"/>
                <a:cs typeface="Times New Roman"/>
              </a:rPr>
              <a:t>7,8,9]</a:t>
            </a: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2900" b="1" spc="-5" dirty="0">
                <a:latin typeface="Times New Roman"/>
                <a:cs typeface="Times New Roman"/>
              </a:rPr>
              <a:t>matrix</a:t>
            </a:r>
            <a:r>
              <a:rPr sz="2900" b="1" spc="-10" dirty="0">
                <a:latin typeface="Times New Roman"/>
                <a:cs typeface="Times New Roman"/>
              </a:rPr>
              <a:t> </a:t>
            </a:r>
            <a:r>
              <a:rPr sz="2900" b="1" dirty="0">
                <a:latin typeface="Times New Roman"/>
                <a:cs typeface="Times New Roman"/>
              </a:rPr>
              <a:t>=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52688" y="2923114"/>
            <a:ext cx="1499870" cy="161671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  <a:tabLst>
                <a:tab pos="657225" algn="l"/>
                <a:tab pos="1302385" algn="l"/>
              </a:tabLst>
            </a:pPr>
            <a:r>
              <a:rPr sz="2900" b="1" dirty="0">
                <a:latin typeface="Times New Roman"/>
                <a:cs typeface="Times New Roman"/>
              </a:rPr>
              <a:t>1	2	3</a:t>
            </a: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  <a:tabLst>
                <a:tab pos="657225" algn="l"/>
                <a:tab pos="1302385" algn="l"/>
              </a:tabLst>
            </a:pPr>
            <a:r>
              <a:rPr sz="2900" b="1" dirty="0">
                <a:latin typeface="Times New Roman"/>
                <a:cs typeface="Times New Roman"/>
              </a:rPr>
              <a:t>4	5	6</a:t>
            </a: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  <a:tabLst>
                <a:tab pos="657225" algn="l"/>
                <a:tab pos="1302385" algn="l"/>
              </a:tabLst>
            </a:pPr>
            <a:r>
              <a:rPr sz="2900" b="1" dirty="0">
                <a:latin typeface="Times New Roman"/>
                <a:cs typeface="Times New Roman"/>
              </a:rPr>
              <a:t>7	8	9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0903" y="4514152"/>
            <a:ext cx="4571365" cy="1616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900" b="1" dirty="0">
                <a:latin typeface="Times New Roman"/>
                <a:cs typeface="Times New Roman"/>
              </a:rPr>
              <a:t>» </a:t>
            </a:r>
            <a:r>
              <a:rPr sz="2900" b="1" spc="-5" dirty="0">
                <a:latin typeface="Times New Roman"/>
                <a:cs typeface="Times New Roman"/>
              </a:rPr>
              <a:t>rowvec=matrix(2 </a:t>
            </a:r>
            <a:r>
              <a:rPr sz="2900" b="1" dirty="0">
                <a:latin typeface="Times New Roman"/>
                <a:cs typeface="Times New Roman"/>
              </a:rPr>
              <a:t>: 2 , 1 :</a:t>
            </a:r>
            <a:r>
              <a:rPr sz="2900" b="1" spc="-50" dirty="0">
                <a:latin typeface="Times New Roman"/>
                <a:cs typeface="Times New Roman"/>
              </a:rPr>
              <a:t> </a:t>
            </a:r>
            <a:r>
              <a:rPr sz="2900" b="1" dirty="0">
                <a:latin typeface="Times New Roman"/>
                <a:cs typeface="Times New Roman"/>
              </a:rPr>
              <a:t>3)  </a:t>
            </a:r>
            <a:r>
              <a:rPr sz="2900" b="1" spc="-5" dirty="0">
                <a:latin typeface="Times New Roman"/>
                <a:cs typeface="Times New Roman"/>
              </a:rPr>
              <a:t>rowvec</a:t>
            </a:r>
            <a:r>
              <a:rPr sz="2900" b="1" dirty="0">
                <a:latin typeface="Times New Roman"/>
                <a:cs typeface="Times New Roman"/>
              </a:rPr>
              <a:t> =</a:t>
            </a:r>
            <a:endParaRPr sz="2900">
              <a:latin typeface="Times New Roman"/>
              <a:cs typeface="Times New Roman"/>
            </a:endParaRPr>
          </a:p>
          <a:p>
            <a:pPr marL="474345">
              <a:lnSpc>
                <a:spcPct val="100000"/>
              </a:lnSpc>
              <a:spcBef>
                <a:spcPts val="695"/>
              </a:spcBef>
              <a:tabLst>
                <a:tab pos="1118870" algn="l"/>
                <a:tab pos="1764030" algn="l"/>
              </a:tabLst>
            </a:pPr>
            <a:r>
              <a:rPr sz="2900" b="1" dirty="0">
                <a:latin typeface="Times New Roman"/>
                <a:cs typeface="Times New Roman"/>
              </a:rPr>
              <a:t>4	5	6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06896" y="2247887"/>
            <a:ext cx="3276600" cy="3749040"/>
          </a:xfrm>
          <a:prstGeom prst="rect">
            <a:avLst/>
          </a:prstGeom>
          <a:solidFill>
            <a:srgbClr val="02FFFF"/>
          </a:solidFill>
        </p:spPr>
        <p:txBody>
          <a:bodyPr vert="horz" wrap="square" lIns="0" tIns="33655" rIns="0" bIns="0" rtlCol="0">
            <a:spAutoFit/>
          </a:bodyPr>
          <a:lstStyle/>
          <a:p>
            <a:pPr marL="90805" marR="125730">
              <a:lnSpc>
                <a:spcPct val="100000"/>
              </a:lnSpc>
              <a:spcBef>
                <a:spcPts val="265"/>
              </a:spcBef>
              <a:tabLst>
                <a:tab pos="2020570" algn="l"/>
              </a:tabLst>
            </a:pPr>
            <a:r>
              <a:rPr sz="3000" spc="-5" dirty="0">
                <a:latin typeface="Times New Roman"/>
                <a:cs typeface="Times New Roman"/>
              </a:rPr>
              <a:t>Extract </a:t>
            </a:r>
            <a:r>
              <a:rPr sz="3000" dirty="0">
                <a:latin typeface="Times New Roman"/>
                <a:cs typeface="Times New Roman"/>
              </a:rPr>
              <a:t>row 2 </a:t>
            </a:r>
            <a:r>
              <a:rPr sz="3000" spc="-5" dirty="0">
                <a:latin typeface="Times New Roman"/>
                <a:cs typeface="Times New Roman"/>
              </a:rPr>
              <a:t>of the  </a:t>
            </a:r>
            <a:r>
              <a:rPr sz="3000" dirty="0">
                <a:latin typeface="Times New Roman"/>
                <a:cs typeface="Times New Roman"/>
              </a:rPr>
              <a:t>matrix and make a  </a:t>
            </a:r>
            <a:r>
              <a:rPr sz="3000" spc="-5" dirty="0">
                <a:latin typeface="Times New Roman"/>
                <a:cs typeface="Times New Roman"/>
              </a:rPr>
              <a:t>row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vector.	2:2  specifies the</a:t>
            </a:r>
            <a:r>
              <a:rPr sz="3000" spc="-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second  </a:t>
            </a:r>
            <a:r>
              <a:rPr sz="3000" spc="-5" dirty="0">
                <a:latin typeface="Times New Roman"/>
                <a:cs typeface="Times New Roman"/>
              </a:rPr>
              <a:t>row </a:t>
            </a:r>
            <a:r>
              <a:rPr sz="3000" dirty="0">
                <a:latin typeface="Times New Roman"/>
                <a:cs typeface="Times New Roman"/>
              </a:rPr>
              <a:t>and the 1:3  </a:t>
            </a:r>
            <a:r>
              <a:rPr sz="3000" spc="-5" dirty="0">
                <a:latin typeface="Times New Roman"/>
                <a:cs typeface="Times New Roman"/>
              </a:rPr>
              <a:t>specifies which  columns of the </a:t>
            </a:r>
            <a:r>
              <a:rPr sz="3000" dirty="0">
                <a:latin typeface="Times New Roman"/>
                <a:cs typeface="Times New Roman"/>
              </a:rPr>
              <a:t>row  </a:t>
            </a:r>
            <a:r>
              <a:rPr sz="3000" spc="-5" dirty="0">
                <a:latin typeface="Times New Roman"/>
                <a:cs typeface="Times New Roman"/>
              </a:rPr>
              <a:t>are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taken.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Matrix subsections</a:t>
            </a:r>
          </a:p>
        </p:txBody>
      </p:sp>
      <p:sp>
        <p:nvSpPr>
          <p:cNvPr id="8" name="object 8"/>
          <p:cNvSpPr/>
          <p:nvPr/>
        </p:nvSpPr>
        <p:spPr>
          <a:xfrm>
            <a:off x="5035296" y="3890759"/>
            <a:ext cx="1390015" cy="795655"/>
          </a:xfrm>
          <a:custGeom>
            <a:avLst/>
            <a:gdLst/>
            <a:ahLst/>
            <a:cxnLst/>
            <a:rect l="l" t="t" r="r" b="b"/>
            <a:pathLst>
              <a:path w="1390014" h="795654">
                <a:moveTo>
                  <a:pt x="181175" y="650528"/>
                </a:moveTo>
                <a:lnTo>
                  <a:pt x="218355" y="717249"/>
                </a:lnTo>
                <a:lnTo>
                  <a:pt x="1389888" y="67056"/>
                </a:lnTo>
                <a:lnTo>
                  <a:pt x="1353312" y="0"/>
                </a:lnTo>
                <a:lnTo>
                  <a:pt x="181175" y="650528"/>
                </a:lnTo>
                <a:close/>
              </a:path>
              <a:path w="1390014" h="795654">
                <a:moveTo>
                  <a:pt x="0" y="795528"/>
                </a:moveTo>
                <a:lnTo>
                  <a:pt x="256031" y="784860"/>
                </a:lnTo>
                <a:lnTo>
                  <a:pt x="218355" y="717249"/>
                </a:lnTo>
                <a:lnTo>
                  <a:pt x="184403" y="736092"/>
                </a:lnTo>
                <a:lnTo>
                  <a:pt x="147827" y="669036"/>
                </a:lnTo>
                <a:lnTo>
                  <a:pt x="147827" y="590685"/>
                </a:lnTo>
                <a:lnTo>
                  <a:pt x="144779" y="585216"/>
                </a:lnTo>
                <a:lnTo>
                  <a:pt x="0" y="795528"/>
                </a:lnTo>
                <a:close/>
              </a:path>
              <a:path w="1390014" h="795654">
                <a:moveTo>
                  <a:pt x="147827" y="669036"/>
                </a:moveTo>
                <a:lnTo>
                  <a:pt x="184403" y="736092"/>
                </a:lnTo>
                <a:lnTo>
                  <a:pt x="218355" y="717249"/>
                </a:lnTo>
                <a:lnTo>
                  <a:pt x="181175" y="650528"/>
                </a:lnTo>
                <a:lnTo>
                  <a:pt x="147827" y="669036"/>
                </a:lnTo>
                <a:close/>
              </a:path>
              <a:path w="1390014" h="795654">
                <a:moveTo>
                  <a:pt x="147827" y="590685"/>
                </a:moveTo>
                <a:lnTo>
                  <a:pt x="147827" y="669036"/>
                </a:lnTo>
                <a:lnTo>
                  <a:pt x="181175" y="650528"/>
                </a:lnTo>
                <a:lnTo>
                  <a:pt x="147827" y="590685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Special names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50339" y="1742935"/>
            <a:ext cx="68256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The following names are pre-defined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(reserved)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79134" y="2207146"/>
            <a:ext cx="4700270" cy="1597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4600"/>
              </a:lnSpc>
              <a:spcBef>
                <a:spcPts val="100"/>
              </a:spcBef>
              <a:tabLst>
                <a:tab pos="1511935" algn="l"/>
              </a:tabLst>
            </a:pPr>
            <a:r>
              <a:rPr sz="2800" spc="-5" dirty="0">
                <a:latin typeface="Times New Roman"/>
                <a:cs typeface="Times New Roman"/>
              </a:rPr>
              <a:t>Default variable name for results  </a:t>
            </a:r>
            <a:r>
              <a:rPr sz="2800" spc="-10" dirty="0">
                <a:latin typeface="Times New Roman"/>
                <a:cs typeface="Times New Roman"/>
              </a:rPr>
              <a:t>Value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	</a:t>
            </a:r>
            <a:r>
              <a:rPr sz="2800" spc="-5" dirty="0">
                <a:latin typeface="Symbol"/>
                <a:cs typeface="Symbol"/>
              </a:rPr>
              <a:t></a:t>
            </a:r>
            <a:endParaRPr sz="280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2800" spc="-10" dirty="0">
                <a:latin typeface="Times New Roman"/>
                <a:cs typeface="Times New Roman"/>
              </a:rPr>
              <a:t>infinity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79134" y="3776902"/>
            <a:ext cx="3910965" cy="1052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400"/>
              </a:lnSpc>
              <a:spcBef>
                <a:spcPts val="100"/>
              </a:spcBef>
              <a:tabLst>
                <a:tab pos="2754630" algn="l"/>
                <a:tab pos="3443604" algn="l"/>
              </a:tabLst>
            </a:pPr>
            <a:r>
              <a:rPr sz="2800" spc="-5" dirty="0">
                <a:latin typeface="Times New Roman"/>
                <a:cs typeface="Times New Roman"/>
              </a:rPr>
              <a:t>Not a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number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e</a:t>
            </a:r>
            <a:r>
              <a:rPr sz="2800" spc="-5" dirty="0">
                <a:latin typeface="Times New Roman"/>
                <a:cs typeface="Times New Roman"/>
              </a:rPr>
              <a:t>.g.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0/0  i = j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93252" y="2207146"/>
            <a:ext cx="1269365" cy="416052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57530">
              <a:lnSpc>
                <a:spcPct val="121200"/>
              </a:lnSpc>
              <a:spcBef>
                <a:spcPts val="215"/>
              </a:spcBef>
            </a:pPr>
            <a:r>
              <a:rPr sz="2800" b="1" dirty="0">
                <a:latin typeface="Times New Roman"/>
                <a:cs typeface="Times New Roman"/>
              </a:rPr>
              <a:t>ans  pi  </a:t>
            </a:r>
            <a:r>
              <a:rPr sz="2800" b="1" spc="-5" dirty="0">
                <a:latin typeface="Times New Roman"/>
                <a:cs typeface="Times New Roman"/>
              </a:rPr>
              <a:t>inf  NaN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20100"/>
              </a:lnSpc>
              <a:spcBef>
                <a:spcPts val="10"/>
              </a:spcBef>
            </a:pPr>
            <a:r>
              <a:rPr sz="2800" b="1" spc="-5" dirty="0">
                <a:latin typeface="Times New Roman"/>
                <a:cs typeface="Times New Roman"/>
              </a:rPr>
              <a:t>i and j  eps  realmin  realmax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79134" y="4802585"/>
            <a:ext cx="5829935" cy="156527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10" dirty="0">
                <a:latin typeface="Times New Roman"/>
                <a:cs typeface="Times New Roman"/>
              </a:rPr>
              <a:t>Smallest </a:t>
            </a:r>
            <a:r>
              <a:rPr sz="2800" spc="-5" dirty="0">
                <a:latin typeface="Times New Roman"/>
                <a:cs typeface="Times New Roman"/>
              </a:rPr>
              <a:t>incremental </a:t>
            </a:r>
            <a:r>
              <a:rPr sz="2800" spc="-10" dirty="0">
                <a:latin typeface="Times New Roman"/>
                <a:cs typeface="Times New Roman"/>
              </a:rPr>
              <a:t>number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20000"/>
              </a:lnSpc>
              <a:spcBef>
                <a:spcPts val="10"/>
              </a:spcBef>
            </a:pP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smallest </a:t>
            </a:r>
            <a:r>
              <a:rPr sz="2800" spc="-10" dirty="0">
                <a:latin typeface="Times New Roman"/>
                <a:cs typeface="Times New Roman"/>
              </a:rPr>
              <a:t>usable positive real number  </a:t>
            </a:r>
            <a:r>
              <a:rPr sz="2800" spc="-5" dirty="0">
                <a:latin typeface="Times New Roman"/>
                <a:cs typeface="Times New Roman"/>
              </a:rPr>
              <a:t>The largest </a:t>
            </a:r>
            <a:r>
              <a:rPr sz="2800" spc="-10" dirty="0">
                <a:latin typeface="Times New Roman"/>
                <a:cs typeface="Times New Roman"/>
              </a:rPr>
              <a:t>usable positive real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number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Special symbols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793239" y="1864231"/>
            <a:ext cx="5123180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67246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&gt;&gt;	</a:t>
            </a:r>
            <a:r>
              <a:rPr sz="2800" spc="-5" dirty="0">
                <a:latin typeface="Times New Roman"/>
                <a:cs typeface="Times New Roman"/>
              </a:rPr>
              <a:t>prompt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67246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. .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.	</a:t>
            </a:r>
            <a:r>
              <a:rPr sz="2800" spc="-5" dirty="0">
                <a:latin typeface="Times New Roman"/>
                <a:cs typeface="Times New Roman"/>
              </a:rPr>
              <a:t>continue statement on next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line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93239" y="2889914"/>
            <a:ext cx="6360160" cy="156337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67246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,	</a:t>
            </a:r>
            <a:r>
              <a:rPr sz="2800" spc="-5" dirty="0">
                <a:latin typeface="Times New Roman"/>
                <a:cs typeface="Times New Roman"/>
              </a:rPr>
              <a:t>separate statements and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data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67246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%	</a:t>
            </a:r>
            <a:r>
              <a:rPr sz="2800" spc="-5" dirty="0">
                <a:latin typeface="Times New Roman"/>
                <a:cs typeface="Times New Roman"/>
              </a:rPr>
              <a:t>start </a:t>
            </a:r>
            <a:r>
              <a:rPr sz="2800" spc="-10" dirty="0">
                <a:latin typeface="Times New Roman"/>
                <a:cs typeface="Times New Roman"/>
              </a:rPr>
              <a:t>comment </a:t>
            </a:r>
            <a:r>
              <a:rPr sz="2800" spc="-5" dirty="0">
                <a:latin typeface="Times New Roman"/>
                <a:cs typeface="Times New Roman"/>
              </a:rPr>
              <a:t>which ends at end of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line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b="1" spc="-5" dirty="0">
                <a:latin typeface="Times New Roman"/>
                <a:cs typeface="Times New Roman"/>
              </a:rPr>
              <a:t>;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53142" y="3915597"/>
            <a:ext cx="5791835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837565" indent="-824865">
              <a:lnSpc>
                <a:spcPct val="100000"/>
              </a:lnSpc>
              <a:spcBef>
                <a:spcPts val="770"/>
              </a:spcBef>
              <a:buAutoNum type="arabicParenBoth"/>
              <a:tabLst>
                <a:tab pos="837565" algn="l"/>
                <a:tab pos="838200" algn="l"/>
              </a:tabLst>
            </a:pPr>
            <a:r>
              <a:rPr sz="2800" spc="-5" dirty="0">
                <a:latin typeface="Times New Roman"/>
                <a:cs typeface="Times New Roman"/>
              </a:rPr>
              <a:t>suppress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output</a:t>
            </a:r>
            <a:endParaRPr sz="2800">
              <a:latin typeface="Times New Roman"/>
              <a:cs typeface="Times New Roman"/>
            </a:endParaRPr>
          </a:p>
          <a:p>
            <a:pPr marL="836930" indent="-824230">
              <a:lnSpc>
                <a:spcPct val="100000"/>
              </a:lnSpc>
              <a:spcBef>
                <a:spcPts val="675"/>
              </a:spcBef>
              <a:buAutoNum type="arabicParenBoth"/>
              <a:tabLst>
                <a:tab pos="836930" algn="l"/>
                <a:tab pos="837565" algn="l"/>
              </a:tabLst>
            </a:pPr>
            <a:r>
              <a:rPr sz="2800" spc="-5" dirty="0">
                <a:latin typeface="Times New Roman"/>
                <a:cs typeface="Times New Roman"/>
              </a:rPr>
              <a:t>used as a row separator in 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matrix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3928" y="4941281"/>
            <a:ext cx="3963035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66167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:	</a:t>
            </a:r>
            <a:r>
              <a:rPr sz="2800" spc="-5" dirty="0">
                <a:latin typeface="Times New Roman"/>
                <a:cs typeface="Times New Roman"/>
              </a:rPr>
              <a:t>specify range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847090" algn="l"/>
                <a:tab pos="141287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*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/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+	-	</a:t>
            </a:r>
            <a:r>
              <a:rPr sz="2800" spc="-5" dirty="0">
                <a:latin typeface="Times New Roman"/>
                <a:cs typeface="Times New Roman"/>
              </a:rPr>
              <a:t>Operator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symbols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Some MATLAB commands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372098" y="1352167"/>
            <a:ext cx="5066665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Times New Roman"/>
                <a:cs typeface="Times New Roman"/>
              </a:rPr>
              <a:t>List known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variables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List known variables plus their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size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85991" y="2512555"/>
            <a:ext cx="22701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Help on using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sqrt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43303" y="1352167"/>
            <a:ext cx="1475105" cy="207581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Times New Roman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who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Times New Roman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whos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Times New Roman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help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85"/>
              </a:spcBef>
              <a:buFont typeface="Times New Roman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lookfor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72098" y="2374842"/>
            <a:ext cx="4035425" cy="155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71270">
              <a:lnSpc>
                <a:spcPct val="1204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Ex: &gt;&gt; help sqrt  Ex: &gt;&gt; lookfor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sqrt</a:t>
            </a:r>
            <a:endParaRPr sz="2800">
              <a:latin typeface="Times New Roman"/>
              <a:cs typeface="Times New Roman"/>
            </a:endParaRPr>
          </a:p>
          <a:p>
            <a:pPr marL="455930">
              <a:lnSpc>
                <a:spcPct val="100000"/>
              </a:lnSpc>
              <a:spcBef>
                <a:spcPts val="1070"/>
              </a:spcBef>
            </a:pPr>
            <a:r>
              <a:rPr sz="2400" spc="-5" dirty="0">
                <a:latin typeface="Times New Roman"/>
                <a:cs typeface="Times New Roman"/>
              </a:rPr>
              <a:t>Search for keyword sqrt in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400" dirty="0">
                <a:latin typeface="Times New Roman"/>
                <a:cs typeface="Times New Roman"/>
              </a:rPr>
              <a:t>-m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82916" y="3538207"/>
            <a:ext cx="447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05" dirty="0">
                <a:latin typeface="Times New Roman"/>
                <a:cs typeface="Times New Roman"/>
              </a:rPr>
              <a:t>f</a:t>
            </a:r>
            <a:r>
              <a:rPr sz="2400" spc="-200" dirty="0">
                <a:latin typeface="Times New Roman"/>
                <a:cs typeface="Times New Roman"/>
              </a:rPr>
              <a:t>i</a:t>
            </a:r>
            <a:r>
              <a:rPr sz="2400" spc="-215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5" dirty="0"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43303" y="3921175"/>
            <a:ext cx="1229360" cy="111252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25"/>
              </a:spcBef>
              <a:buFont typeface="Times New Roman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what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0"/>
              </a:spcBef>
              <a:buFont typeface="Times New Roman"/>
              <a:buChar char="•"/>
              <a:tabLst>
                <a:tab pos="354965" algn="l"/>
                <a:tab pos="356235" algn="l"/>
              </a:tabLst>
            </a:pPr>
            <a:r>
              <a:rPr sz="3200" b="1" dirty="0">
                <a:latin typeface="Times New Roman"/>
                <a:cs typeface="Times New Roman"/>
              </a:rPr>
              <a:t>clear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72098" y="3857637"/>
            <a:ext cx="6038215" cy="1165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600"/>
              </a:lnSpc>
              <a:spcBef>
                <a:spcPts val="100"/>
              </a:spcBef>
              <a:tabLst>
                <a:tab pos="2473960" algn="l"/>
              </a:tabLst>
            </a:pPr>
            <a:r>
              <a:rPr sz="2800" spc="-5" dirty="0">
                <a:latin typeface="Times New Roman"/>
                <a:cs typeface="Times New Roman"/>
              </a:rPr>
              <a:t>Ex:&gt;&gt;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what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a:	List MATLAB files in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a:  Clear all variables from work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space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43309" y="5012823"/>
            <a:ext cx="7604125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Times New Roman"/>
              <a:buChar char="•"/>
              <a:tabLst>
                <a:tab pos="354965" algn="l"/>
                <a:tab pos="356235" algn="l"/>
                <a:tab pos="154686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clear</a:t>
            </a:r>
            <a:r>
              <a:rPr sz="2800" b="1" spc="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x	y </a:t>
            </a:r>
            <a:r>
              <a:rPr sz="2800" spc="-5" dirty="0">
                <a:latin typeface="Times New Roman"/>
                <a:cs typeface="Times New Roman"/>
              </a:rPr>
              <a:t>Clear variables x and y from work</a:t>
            </a:r>
            <a:r>
              <a:rPr sz="2800" spc="-4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space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Times New Roman"/>
              <a:buChar char="•"/>
              <a:tabLst>
                <a:tab pos="354965" algn="l"/>
                <a:tab pos="356235" algn="l"/>
                <a:tab pos="1840864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clc	</a:t>
            </a:r>
            <a:r>
              <a:rPr sz="2800" spc="-5" dirty="0">
                <a:latin typeface="Times New Roman"/>
                <a:cs typeface="Times New Roman"/>
              </a:rPr>
              <a:t>Clear the command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window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6865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Some MATLAB commands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50339" y="1275967"/>
            <a:ext cx="1938655" cy="463931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94970" indent="-382270">
              <a:lnSpc>
                <a:spcPct val="100000"/>
              </a:lnSpc>
              <a:spcBef>
                <a:spcPts val="770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what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75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dir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70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ls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85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type</a:t>
            </a:r>
            <a:r>
              <a:rPr sz="2800" b="1" spc="-8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test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70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delete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test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85"/>
              </a:spcBef>
              <a:buFont typeface="Times New Roman"/>
              <a:buChar char="•"/>
              <a:tabLst>
                <a:tab pos="394970" algn="l"/>
                <a:tab pos="395605" algn="l"/>
                <a:tab pos="9271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cd	a: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75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chdir</a:t>
            </a:r>
            <a:r>
              <a:rPr sz="2800" b="1" spc="-3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a: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80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pwd</a:t>
            </a:r>
            <a:endParaRPr sz="28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spcBef>
                <a:spcPts val="675"/>
              </a:spcBef>
              <a:buFont typeface="Times New Roman"/>
              <a:buChar char="•"/>
              <a:tabLst>
                <a:tab pos="394970" algn="l"/>
                <a:tab pos="3956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which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test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06446" y="1275967"/>
            <a:ext cx="5166360" cy="5152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21615">
              <a:lnSpc>
                <a:spcPct val="1200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List all m-files in current directory  List all </a:t>
            </a:r>
            <a:r>
              <a:rPr sz="2800" spc="-10" dirty="0">
                <a:latin typeface="Times New Roman"/>
                <a:cs typeface="Times New Roman"/>
              </a:rPr>
              <a:t>files </a:t>
            </a:r>
            <a:r>
              <a:rPr sz="2800" spc="-5" dirty="0">
                <a:latin typeface="Times New Roman"/>
                <a:cs typeface="Times New Roman"/>
              </a:rPr>
              <a:t>in current directory  </a:t>
            </a:r>
            <a:r>
              <a:rPr sz="2800" spc="-10" dirty="0">
                <a:latin typeface="Times New Roman"/>
                <a:cs typeface="Times New Roman"/>
              </a:rPr>
              <a:t>Same </a:t>
            </a:r>
            <a:r>
              <a:rPr sz="2800" spc="-5" dirty="0">
                <a:latin typeface="Times New Roman"/>
                <a:cs typeface="Times New Roman"/>
              </a:rPr>
              <a:t>as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dir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Times New Roman"/>
                <a:cs typeface="Times New Roman"/>
              </a:rPr>
              <a:t>Display test.m in command window  Delete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test.m</a:t>
            </a:r>
            <a:endParaRPr sz="2800">
              <a:latin typeface="Times New Roman"/>
              <a:cs typeface="Times New Roman"/>
            </a:endParaRPr>
          </a:p>
          <a:p>
            <a:pPr marL="12700" marR="1980564">
              <a:lnSpc>
                <a:spcPct val="120000"/>
              </a:lnSpc>
              <a:spcBef>
                <a:spcPts val="15"/>
              </a:spcBef>
            </a:pPr>
            <a:r>
              <a:rPr sz="2800" spc="-5" dirty="0">
                <a:latin typeface="Times New Roman"/>
                <a:cs typeface="Times New Roman"/>
              </a:rPr>
              <a:t>Change directory to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a:  </a:t>
            </a:r>
            <a:r>
              <a:rPr sz="2800" spc="-10" dirty="0">
                <a:latin typeface="Times New Roman"/>
                <a:cs typeface="Times New Roman"/>
              </a:rPr>
              <a:t>Same </a:t>
            </a:r>
            <a:r>
              <a:rPr sz="2800" spc="-5" dirty="0">
                <a:latin typeface="Times New Roman"/>
                <a:cs typeface="Times New Roman"/>
              </a:rPr>
              <a:t>as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cd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Show </a:t>
            </a:r>
            <a:r>
              <a:rPr sz="2800" dirty="0">
                <a:latin typeface="Times New Roman"/>
                <a:cs typeface="Times New Roman"/>
              </a:rPr>
              <a:t>current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directory</a:t>
            </a:r>
            <a:endParaRPr sz="2800">
              <a:latin typeface="Times New Roman"/>
              <a:cs typeface="Times New Roman"/>
            </a:endParaRPr>
          </a:p>
          <a:p>
            <a:pPr marL="12700" marR="507365">
              <a:lnSpc>
                <a:spcPts val="4040"/>
              </a:lnSpc>
              <a:spcBef>
                <a:spcPts val="240"/>
              </a:spcBef>
            </a:pPr>
            <a:r>
              <a:rPr sz="2800" spc="-5" dirty="0">
                <a:latin typeface="Times New Roman"/>
                <a:cs typeface="Times New Roman"/>
              </a:rPr>
              <a:t>Display current directory path </a:t>
            </a:r>
            <a:r>
              <a:rPr sz="2800" spc="-10" dirty="0">
                <a:latin typeface="Times New Roman"/>
                <a:cs typeface="Times New Roman"/>
              </a:rPr>
              <a:t>to  </a:t>
            </a:r>
            <a:r>
              <a:rPr sz="2800" spc="-5" dirty="0">
                <a:latin typeface="Times New Roman"/>
                <a:cs typeface="Times New Roman"/>
              </a:rPr>
              <a:t>test.m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Expressions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56436" y="1579867"/>
            <a:ext cx="7967345" cy="3684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An </a:t>
            </a:r>
            <a:r>
              <a:rPr sz="3200" dirty="0">
                <a:latin typeface="Times New Roman"/>
                <a:cs typeface="Times New Roman"/>
              </a:rPr>
              <a:t>expression is a </a:t>
            </a:r>
            <a:r>
              <a:rPr sz="3200" spc="-5" dirty="0">
                <a:latin typeface="Times New Roman"/>
                <a:cs typeface="Times New Roman"/>
              </a:rPr>
              <a:t>sequence of </a:t>
            </a:r>
            <a:r>
              <a:rPr sz="3200" spc="-5" dirty="0">
                <a:solidFill>
                  <a:srgbClr val="FF0000"/>
                </a:solidFill>
                <a:latin typeface="Times New Roman"/>
                <a:cs typeface="Times New Roman"/>
              </a:rPr>
              <a:t>operator</a:t>
            </a:r>
            <a:r>
              <a:rPr sz="3200" spc="-5" dirty="0">
                <a:latin typeface="Times New Roman"/>
                <a:cs typeface="Times New Roman"/>
              </a:rPr>
              <a:t>s applied  </a:t>
            </a:r>
            <a:r>
              <a:rPr sz="3200" dirty="0">
                <a:latin typeface="Times New Roman"/>
                <a:cs typeface="Times New Roman"/>
              </a:rPr>
              <a:t>to </a:t>
            </a:r>
            <a:r>
              <a:rPr sz="3200" spc="-5" dirty="0">
                <a:solidFill>
                  <a:srgbClr val="FF0000"/>
                </a:solidFill>
                <a:latin typeface="Times New Roman"/>
                <a:cs typeface="Times New Roman"/>
              </a:rPr>
              <a:t>operand</a:t>
            </a:r>
            <a:r>
              <a:rPr sz="3200" spc="-5" dirty="0">
                <a:latin typeface="Times New Roman"/>
                <a:cs typeface="Times New Roman"/>
              </a:rPr>
              <a:t>s formed </a:t>
            </a:r>
            <a:r>
              <a:rPr sz="3200" dirty="0">
                <a:latin typeface="Times New Roman"/>
                <a:cs typeface="Times New Roman"/>
              </a:rPr>
              <a:t>according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set of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rules.</a:t>
            </a:r>
            <a:endParaRPr sz="3200">
              <a:latin typeface="Times New Roman"/>
              <a:cs typeface="Times New Roman"/>
            </a:endParaRPr>
          </a:p>
          <a:p>
            <a:pPr marL="12700" marR="250190">
              <a:lnSpc>
                <a:spcPct val="100000"/>
              </a:lnSpc>
              <a:spcBef>
                <a:spcPts val="1920"/>
              </a:spcBef>
            </a:pPr>
            <a:r>
              <a:rPr sz="3200" dirty="0">
                <a:latin typeface="Times New Roman"/>
                <a:cs typeface="Times New Roman"/>
              </a:rPr>
              <a:t>When evaluated, each expression </a:t>
            </a:r>
            <a:r>
              <a:rPr sz="3200" spc="-5" dirty="0">
                <a:latin typeface="Times New Roman"/>
                <a:cs typeface="Times New Roman"/>
              </a:rPr>
              <a:t>should give </a:t>
            </a:r>
            <a:r>
              <a:rPr sz="3200" dirty="0">
                <a:latin typeface="Times New Roman"/>
                <a:cs typeface="Times New Roman"/>
              </a:rPr>
              <a:t>a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value</a:t>
            </a:r>
            <a:r>
              <a:rPr sz="320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12700" marR="1033144">
              <a:lnSpc>
                <a:spcPct val="150000"/>
              </a:lnSpc>
            </a:pPr>
            <a:r>
              <a:rPr sz="3200" spc="-5" dirty="0">
                <a:latin typeface="Times New Roman"/>
                <a:cs typeface="Times New Roman"/>
              </a:rPr>
              <a:t>Unary operators operate on one operand.  Binary </a:t>
            </a:r>
            <a:r>
              <a:rPr sz="3200" dirty="0">
                <a:latin typeface="Times New Roman"/>
                <a:cs typeface="Times New Roman"/>
              </a:rPr>
              <a:t>operators </a:t>
            </a:r>
            <a:r>
              <a:rPr sz="3200" spc="-5" dirty="0">
                <a:latin typeface="Times New Roman"/>
                <a:cs typeface="Times New Roman"/>
              </a:rPr>
              <a:t>operate </a:t>
            </a:r>
            <a:r>
              <a:rPr sz="3200" dirty="0">
                <a:latin typeface="Times New Roman"/>
                <a:cs typeface="Times New Roman"/>
              </a:rPr>
              <a:t>on two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operands.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10940" y="2048243"/>
            <a:ext cx="2804160" cy="2481580"/>
          </a:xfrm>
          <a:custGeom>
            <a:avLst/>
            <a:gdLst/>
            <a:ahLst/>
            <a:cxnLst/>
            <a:rect l="l" t="t" r="r" b="b"/>
            <a:pathLst>
              <a:path w="2804159" h="2481579">
                <a:moveTo>
                  <a:pt x="0" y="2481072"/>
                </a:moveTo>
                <a:lnTo>
                  <a:pt x="0" y="0"/>
                </a:lnTo>
                <a:lnTo>
                  <a:pt x="2804160" y="0"/>
                </a:lnTo>
                <a:lnTo>
                  <a:pt x="2804160" y="2481072"/>
                </a:lnTo>
                <a:lnTo>
                  <a:pt x="0" y="2481072"/>
                </a:lnTo>
                <a:close/>
              </a:path>
            </a:pathLst>
          </a:custGeom>
          <a:solidFill>
            <a:srgbClr val="68FF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710940" y="2049767"/>
            <a:ext cx="2806065" cy="2481580"/>
          </a:xfrm>
          <a:custGeom>
            <a:avLst/>
            <a:gdLst/>
            <a:ahLst/>
            <a:cxnLst/>
            <a:rect l="l" t="t" r="r" b="b"/>
            <a:pathLst>
              <a:path w="2806065" h="2481579">
                <a:moveTo>
                  <a:pt x="2805684" y="2481072"/>
                </a:moveTo>
                <a:lnTo>
                  <a:pt x="2805684" y="0"/>
                </a:lnTo>
                <a:lnTo>
                  <a:pt x="0" y="0"/>
                </a:lnTo>
                <a:lnTo>
                  <a:pt x="0" y="2481072"/>
                </a:lnTo>
                <a:lnTo>
                  <a:pt x="2805684" y="2481072"/>
                </a:lnTo>
                <a:close/>
              </a:path>
            </a:pathLst>
          </a:custGeom>
          <a:ln w="11176">
            <a:solidFill>
              <a:srgbClr val="3897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70860" y="3212579"/>
            <a:ext cx="554990" cy="1905"/>
          </a:xfrm>
          <a:custGeom>
            <a:avLst/>
            <a:gdLst/>
            <a:ahLst/>
            <a:cxnLst/>
            <a:rect l="l" t="t" r="r" b="b"/>
            <a:pathLst>
              <a:path w="554989" h="1905">
                <a:moveTo>
                  <a:pt x="0" y="0"/>
                </a:moveTo>
                <a:lnTo>
                  <a:pt x="554736" y="1524"/>
                </a:lnTo>
              </a:path>
            </a:pathLst>
          </a:custGeom>
          <a:ln w="11112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81400" y="3150095"/>
            <a:ext cx="120396" cy="1325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33388" y="3212579"/>
            <a:ext cx="556260" cy="1905"/>
          </a:xfrm>
          <a:custGeom>
            <a:avLst/>
            <a:gdLst/>
            <a:ahLst/>
            <a:cxnLst/>
            <a:rect l="l" t="t" r="r" b="b"/>
            <a:pathLst>
              <a:path w="556259" h="1905">
                <a:moveTo>
                  <a:pt x="0" y="0"/>
                </a:moveTo>
                <a:lnTo>
                  <a:pt x="556260" y="1524"/>
                </a:lnTo>
              </a:path>
            </a:pathLst>
          </a:custGeom>
          <a:ln w="11112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45452" y="3150095"/>
            <a:ext cx="124968" cy="1325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61788" y="4626851"/>
            <a:ext cx="3175" cy="556260"/>
          </a:xfrm>
          <a:custGeom>
            <a:avLst/>
            <a:gdLst/>
            <a:ahLst/>
            <a:cxnLst/>
            <a:rect l="l" t="t" r="r" b="b"/>
            <a:pathLst>
              <a:path w="3175" h="556260">
                <a:moveTo>
                  <a:pt x="0" y="556259"/>
                </a:moveTo>
                <a:lnTo>
                  <a:pt x="3048" y="0"/>
                </a:lnTo>
              </a:path>
            </a:pathLst>
          </a:custGeom>
          <a:ln w="11112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05400" y="5134343"/>
            <a:ext cx="119380" cy="132715"/>
          </a:xfrm>
          <a:custGeom>
            <a:avLst/>
            <a:gdLst/>
            <a:ahLst/>
            <a:cxnLst/>
            <a:rect l="l" t="t" r="r" b="b"/>
            <a:pathLst>
              <a:path w="119379" h="132714">
                <a:moveTo>
                  <a:pt x="0" y="0"/>
                </a:moveTo>
                <a:lnTo>
                  <a:pt x="56387" y="132587"/>
                </a:lnTo>
                <a:lnTo>
                  <a:pt x="118872" y="0"/>
                </a:lnTo>
                <a:lnTo>
                  <a:pt x="56387" y="39624"/>
                </a:lnTo>
                <a:lnTo>
                  <a:pt x="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05400" y="4543031"/>
            <a:ext cx="119380" cy="137160"/>
          </a:xfrm>
          <a:custGeom>
            <a:avLst/>
            <a:gdLst/>
            <a:ahLst/>
            <a:cxnLst/>
            <a:rect l="l" t="t" r="r" b="b"/>
            <a:pathLst>
              <a:path w="119379" h="137160">
                <a:moveTo>
                  <a:pt x="0" y="137160"/>
                </a:moveTo>
                <a:lnTo>
                  <a:pt x="56387" y="97536"/>
                </a:lnTo>
                <a:lnTo>
                  <a:pt x="118872" y="137160"/>
                </a:lnTo>
                <a:lnTo>
                  <a:pt x="56387" y="0"/>
                </a:lnTo>
                <a:lnTo>
                  <a:pt x="0" y="13716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49096" y="3212579"/>
            <a:ext cx="551815" cy="1905"/>
          </a:xfrm>
          <a:custGeom>
            <a:avLst/>
            <a:gdLst/>
            <a:ahLst/>
            <a:cxnLst/>
            <a:rect l="l" t="t" r="r" b="b"/>
            <a:pathLst>
              <a:path w="551814" h="1905">
                <a:moveTo>
                  <a:pt x="0" y="0"/>
                </a:moveTo>
                <a:lnTo>
                  <a:pt x="551687" y="1524"/>
                </a:lnTo>
              </a:path>
            </a:pathLst>
          </a:custGeom>
          <a:ln w="11112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56588" y="3150095"/>
            <a:ext cx="126491" cy="13258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61247" y="3212579"/>
            <a:ext cx="551815" cy="1905"/>
          </a:xfrm>
          <a:custGeom>
            <a:avLst/>
            <a:gdLst/>
            <a:ahLst/>
            <a:cxnLst/>
            <a:rect l="l" t="t" r="r" b="b"/>
            <a:pathLst>
              <a:path w="551815" h="1905">
                <a:moveTo>
                  <a:pt x="0" y="0"/>
                </a:moveTo>
                <a:lnTo>
                  <a:pt x="551688" y="1523"/>
                </a:lnTo>
              </a:path>
            </a:pathLst>
          </a:custGeom>
          <a:ln w="11112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968740" y="3150095"/>
            <a:ext cx="120396" cy="1325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793748" y="2638031"/>
            <a:ext cx="1263650" cy="1303020"/>
          </a:xfrm>
          <a:prstGeom prst="rect">
            <a:avLst/>
          </a:prstGeom>
          <a:ln w="11112">
            <a:solidFill>
              <a:srgbClr val="010101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319405" marR="504825">
              <a:lnSpc>
                <a:spcPct val="149400"/>
              </a:lnSpc>
              <a:spcBef>
                <a:spcPts val="520"/>
              </a:spcBef>
            </a:pPr>
            <a:r>
              <a:rPr sz="1600" spc="-10" dirty="0">
                <a:latin typeface="Times New Roman"/>
                <a:cs typeface="Times New Roman"/>
              </a:rPr>
              <a:t>I</a:t>
            </a:r>
            <a:r>
              <a:rPr sz="1600" dirty="0">
                <a:latin typeface="Times New Roman"/>
                <a:cs typeface="Times New Roman"/>
              </a:rPr>
              <a:t>nput  </a:t>
            </a:r>
            <a:r>
              <a:rPr sz="1600" spc="-5" dirty="0">
                <a:latin typeface="Times New Roman"/>
                <a:cs typeface="Times New Roman"/>
              </a:rPr>
              <a:t>Unit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176516" y="2638031"/>
            <a:ext cx="1264920" cy="1303020"/>
          </a:xfrm>
          <a:prstGeom prst="rect">
            <a:avLst/>
          </a:prstGeom>
          <a:ln w="11112">
            <a:solidFill>
              <a:srgbClr val="010101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196215" marR="494030">
              <a:lnSpc>
                <a:spcPct val="149400"/>
              </a:lnSpc>
              <a:spcBef>
                <a:spcPts val="520"/>
              </a:spcBef>
            </a:pPr>
            <a:r>
              <a:rPr sz="1600" spc="-5" dirty="0">
                <a:latin typeface="Times New Roman"/>
                <a:cs typeface="Times New Roman"/>
              </a:rPr>
              <a:t>Output  Unit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70020" y="5286743"/>
            <a:ext cx="2289175" cy="1304925"/>
          </a:xfrm>
          <a:prstGeom prst="rect">
            <a:avLst/>
          </a:prstGeom>
          <a:solidFill>
            <a:srgbClr val="FFCA01"/>
          </a:solidFill>
          <a:ln w="63500">
            <a:solidFill>
              <a:srgbClr val="FF6801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550">
              <a:latin typeface="Times New Roman"/>
              <a:cs typeface="Times New Roman"/>
            </a:endParaRPr>
          </a:p>
          <a:p>
            <a:pPr marL="455295">
              <a:lnSpc>
                <a:spcPct val="100000"/>
              </a:lnSpc>
            </a:pPr>
            <a:r>
              <a:rPr sz="2800" b="1" spc="-10" dirty="0">
                <a:latin typeface="Times New Roman"/>
                <a:cs typeface="Times New Roman"/>
              </a:rPr>
              <a:t>Memory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16279" y="1599682"/>
            <a:ext cx="7562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Times New Roman"/>
                <a:cs typeface="Times New Roman"/>
              </a:rPr>
              <a:t>CPU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16096" y="2171687"/>
            <a:ext cx="2546985" cy="867410"/>
          </a:xfrm>
          <a:prstGeom prst="rect">
            <a:avLst/>
          </a:prstGeom>
          <a:solidFill>
            <a:srgbClr val="FFFFFF"/>
          </a:solidFill>
          <a:ln w="11112">
            <a:solidFill>
              <a:srgbClr val="010101"/>
            </a:solidFill>
          </a:ln>
        </p:spPr>
        <p:txBody>
          <a:bodyPr vert="horz" wrap="square" lIns="0" tIns="217804" rIns="0" bIns="0" rtlCol="0">
            <a:spAutoFit/>
          </a:bodyPr>
          <a:lstStyle/>
          <a:p>
            <a:pPr marL="196850" algn="ctr">
              <a:lnSpc>
                <a:spcPct val="100000"/>
              </a:lnSpc>
              <a:spcBef>
                <a:spcPts val="1714"/>
              </a:spcBef>
            </a:pPr>
            <a:r>
              <a:rPr sz="2400" b="1" spc="-5" dirty="0">
                <a:latin typeface="Times New Roman"/>
                <a:cs typeface="Times New Roman"/>
              </a:rPr>
              <a:t>ALU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892296" y="3369551"/>
            <a:ext cx="1138555" cy="1012190"/>
          </a:xfrm>
          <a:prstGeom prst="rect">
            <a:avLst/>
          </a:prstGeom>
          <a:solidFill>
            <a:srgbClr val="FFFFFF"/>
          </a:solidFill>
          <a:ln w="11112">
            <a:solidFill>
              <a:srgbClr val="010101"/>
            </a:solidFill>
          </a:ln>
        </p:spPr>
        <p:txBody>
          <a:bodyPr vert="horz" wrap="square" lIns="0" tIns="239395" rIns="0" bIns="0" rtlCol="0">
            <a:spAutoFit/>
          </a:bodyPr>
          <a:lstStyle/>
          <a:p>
            <a:pPr marL="304165" marR="130175" indent="-152400">
              <a:lnSpc>
                <a:spcPct val="100000"/>
              </a:lnSpc>
              <a:spcBef>
                <a:spcPts val="1885"/>
              </a:spcBef>
            </a:pPr>
            <a:r>
              <a:rPr sz="2000" b="1" spc="5" dirty="0">
                <a:latin typeface="Times New Roman"/>
                <a:cs typeface="Times New Roman"/>
              </a:rPr>
              <a:t>Co</a:t>
            </a:r>
            <a:r>
              <a:rPr sz="2000" b="1" spc="-15" dirty="0">
                <a:latin typeface="Times New Roman"/>
                <a:cs typeface="Times New Roman"/>
              </a:rPr>
              <a:t>n</a:t>
            </a:r>
            <a:r>
              <a:rPr sz="2000" b="1" dirty="0">
                <a:latin typeface="Times New Roman"/>
                <a:cs typeface="Times New Roman"/>
              </a:rPr>
              <a:t>t</a:t>
            </a:r>
            <a:r>
              <a:rPr sz="2000" b="1" spc="-15" dirty="0">
                <a:latin typeface="Times New Roman"/>
                <a:cs typeface="Times New Roman"/>
              </a:rPr>
              <a:t>r</a:t>
            </a:r>
            <a:r>
              <a:rPr sz="2000" b="1" spc="5" dirty="0">
                <a:latin typeface="Times New Roman"/>
                <a:cs typeface="Times New Roman"/>
              </a:rPr>
              <a:t>o</a:t>
            </a:r>
            <a:r>
              <a:rPr sz="2000" b="1" dirty="0">
                <a:latin typeface="Times New Roman"/>
                <a:cs typeface="Times New Roman"/>
              </a:rPr>
              <a:t>l  </a:t>
            </a:r>
            <a:r>
              <a:rPr sz="2000" b="1" spc="-5" dirty="0">
                <a:latin typeface="Times New Roman"/>
                <a:cs typeface="Times New Roman"/>
              </a:rPr>
              <a:t>Unit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54752" y="3375647"/>
            <a:ext cx="1135380" cy="1010919"/>
          </a:xfrm>
          <a:prstGeom prst="rect">
            <a:avLst/>
          </a:prstGeom>
          <a:solidFill>
            <a:srgbClr val="FFFFFF"/>
          </a:solidFill>
          <a:ln w="11112">
            <a:solidFill>
              <a:srgbClr val="010101"/>
            </a:solidFill>
          </a:ln>
        </p:spPr>
        <p:txBody>
          <a:bodyPr vert="horz" wrap="square" lIns="0" tIns="226060" rIns="0" bIns="0" rtlCol="0">
            <a:spAutoFit/>
          </a:bodyPr>
          <a:lstStyle/>
          <a:p>
            <a:pPr marL="63500" marR="138430" indent="20955">
              <a:lnSpc>
                <a:spcPct val="102499"/>
              </a:lnSpc>
              <a:spcBef>
                <a:spcPts val="1780"/>
              </a:spcBef>
            </a:pPr>
            <a:r>
              <a:rPr sz="2000" b="1" dirty="0">
                <a:latin typeface="Times New Roman"/>
                <a:cs typeface="Times New Roman"/>
              </a:rPr>
              <a:t>Regi</a:t>
            </a:r>
            <a:r>
              <a:rPr sz="2000" b="1" spc="-15" dirty="0">
                <a:latin typeface="Times New Roman"/>
                <a:cs typeface="Times New Roman"/>
              </a:rPr>
              <a:t>s</a:t>
            </a:r>
            <a:r>
              <a:rPr sz="2000" b="1" dirty="0">
                <a:latin typeface="Times New Roman"/>
                <a:cs typeface="Times New Roman"/>
              </a:rPr>
              <a:t>ter  </a:t>
            </a:r>
            <a:r>
              <a:rPr sz="2000" b="1" spc="-5" dirty="0">
                <a:latin typeface="Times New Roman"/>
                <a:cs typeface="Times New Roman"/>
              </a:rPr>
              <a:t>Unit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127003" y="4739114"/>
            <a:ext cx="27584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Data and Address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Busses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364479" y="4582655"/>
            <a:ext cx="1905" cy="556260"/>
          </a:xfrm>
          <a:custGeom>
            <a:avLst/>
            <a:gdLst/>
            <a:ahLst/>
            <a:cxnLst/>
            <a:rect l="l" t="t" r="r" b="b"/>
            <a:pathLst>
              <a:path w="1904" h="556260">
                <a:moveTo>
                  <a:pt x="0" y="556260"/>
                </a:moveTo>
                <a:lnTo>
                  <a:pt x="1524" y="0"/>
                </a:lnTo>
              </a:path>
            </a:pathLst>
          </a:custGeom>
          <a:ln w="11112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314188" y="5090147"/>
            <a:ext cx="102235" cy="132715"/>
          </a:xfrm>
          <a:custGeom>
            <a:avLst/>
            <a:gdLst/>
            <a:ahLst/>
            <a:cxnLst/>
            <a:rect l="l" t="t" r="r" b="b"/>
            <a:pathLst>
              <a:path w="102235" h="132714">
                <a:moveTo>
                  <a:pt x="0" y="0"/>
                </a:moveTo>
                <a:lnTo>
                  <a:pt x="48767" y="132587"/>
                </a:lnTo>
                <a:lnTo>
                  <a:pt x="102108" y="0"/>
                </a:lnTo>
                <a:lnTo>
                  <a:pt x="48767" y="39623"/>
                </a:lnTo>
                <a:lnTo>
                  <a:pt x="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314188" y="4498835"/>
            <a:ext cx="102235" cy="137160"/>
          </a:xfrm>
          <a:custGeom>
            <a:avLst/>
            <a:gdLst/>
            <a:ahLst/>
            <a:cxnLst/>
            <a:rect l="l" t="t" r="r" b="b"/>
            <a:pathLst>
              <a:path w="102235" h="137160">
                <a:moveTo>
                  <a:pt x="0" y="137160"/>
                </a:moveTo>
                <a:lnTo>
                  <a:pt x="48767" y="96012"/>
                </a:lnTo>
                <a:lnTo>
                  <a:pt x="102108" y="137160"/>
                </a:lnTo>
                <a:lnTo>
                  <a:pt x="48767" y="0"/>
                </a:lnTo>
                <a:lnTo>
                  <a:pt x="0" y="13716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xfrm>
            <a:off x="1225296" y="756406"/>
            <a:ext cx="83058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Block diagram of a computer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Arithmetic Operators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355018" y="1463592"/>
          <a:ext cx="7029449" cy="24714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044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138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334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143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633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67359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Power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255" algn="r">
                        <a:lnSpc>
                          <a:spcPts val="3050"/>
                        </a:lnSpc>
                        <a:tabLst>
                          <a:tab pos="1028065" algn="l"/>
                        </a:tabLst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^</a:t>
                      </a:r>
                      <a:r>
                        <a:rPr sz="2800" spc="7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r	</a:t>
                      </a:r>
                      <a:r>
                        <a:rPr sz="2800" dirty="0">
                          <a:latin typeface="Courier New"/>
                          <a:cs typeface="Courier New"/>
                        </a:rPr>
                        <a:t>.^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8270" algn="r">
                        <a:lnSpc>
                          <a:spcPts val="3050"/>
                        </a:lnSpc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a^b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ts val="3050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Courier New"/>
                          <a:cs typeface="Courier New"/>
                        </a:rPr>
                        <a:t>a.^b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Multiplication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8255" algn="r">
                        <a:lnSpc>
                          <a:spcPct val="100000"/>
                        </a:lnSpc>
                        <a:spcBef>
                          <a:spcPts val="40"/>
                        </a:spcBef>
                        <a:tabLst>
                          <a:tab pos="638175" algn="l"/>
                        </a:tabLst>
                      </a:pPr>
                      <a:r>
                        <a:rPr sz="2800" spc="-5" dirty="0">
                          <a:latin typeface="Courier New"/>
                          <a:cs typeface="Courier New"/>
                        </a:rPr>
                        <a:t>*	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28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Courier New"/>
                          <a:cs typeface="Courier New"/>
                        </a:rPr>
                        <a:t>.*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12827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a*b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spc="-5" dirty="0">
                          <a:latin typeface="Courier New"/>
                          <a:cs typeface="Courier New"/>
                        </a:rPr>
                        <a:t>a.*b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Division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8255" algn="r">
                        <a:lnSpc>
                          <a:spcPct val="100000"/>
                        </a:lnSpc>
                        <a:spcBef>
                          <a:spcPts val="40"/>
                        </a:spcBef>
                        <a:tabLst>
                          <a:tab pos="1028065" algn="l"/>
                        </a:tabLst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/</a:t>
                      </a:r>
                      <a:r>
                        <a:rPr sz="2800" spc="7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r	</a:t>
                      </a:r>
                      <a:r>
                        <a:rPr sz="2800" dirty="0">
                          <a:latin typeface="Courier New"/>
                          <a:cs typeface="Courier New"/>
                        </a:rPr>
                        <a:t>./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12827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a/b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spc="-5" dirty="0">
                          <a:latin typeface="Courier New"/>
                          <a:cs typeface="Courier New"/>
                        </a:rPr>
                        <a:t>a./b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79805">
                <a:tc>
                  <a:txBody>
                    <a:bodyPr/>
                    <a:lstStyle/>
                    <a:p>
                      <a:pPr marL="4749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4140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NOTE: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1270000" algn="l"/>
                        </a:tabLst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\</a:t>
                      </a:r>
                      <a:r>
                        <a:rPr sz="2800" spc="7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r	</a:t>
                      </a:r>
                      <a:r>
                        <a:rPr sz="2800" dirty="0">
                          <a:latin typeface="Courier New"/>
                          <a:cs typeface="Courier New"/>
                        </a:rPr>
                        <a:t>.\</a:t>
                      </a:r>
                      <a:endParaRPr sz="2800">
                        <a:latin typeface="Courier New"/>
                        <a:cs typeface="Courier New"/>
                      </a:endParaRPr>
                    </a:p>
                    <a:p>
                      <a:pPr marL="24130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800" spc="-10" dirty="0">
                          <a:latin typeface="Courier New"/>
                          <a:cs typeface="Courier New"/>
                        </a:rPr>
                        <a:t>56/8</a:t>
                      </a:r>
                      <a:r>
                        <a:rPr sz="2800" spc="-5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spc="-5" dirty="0">
                          <a:latin typeface="Courier New"/>
                          <a:cs typeface="Courier New"/>
                        </a:rPr>
                        <a:t>=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3568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spc="-5" dirty="0">
                          <a:latin typeface="Courier New"/>
                          <a:cs typeface="Courier New"/>
                        </a:rPr>
                        <a:t>b\a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800" spc="-10" dirty="0">
                          <a:latin typeface="Courier New"/>
                          <a:cs typeface="Courier New"/>
                        </a:rPr>
                        <a:t>8\56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spc="-5" dirty="0">
                          <a:latin typeface="Courier New"/>
                          <a:cs typeface="Courier New"/>
                        </a:rPr>
                        <a:t>b.\a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462451" y="4487714"/>
            <a:ext cx="29032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39240" algn="l"/>
              </a:tabLst>
            </a:pPr>
            <a:r>
              <a:rPr sz="2800" spc="-5" dirty="0">
                <a:latin typeface="Courier New"/>
                <a:cs typeface="Courier New"/>
              </a:rPr>
              <a:t>-</a:t>
            </a:r>
            <a:r>
              <a:rPr sz="2800" spc="-980" dirty="0">
                <a:latin typeface="Courier New"/>
                <a:cs typeface="Courier New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(unary)	</a:t>
            </a:r>
            <a:r>
              <a:rPr sz="2800" spc="-5" dirty="0">
                <a:latin typeface="Courier New"/>
                <a:cs typeface="Courier New"/>
              </a:rPr>
              <a:t>+</a:t>
            </a:r>
            <a:r>
              <a:rPr sz="2800" spc="-1045" dirty="0">
                <a:latin typeface="Courier New"/>
                <a:cs typeface="Courier New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(unary)</a:t>
            </a:r>
            <a:endParaRPr sz="28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55018" y="5052684"/>
          <a:ext cx="8009254" cy="1447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80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293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277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260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410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34696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67359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Addition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7670">
                        <a:lnSpc>
                          <a:spcPts val="3050"/>
                        </a:lnSpc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+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9060" algn="r">
                        <a:lnSpc>
                          <a:spcPts val="3050"/>
                        </a:lnSpc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50"/>
                        </a:lnSpc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+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3050"/>
                        </a:lnSpc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Subtraction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40767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-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R="9906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-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679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Assignment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4076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=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R="99060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=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dirty="0">
                          <a:latin typeface="Courier New"/>
                          <a:cs typeface="Courier New"/>
                        </a:rPr>
                        <a:t>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22097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(assign </a:t>
                      </a:r>
                      <a:r>
                        <a:rPr sz="2800" spc="-5" dirty="0">
                          <a:latin typeface="Courier New"/>
                          <a:cs typeface="Courier New"/>
                        </a:rPr>
                        <a:t>b</a:t>
                      </a:r>
                      <a:r>
                        <a:rPr sz="2800" spc="-10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2800" spc="-5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)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Relational Operators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450339" y="1590535"/>
            <a:ext cx="6594475" cy="4041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MATLAB supports six relational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operators.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tabLst>
                <a:tab pos="45847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Less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Than	&lt;</a:t>
            </a:r>
            <a:endParaRPr sz="28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685"/>
              </a:spcBef>
              <a:tabLst>
                <a:tab pos="458406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Less Than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or</a:t>
            </a:r>
            <a:r>
              <a:rPr sz="2800" b="1" dirty="0">
                <a:latin typeface="Times New Roman"/>
                <a:cs typeface="Times New Roman"/>
              </a:rPr>
              <a:t> Equal	</a:t>
            </a:r>
            <a:r>
              <a:rPr sz="2800" b="1" spc="-5" dirty="0">
                <a:latin typeface="Times New Roman"/>
                <a:cs typeface="Times New Roman"/>
              </a:rPr>
              <a:t>&lt;=</a:t>
            </a:r>
            <a:endParaRPr sz="28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675"/>
              </a:spcBef>
              <a:tabLst>
                <a:tab pos="45847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Greater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Than	&gt;</a:t>
            </a:r>
            <a:endParaRPr sz="2800">
              <a:latin typeface="Times New Roman"/>
              <a:cs typeface="Times New Roman"/>
            </a:endParaRPr>
          </a:p>
          <a:p>
            <a:pPr marL="355600" marR="1596390">
              <a:lnSpc>
                <a:spcPct val="120000"/>
              </a:lnSpc>
              <a:spcBef>
                <a:spcPts val="10"/>
              </a:spcBef>
              <a:tabLst>
                <a:tab pos="458216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Greater Than or E</a:t>
            </a:r>
            <a:r>
              <a:rPr sz="2800" b="1" spc="10" dirty="0">
                <a:latin typeface="Times New Roman"/>
                <a:cs typeface="Times New Roman"/>
              </a:rPr>
              <a:t>q</a:t>
            </a:r>
            <a:r>
              <a:rPr sz="2800" b="1" spc="-5" dirty="0">
                <a:latin typeface="Times New Roman"/>
                <a:cs typeface="Times New Roman"/>
              </a:rPr>
              <a:t>ual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&gt;=  Equal To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69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==</a:t>
            </a:r>
            <a:endParaRPr sz="28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685"/>
              </a:spcBef>
              <a:tabLst>
                <a:tab pos="458343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Not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Equal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To	~=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Logical Operators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450339" y="1950199"/>
            <a:ext cx="651573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MATLAB supports three </a:t>
            </a:r>
            <a:r>
              <a:rPr sz="2800" spc="-10" dirty="0">
                <a:latin typeface="Times New Roman"/>
                <a:cs typeface="Times New Roman"/>
              </a:rPr>
              <a:t>logical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operators.</a:t>
            </a:r>
            <a:endParaRPr sz="28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774202" y="3027211"/>
          <a:ext cx="6389370" cy="1417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17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2227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52120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not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ts val="3050"/>
                        </a:lnSpc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~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ts val="3050"/>
                        </a:lnSpc>
                      </a:pP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highest precedence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24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and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&amp;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equal precedence with</a:t>
                      </a:r>
                      <a:r>
                        <a:rPr sz="2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3390">
                <a:tc>
                  <a:txBody>
                    <a:bodyPr/>
                    <a:lstStyle/>
                    <a:p>
                      <a:pPr marL="31750">
                        <a:lnSpc>
                          <a:spcPts val="3304"/>
                        </a:lnSpc>
                        <a:spcBef>
                          <a:spcPts val="16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marL="64769" algn="ctr">
                        <a:lnSpc>
                          <a:spcPts val="3304"/>
                        </a:lnSpc>
                        <a:spcBef>
                          <a:spcPts val="16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|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ts val="3304"/>
                        </a:lnSpc>
                        <a:spcBef>
                          <a:spcPts val="16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equal precedence with</a:t>
                      </a:r>
                      <a:r>
                        <a:rPr sz="2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and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186912" y="5027178"/>
            <a:ext cx="25584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not the same as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...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3905" y="4941210"/>
            <a:ext cx="3580129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948055" algn="l"/>
                <a:tab pos="1421765" algn="l"/>
                <a:tab pos="231775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a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=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b	&amp;	c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&gt;</a:t>
            </a:r>
            <a:r>
              <a:rPr sz="2800" b="1" spc="1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4	| d =</a:t>
            </a:r>
            <a:r>
              <a:rPr sz="2800" b="1" spc="-3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4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948055" algn="l"/>
                <a:tab pos="243713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a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=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b	&amp; ( c</a:t>
            </a:r>
            <a:r>
              <a:rPr sz="2800" b="1" spc="3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&gt;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4	| d = 4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60500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Logical Functions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idx="1"/>
          </p:nvPr>
        </p:nvSpPr>
        <p:spPr>
          <a:xfrm>
            <a:off x="1079500" y="1187450"/>
            <a:ext cx="7925696" cy="2223686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702945" algn="l"/>
                <a:tab pos="3732529" algn="l"/>
                <a:tab pos="4580890" algn="l"/>
              </a:tabLst>
            </a:pPr>
            <a:r>
              <a:rPr b="1" spc="-5" dirty="0" err="1">
                <a:latin typeface="Times New Roman"/>
                <a:cs typeface="Times New Roman"/>
              </a:rPr>
              <a:t>xor</a:t>
            </a:r>
            <a:r>
              <a:rPr spc="-5" dirty="0"/>
              <a:t>(exclusive</a:t>
            </a:r>
            <a:r>
              <a:rPr spc="10" dirty="0"/>
              <a:t> </a:t>
            </a:r>
            <a:r>
              <a:rPr spc="-5" dirty="0"/>
              <a:t>or)	Ex:	xor (a,</a:t>
            </a:r>
            <a:r>
              <a:rPr dirty="0"/>
              <a:t> </a:t>
            </a:r>
            <a:r>
              <a:rPr spc="-5" dirty="0"/>
              <a:t>b)</a:t>
            </a:r>
          </a:p>
          <a:p>
            <a:pPr marL="355600" marR="5080" indent="10160">
              <a:lnSpc>
                <a:spcPct val="100000"/>
              </a:lnSpc>
              <a:spcBef>
                <a:spcPts val="675"/>
              </a:spcBef>
              <a:tabLst>
                <a:tab pos="3557904" algn="l"/>
                <a:tab pos="7329805" algn="l"/>
              </a:tabLst>
            </a:pPr>
            <a:r>
              <a:rPr spc="-5" dirty="0"/>
              <a:t>Where a and b are logical expressions. The xor operator  evaluates </a:t>
            </a:r>
            <a:r>
              <a:rPr spc="-10" dirty="0"/>
              <a:t>to </a:t>
            </a:r>
            <a:r>
              <a:rPr spc="-5" dirty="0"/>
              <a:t>true </a:t>
            </a:r>
            <a:r>
              <a:rPr u="heavy" spc="-5" dirty="0">
                <a:uFill>
                  <a:solidFill>
                    <a:srgbClr val="000000"/>
                  </a:solidFill>
                </a:uFill>
              </a:rPr>
              <a:t>if and only if</a:t>
            </a:r>
            <a:r>
              <a:rPr spc="-5" dirty="0"/>
              <a:t> one</a:t>
            </a:r>
            <a:r>
              <a:rPr spc="120" dirty="0"/>
              <a:t> </a:t>
            </a:r>
            <a:r>
              <a:rPr spc="-5" dirty="0"/>
              <a:t>expression</a:t>
            </a:r>
            <a:r>
              <a:rPr spc="10" dirty="0"/>
              <a:t> </a:t>
            </a:r>
            <a:r>
              <a:rPr spc="-10" dirty="0"/>
              <a:t>is	</a:t>
            </a:r>
            <a:r>
              <a:rPr spc="-5" dirty="0"/>
              <a:t>true  and the other</a:t>
            </a:r>
            <a:r>
              <a:rPr spc="10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5" dirty="0" err="1"/>
              <a:t>false.True</a:t>
            </a:r>
            <a:r>
              <a:rPr spc="-5" dirty="0"/>
              <a:t> is returned as 1, false as</a:t>
            </a:r>
            <a:r>
              <a:rPr spc="-10" dirty="0"/>
              <a:t> </a:t>
            </a:r>
            <a:r>
              <a:rPr spc="-5" dirty="0"/>
              <a:t>0.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66240" y="4159250"/>
            <a:ext cx="1341120" cy="25888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dirty="0">
                <a:latin typeface="Times New Roman"/>
                <a:cs typeface="Times New Roman"/>
              </a:rPr>
              <a:t>any</a:t>
            </a:r>
            <a:r>
              <a:rPr sz="2800" b="1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(x)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b="1" spc="-5" dirty="0">
                <a:latin typeface="Times New Roman"/>
                <a:cs typeface="Times New Roman"/>
              </a:rPr>
              <a:t>all</a:t>
            </a:r>
            <a:r>
              <a:rPr sz="2800" b="1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(x)</a:t>
            </a:r>
            <a:endParaRPr sz="2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0200"/>
              </a:lnSpc>
              <a:spcBef>
                <a:spcPts val="5"/>
              </a:spcBef>
            </a:pPr>
            <a:r>
              <a:rPr sz="2800" b="1" spc="-5" dirty="0">
                <a:latin typeface="Times New Roman"/>
                <a:cs typeface="Times New Roman"/>
              </a:rPr>
              <a:t>isnan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(x)  </a:t>
            </a:r>
            <a:r>
              <a:rPr sz="2800" b="1" spc="-5" dirty="0">
                <a:latin typeface="Times New Roman"/>
                <a:cs typeface="Times New Roman"/>
              </a:rPr>
              <a:t>isinf </a:t>
            </a:r>
            <a:r>
              <a:rPr sz="2800" spc="-5" dirty="0">
                <a:latin typeface="Times New Roman"/>
                <a:cs typeface="Times New Roman"/>
              </a:rPr>
              <a:t>(x)  </a:t>
            </a:r>
            <a:r>
              <a:rPr sz="2800" b="1" spc="-5" dirty="0">
                <a:latin typeface="Times New Roman"/>
                <a:cs typeface="Times New Roman"/>
              </a:rPr>
              <a:t>finite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(x)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4100" y="4159250"/>
            <a:ext cx="5965190" cy="2588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335" marR="5080">
              <a:lnSpc>
                <a:spcPct val="120200"/>
              </a:lnSpc>
              <a:spcBef>
                <a:spcPts val="95"/>
              </a:spcBef>
              <a:tabLst>
                <a:tab pos="3930015" algn="l"/>
                <a:tab pos="3950970" algn="l"/>
                <a:tab pos="4284980" algn="l"/>
                <a:tab pos="4305935" algn="l"/>
              </a:tabLst>
            </a:pPr>
            <a:r>
              <a:rPr sz="2800" spc="-5" dirty="0">
                <a:latin typeface="Times New Roman"/>
                <a:cs typeface="Times New Roman"/>
              </a:rPr>
              <a:t>returns 1 </a:t>
            </a:r>
            <a:r>
              <a:rPr sz="2800" spc="-10" dirty="0">
                <a:latin typeface="Times New Roman"/>
                <a:cs typeface="Times New Roman"/>
              </a:rPr>
              <a:t>if </a:t>
            </a:r>
            <a:r>
              <a:rPr sz="2800" spc="-5" dirty="0">
                <a:latin typeface="Times New Roman"/>
                <a:cs typeface="Times New Roman"/>
              </a:rPr>
              <a:t>any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element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		x		is nonzero  returns 1 if all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elements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	x	are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nonzero  returns 1 at each NaN in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x</a:t>
            </a:r>
            <a:endParaRPr sz="2800" dirty="0">
              <a:latin typeface="Times New Roman"/>
              <a:cs typeface="Times New Roman"/>
            </a:endParaRPr>
          </a:p>
          <a:p>
            <a:pPr marL="12700" marR="1278255" indent="635">
              <a:lnSpc>
                <a:spcPts val="4040"/>
              </a:lnSpc>
              <a:spcBef>
                <a:spcPts val="240"/>
              </a:spcBef>
            </a:pPr>
            <a:r>
              <a:rPr sz="2800" spc="-5" dirty="0">
                <a:latin typeface="Times New Roman"/>
                <a:cs typeface="Times New Roman"/>
              </a:rPr>
              <a:t>returns 1 at each infinity in x  returns 1 at each finite value in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x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Starting MATLAB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381760" y="1666735"/>
            <a:ext cx="7883525" cy="4551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13398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MATLAB environment is </a:t>
            </a:r>
            <a:r>
              <a:rPr sz="2800" b="1" spc="-5" dirty="0">
                <a:latin typeface="Times New Roman"/>
                <a:cs typeface="Times New Roman"/>
              </a:rPr>
              <a:t>command oriented</a:t>
            </a:r>
            <a:r>
              <a:rPr sz="2800" spc="-5" dirty="0">
                <a:latin typeface="Times New Roman"/>
                <a:cs typeface="Times New Roman"/>
              </a:rPr>
              <a:t>.  A </a:t>
            </a:r>
            <a:r>
              <a:rPr sz="2800" b="1" spc="-5" dirty="0">
                <a:latin typeface="Times New Roman"/>
                <a:cs typeface="Times New Roman"/>
              </a:rPr>
              <a:t>prompt </a:t>
            </a:r>
            <a:r>
              <a:rPr sz="2800" spc="-5" dirty="0">
                <a:latin typeface="Times New Roman"/>
                <a:cs typeface="Times New Roman"/>
              </a:rPr>
              <a:t>appears on the screen and a MATLAB  </a:t>
            </a:r>
            <a:r>
              <a:rPr sz="2800" spc="-10" dirty="0">
                <a:latin typeface="Times New Roman"/>
                <a:cs typeface="Times New Roman"/>
              </a:rPr>
              <a:t>statement can </a:t>
            </a:r>
            <a:r>
              <a:rPr sz="2800" spc="-5" dirty="0">
                <a:latin typeface="Times New Roman"/>
                <a:cs typeface="Times New Roman"/>
              </a:rPr>
              <a:t>be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entered.</a:t>
            </a:r>
            <a:endParaRPr sz="2800">
              <a:latin typeface="Times New Roman"/>
              <a:cs typeface="Times New Roman"/>
            </a:endParaRPr>
          </a:p>
          <a:p>
            <a:pPr marL="355600" marR="290195" indent="-342900">
              <a:lnSpc>
                <a:spcPct val="100400"/>
              </a:lnSpc>
              <a:spcBef>
                <a:spcPts val="66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When the </a:t>
            </a:r>
            <a:r>
              <a:rPr sz="2800" b="1" spc="-5" dirty="0">
                <a:latin typeface="Times New Roman"/>
                <a:cs typeface="Times New Roman"/>
              </a:rPr>
              <a:t>&lt;ENTER&gt; </a:t>
            </a:r>
            <a:r>
              <a:rPr sz="2800" spc="-5" dirty="0">
                <a:latin typeface="Times New Roman"/>
                <a:cs typeface="Times New Roman"/>
              </a:rPr>
              <a:t>key is pressed, the statement  is executed, and another prompt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appears.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200"/>
              </a:lnSpc>
              <a:spcBef>
                <a:spcPts val="665"/>
              </a:spcBef>
              <a:buChar char="•"/>
              <a:tabLst>
                <a:tab pos="354965" algn="l"/>
                <a:tab pos="355600" algn="l"/>
                <a:tab pos="4062729" algn="l"/>
              </a:tabLst>
            </a:pPr>
            <a:r>
              <a:rPr sz="2800" dirty="0">
                <a:latin typeface="Times New Roman"/>
                <a:cs typeface="Times New Roman"/>
              </a:rPr>
              <a:t>If </a:t>
            </a:r>
            <a:r>
              <a:rPr sz="2800" spc="-5" dirty="0">
                <a:latin typeface="Times New Roman"/>
                <a:cs typeface="Times New Roman"/>
              </a:rPr>
              <a:t>a statement is terminated with a semicolon ( ; ), no  results will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displayed.	Otherwise results will  appear before the next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prompt.</a:t>
            </a:r>
            <a:endParaRPr sz="2800">
              <a:latin typeface="Times New Roman"/>
              <a:cs typeface="Times New Roman"/>
            </a:endParaRPr>
          </a:p>
          <a:p>
            <a:pPr marL="355600" marR="65532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following slide is the text from a MATLAB  screen.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Starting MATLAB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682495" y="2857487"/>
            <a:ext cx="6941820" cy="3657600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59054" rIns="0" bIns="0" rtlCol="0">
            <a:spAutoFit/>
          </a:bodyPr>
          <a:lstStyle/>
          <a:p>
            <a:pPr marL="120014">
              <a:lnSpc>
                <a:spcPct val="100000"/>
              </a:lnSpc>
              <a:spcBef>
                <a:spcPts val="464"/>
              </a:spcBef>
              <a:tabLst>
                <a:tab pos="474980" algn="l"/>
              </a:tabLst>
            </a:pPr>
            <a:r>
              <a:rPr sz="2800" spc="-5" dirty="0">
                <a:latin typeface="Times New Roman"/>
                <a:cs typeface="Times New Roman"/>
              </a:rPr>
              <a:t>»	a =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5;</a:t>
            </a:r>
            <a:endParaRPr sz="280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  <a:spcBef>
                <a:spcPts val="680"/>
              </a:spcBef>
              <a:tabLst>
                <a:tab pos="474980" algn="l"/>
              </a:tabLst>
            </a:pPr>
            <a:r>
              <a:rPr sz="2800" spc="-5" dirty="0">
                <a:latin typeface="Times New Roman"/>
                <a:cs typeface="Times New Roman"/>
              </a:rPr>
              <a:t>»	b =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a/2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b =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473709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2.5000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»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6419" y="1555483"/>
            <a:ext cx="6400165" cy="892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To get started, type one of these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commands: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5" dirty="0">
                <a:latin typeface="Times New Roman"/>
                <a:cs typeface="Times New Roman"/>
              </a:rPr>
              <a:t>helpwin</a:t>
            </a:r>
            <a:r>
              <a:rPr sz="2800" spc="-5" dirty="0">
                <a:latin typeface="Times New Roman"/>
                <a:cs typeface="Times New Roman"/>
              </a:rPr>
              <a:t>, </a:t>
            </a:r>
            <a:r>
              <a:rPr sz="2800" b="1" spc="-5" dirty="0">
                <a:latin typeface="Times New Roman"/>
                <a:cs typeface="Times New Roman"/>
              </a:rPr>
              <a:t>helpdesk</a:t>
            </a:r>
            <a:r>
              <a:rPr sz="2800" spc="-5" dirty="0">
                <a:latin typeface="Times New Roman"/>
                <a:cs typeface="Times New Roman"/>
              </a:rPr>
              <a:t>, or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demo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22335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help system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543303" y="1676789"/>
            <a:ext cx="7530465" cy="438213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394970" indent="-382270">
              <a:lnSpc>
                <a:spcPct val="100000"/>
              </a:lnSpc>
              <a:spcBef>
                <a:spcPts val="595"/>
              </a:spcBef>
              <a:buChar char="•"/>
              <a:tabLst>
                <a:tab pos="394970" algn="l"/>
                <a:tab pos="395605" algn="l"/>
              </a:tabLst>
            </a:pPr>
            <a:r>
              <a:rPr sz="3000" spc="-5" dirty="0">
                <a:latin typeface="Times New Roman"/>
                <a:cs typeface="Times New Roman"/>
              </a:rPr>
              <a:t>Search </a:t>
            </a:r>
            <a:r>
              <a:rPr sz="3000" dirty="0">
                <a:latin typeface="Times New Roman"/>
                <a:cs typeface="Times New Roman"/>
              </a:rPr>
              <a:t>for appropriate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function</a:t>
            </a:r>
            <a:endParaRPr sz="3000">
              <a:latin typeface="Times New Roman"/>
              <a:cs typeface="Times New Roman"/>
            </a:endParaRPr>
          </a:p>
          <a:p>
            <a:pPr marL="394970">
              <a:lnSpc>
                <a:spcPct val="100000"/>
              </a:lnSpc>
              <a:spcBef>
                <a:spcPts val="560"/>
              </a:spcBef>
            </a:pPr>
            <a:r>
              <a:rPr sz="3000" spc="5" dirty="0">
                <a:solidFill>
                  <a:srgbClr val="3737CA"/>
                </a:solidFill>
                <a:latin typeface="Courier New"/>
                <a:cs typeface="Courier New"/>
              </a:rPr>
              <a:t>&gt;&gt; lookfor</a:t>
            </a:r>
            <a:r>
              <a:rPr sz="3000" spc="1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3100" i="1" spc="-55" dirty="0">
                <a:solidFill>
                  <a:srgbClr val="FF0000"/>
                </a:solidFill>
                <a:latin typeface="Courier New"/>
                <a:cs typeface="Courier New"/>
              </a:rPr>
              <a:t>keyword</a:t>
            </a:r>
            <a:endParaRPr sz="31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40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buChar char="•"/>
              <a:tabLst>
                <a:tab pos="394970" algn="l"/>
                <a:tab pos="395605" algn="l"/>
              </a:tabLst>
            </a:pPr>
            <a:r>
              <a:rPr sz="3000" dirty="0">
                <a:latin typeface="Times New Roman"/>
                <a:cs typeface="Times New Roman"/>
              </a:rPr>
              <a:t>Rapid help with syntax and function</a:t>
            </a:r>
            <a:r>
              <a:rPr sz="3000" spc="-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definition</a:t>
            </a:r>
            <a:endParaRPr sz="3000">
              <a:latin typeface="Times New Roman"/>
              <a:cs typeface="Times New Roman"/>
            </a:endParaRPr>
          </a:p>
          <a:p>
            <a:pPr marL="394970">
              <a:lnSpc>
                <a:spcPct val="100000"/>
              </a:lnSpc>
              <a:spcBef>
                <a:spcPts val="620"/>
              </a:spcBef>
            </a:pPr>
            <a:r>
              <a:rPr sz="3000" spc="5" dirty="0">
                <a:solidFill>
                  <a:srgbClr val="3737CA"/>
                </a:solidFill>
                <a:latin typeface="Courier New"/>
                <a:cs typeface="Courier New"/>
              </a:rPr>
              <a:t>&gt;&gt; help</a:t>
            </a:r>
            <a:r>
              <a:rPr sz="3000" spc="1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3100" i="1" spc="-55" dirty="0">
                <a:solidFill>
                  <a:srgbClr val="FF0000"/>
                </a:solidFill>
                <a:latin typeface="Courier New"/>
                <a:cs typeface="Courier New"/>
              </a:rPr>
              <a:t>function</a:t>
            </a:r>
            <a:endParaRPr sz="31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350">
              <a:latin typeface="Times New Roman"/>
              <a:cs typeface="Times New Roman"/>
            </a:endParaRPr>
          </a:p>
          <a:p>
            <a:pPr marL="394970" indent="-382270">
              <a:lnSpc>
                <a:spcPct val="100000"/>
              </a:lnSpc>
              <a:buChar char="•"/>
              <a:tabLst>
                <a:tab pos="394970" algn="l"/>
                <a:tab pos="395605" algn="l"/>
              </a:tabLst>
            </a:pPr>
            <a:r>
              <a:rPr sz="3000" dirty="0">
                <a:latin typeface="Times New Roman"/>
                <a:cs typeface="Times New Roman"/>
              </a:rPr>
              <a:t>An advanced hyperlinked help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system:</a:t>
            </a:r>
            <a:endParaRPr sz="3000">
              <a:latin typeface="Times New Roman"/>
              <a:cs typeface="Times New Roman"/>
            </a:endParaRPr>
          </a:p>
          <a:p>
            <a:pPr marL="394970">
              <a:lnSpc>
                <a:spcPct val="100000"/>
              </a:lnSpc>
              <a:spcBef>
                <a:spcPts val="650"/>
              </a:spcBef>
            </a:pPr>
            <a:r>
              <a:rPr sz="3000" spc="5" dirty="0">
                <a:solidFill>
                  <a:srgbClr val="3737CA"/>
                </a:solidFill>
                <a:latin typeface="Courier New"/>
                <a:cs typeface="Courier New"/>
              </a:rPr>
              <a:t>&gt;&gt;</a:t>
            </a:r>
            <a:r>
              <a:rPr sz="3000" spc="2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3000" spc="5" dirty="0">
                <a:solidFill>
                  <a:srgbClr val="3737CA"/>
                </a:solidFill>
                <a:latin typeface="Courier New"/>
                <a:cs typeface="Courier New"/>
              </a:rPr>
              <a:t>helpdesk</a:t>
            </a:r>
            <a:endParaRPr sz="300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527806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Variable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80236" y="1351267"/>
            <a:ext cx="7658100" cy="47498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7350" marR="427990" indent="-374650">
              <a:lnSpc>
                <a:spcPct val="100000"/>
              </a:lnSpc>
              <a:spcBef>
                <a:spcPts val="105"/>
              </a:spcBef>
              <a:buChar char="•"/>
              <a:tabLst>
                <a:tab pos="387350" algn="l"/>
                <a:tab pos="387985" algn="l"/>
              </a:tabLst>
            </a:pP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variable is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named location in memory  </a:t>
            </a:r>
            <a:r>
              <a:rPr sz="3200" dirty="0">
                <a:latin typeface="Times New Roman"/>
                <a:cs typeface="Times New Roman"/>
              </a:rPr>
              <a:t>that </a:t>
            </a:r>
            <a:r>
              <a:rPr sz="3200" spc="-5" dirty="0">
                <a:latin typeface="Times New Roman"/>
                <a:cs typeface="Times New Roman"/>
              </a:rPr>
              <a:t>contains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value.</a:t>
            </a:r>
            <a:endParaRPr sz="3200">
              <a:latin typeface="Times New Roman"/>
              <a:cs typeface="Times New Roman"/>
            </a:endParaRPr>
          </a:p>
          <a:p>
            <a:pPr marL="387350" indent="-374650">
              <a:lnSpc>
                <a:spcPct val="100000"/>
              </a:lnSpc>
              <a:spcBef>
                <a:spcPts val="1920"/>
              </a:spcBef>
              <a:buChar char="•"/>
              <a:tabLst>
                <a:tab pos="387350" algn="l"/>
                <a:tab pos="387985" algn="l"/>
              </a:tabLst>
            </a:pPr>
            <a:r>
              <a:rPr sz="3200" dirty="0">
                <a:latin typeface="Times New Roman"/>
                <a:cs typeface="Times New Roman"/>
              </a:rPr>
              <a:t>Each </a:t>
            </a:r>
            <a:r>
              <a:rPr sz="3200" spc="-5" dirty="0">
                <a:latin typeface="Times New Roman"/>
                <a:cs typeface="Times New Roman"/>
              </a:rPr>
              <a:t>variable must </a:t>
            </a:r>
            <a:r>
              <a:rPr sz="3200" dirty="0">
                <a:latin typeface="Times New Roman"/>
                <a:cs typeface="Times New Roman"/>
              </a:rPr>
              <a:t>have a </a:t>
            </a:r>
            <a:r>
              <a:rPr sz="3200" spc="-5" dirty="0">
                <a:latin typeface="Times New Roman"/>
                <a:cs typeface="Times New Roman"/>
              </a:rPr>
              <a:t>unique</a:t>
            </a:r>
            <a:r>
              <a:rPr sz="3200" dirty="0">
                <a:latin typeface="Times New Roman"/>
                <a:cs typeface="Times New Roman"/>
              </a:rPr>
              <a:t> name.</a:t>
            </a:r>
            <a:endParaRPr sz="3200">
              <a:latin typeface="Times New Roman"/>
              <a:cs typeface="Times New Roman"/>
            </a:endParaRPr>
          </a:p>
          <a:p>
            <a:pPr marL="365760" indent="-342900">
              <a:lnSpc>
                <a:spcPct val="100000"/>
              </a:lnSpc>
              <a:spcBef>
                <a:spcPts val="2235"/>
              </a:spcBef>
              <a:buChar char="•"/>
              <a:tabLst>
                <a:tab pos="365760" algn="l"/>
                <a:tab pos="366395" algn="l"/>
                <a:tab pos="5688965" algn="l"/>
              </a:tabLst>
            </a:pPr>
            <a:r>
              <a:rPr sz="2800" spc="-5" dirty="0">
                <a:latin typeface="Times New Roman"/>
                <a:cs typeface="Times New Roman"/>
              </a:rPr>
              <a:t>Variable names ARE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case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sensitive:	</a:t>
            </a:r>
            <a:r>
              <a:rPr sz="2800" b="1" spc="-5" dirty="0">
                <a:latin typeface="Times New Roman"/>
                <a:cs typeface="Times New Roman"/>
              </a:rPr>
              <a:t>AAA</a:t>
            </a:r>
            <a:r>
              <a:rPr sz="2800" b="1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endParaRPr sz="2800">
              <a:latin typeface="Times New Roman"/>
              <a:cs typeface="Times New Roman"/>
            </a:endParaRPr>
          </a:p>
          <a:p>
            <a:pPr marL="36576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Aaa </a:t>
            </a:r>
            <a:r>
              <a:rPr sz="2800" spc="-5" dirty="0">
                <a:latin typeface="Times New Roman"/>
                <a:cs typeface="Times New Roman"/>
              </a:rPr>
              <a:t>are different </a:t>
            </a:r>
            <a:r>
              <a:rPr sz="2800" spc="-10" dirty="0">
                <a:latin typeface="Times New Roman"/>
                <a:cs typeface="Times New Roman"/>
              </a:rPr>
              <a:t>names.</a:t>
            </a:r>
            <a:endParaRPr sz="2800">
              <a:latin typeface="Times New Roman"/>
              <a:cs typeface="Times New Roman"/>
            </a:endParaRPr>
          </a:p>
          <a:p>
            <a:pPr marL="365760" marR="6096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65760" algn="l"/>
                <a:tab pos="366395" algn="l"/>
              </a:tabLst>
            </a:pPr>
            <a:r>
              <a:rPr sz="2800" spc="-5" dirty="0">
                <a:latin typeface="Times New Roman"/>
                <a:cs typeface="Times New Roman"/>
              </a:rPr>
              <a:t>Variable names can contain up to 63 characters (as  of MATLAB 6.5 and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newer)</a:t>
            </a:r>
            <a:endParaRPr sz="2800">
              <a:latin typeface="Times New Roman"/>
              <a:cs typeface="Times New Roman"/>
            </a:endParaRPr>
          </a:p>
          <a:p>
            <a:pPr marL="365760" marR="5080" indent="-342900">
              <a:lnSpc>
                <a:spcPct val="100000"/>
              </a:lnSpc>
              <a:spcBef>
                <a:spcPts val="685"/>
              </a:spcBef>
              <a:buChar char="•"/>
              <a:tabLst>
                <a:tab pos="365760" algn="l"/>
                <a:tab pos="366395" algn="l"/>
              </a:tabLst>
            </a:pPr>
            <a:r>
              <a:rPr sz="2800" spc="-5" dirty="0">
                <a:latin typeface="Times New Roman"/>
                <a:cs typeface="Times New Roman"/>
              </a:rPr>
              <a:t>Variable </a:t>
            </a:r>
            <a:r>
              <a:rPr sz="2800" spc="-10" dirty="0">
                <a:latin typeface="Times New Roman"/>
                <a:cs typeface="Times New Roman"/>
              </a:rPr>
              <a:t>names </a:t>
            </a:r>
            <a:r>
              <a:rPr sz="2800" spc="-5" dirty="0">
                <a:latin typeface="Times New Roman"/>
                <a:cs typeface="Times New Roman"/>
              </a:rPr>
              <a:t>must start with a letter followed by  letters, digits, and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underscores.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Variable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450339" y="1361935"/>
            <a:ext cx="7403465" cy="33566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MATLAB treats all variables </a:t>
            </a:r>
            <a:r>
              <a:rPr sz="2800" spc="-15" dirty="0">
                <a:latin typeface="Times New Roman"/>
                <a:cs typeface="Times New Roman"/>
              </a:rPr>
              <a:t>as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matrices.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40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4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Vectors </a:t>
            </a:r>
            <a:r>
              <a:rPr sz="2800" dirty="0">
                <a:latin typeface="Times New Roman"/>
                <a:cs typeface="Times New Roman"/>
              </a:rPr>
              <a:t>are </a:t>
            </a:r>
            <a:r>
              <a:rPr sz="2800" spc="-5" dirty="0">
                <a:latin typeface="Times New Roman"/>
                <a:cs typeface="Times New Roman"/>
              </a:rPr>
              <a:t>special forms of matrices and contain  only one row OR one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column.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•"/>
            </a:pPr>
            <a:endParaRPr sz="4100">
              <a:latin typeface="Times New Roman"/>
              <a:cs typeface="Times New Roman"/>
            </a:endParaRPr>
          </a:p>
          <a:p>
            <a:pPr marL="355600" marR="52705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  <a:tab pos="1686560" algn="l"/>
              </a:tabLst>
            </a:pPr>
            <a:r>
              <a:rPr sz="2800" spc="-5" dirty="0">
                <a:latin typeface="Times New Roman"/>
                <a:cs typeface="Times New Roman"/>
              </a:rPr>
              <a:t>Scalars are matrices with only one row AND one  column,	of size 1 on both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dimensions.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Scalar variable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362455" y="2811767"/>
            <a:ext cx="7940040" cy="3627120"/>
          </a:xfrm>
          <a:prstGeom prst="rect">
            <a:avLst/>
          </a:prstGeom>
          <a:ln w="9525">
            <a:solidFill>
              <a:srgbClr val="010101"/>
            </a:solidFill>
          </a:ln>
        </p:spPr>
        <p:txBody>
          <a:bodyPr vert="horz" wrap="square" lIns="0" tIns="91440" rIns="0" bIns="0" rtlCol="0">
            <a:spAutoFit/>
          </a:bodyPr>
          <a:lstStyle/>
          <a:p>
            <a:pPr marL="104775" marR="5723255">
              <a:lnSpc>
                <a:spcPts val="8080"/>
              </a:lnSpc>
              <a:spcBef>
                <a:spcPts val="720"/>
              </a:spcBef>
            </a:pPr>
            <a:r>
              <a:rPr sz="2800" spc="-5" dirty="0">
                <a:latin typeface="Times New Roman"/>
                <a:cs typeface="Times New Roman"/>
              </a:rPr>
              <a:t>» a_value =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23  a_value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50">
              <a:latin typeface="Times New Roman"/>
              <a:cs typeface="Times New Roman"/>
            </a:endParaRPr>
          </a:p>
          <a:p>
            <a:pPr marL="458470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23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6438" y="1432039"/>
            <a:ext cx="7169150" cy="13068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0"/>
              </a:spcBef>
              <a:tabLst>
                <a:tab pos="1195070" algn="l"/>
              </a:tabLst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with only one row AND one column is a  </a:t>
            </a:r>
            <a:r>
              <a:rPr sz="2800" spc="-10" dirty="0">
                <a:latin typeface="Times New Roman"/>
                <a:cs typeface="Times New Roman"/>
              </a:rPr>
              <a:t>scalar.	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scalar can </a:t>
            </a:r>
            <a:r>
              <a:rPr sz="2800" spc="-5" dirty="0">
                <a:latin typeface="Times New Roman"/>
                <a:cs typeface="Times New Roman"/>
              </a:rPr>
              <a:t>be </a:t>
            </a:r>
            <a:r>
              <a:rPr sz="2800" spc="-10" dirty="0">
                <a:latin typeface="Times New Roman"/>
                <a:cs typeface="Times New Roman"/>
              </a:rPr>
              <a:t>created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spc="-10" dirty="0">
                <a:latin typeface="Times New Roman"/>
                <a:cs typeface="Times New Roman"/>
              </a:rPr>
              <a:t>MATLAB as  </a:t>
            </a:r>
            <a:r>
              <a:rPr sz="2800" spc="-5" dirty="0">
                <a:latin typeface="Times New Roman"/>
                <a:cs typeface="Times New Roman"/>
              </a:rPr>
              <a:t>follows: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2455" y="3162287"/>
            <a:ext cx="7940040" cy="3200400"/>
          </a:xfrm>
          <a:custGeom>
            <a:avLst/>
            <a:gdLst/>
            <a:ahLst/>
            <a:cxnLst/>
            <a:rect l="l" t="t" r="r" b="b"/>
            <a:pathLst>
              <a:path w="7940040" h="3200400">
                <a:moveTo>
                  <a:pt x="7940040" y="3200400"/>
                </a:moveTo>
                <a:lnTo>
                  <a:pt x="7940040" y="0"/>
                </a:lnTo>
                <a:lnTo>
                  <a:pt x="0" y="0"/>
                </a:lnTo>
                <a:lnTo>
                  <a:pt x="0" y="3200400"/>
                </a:lnTo>
                <a:lnTo>
                  <a:pt x="7940040" y="3200400"/>
                </a:lnTo>
                <a:close/>
              </a:path>
            </a:pathLst>
          </a:custGeom>
          <a:ln w="952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80236" y="1584418"/>
            <a:ext cx="7985759" cy="46259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0"/>
              </a:spcBef>
              <a:tabLst>
                <a:tab pos="7362190" algn="l"/>
              </a:tabLst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with only one row is called a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row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vector.	A  row vector can be created in MATLAB as follows (note  the</a:t>
            </a:r>
            <a:r>
              <a:rPr sz="2800" spc="-10" dirty="0">
                <a:latin typeface="Times New Roman"/>
                <a:cs typeface="Times New Roman"/>
              </a:rPr>
              <a:t> commas):</a:t>
            </a:r>
            <a:endParaRPr sz="2800" dirty="0">
              <a:latin typeface="Times New Roman"/>
              <a:cs typeface="Times New Roman"/>
            </a:endParaRPr>
          </a:p>
          <a:p>
            <a:pPr marL="86995" marR="4274185">
              <a:lnSpc>
                <a:spcPct val="240400"/>
              </a:lnSpc>
              <a:spcBef>
                <a:spcPts val="1905"/>
              </a:spcBef>
              <a:tabLst>
                <a:tab pos="2607310" algn="l"/>
              </a:tabLst>
            </a:pPr>
            <a:r>
              <a:rPr sz="2800" spc="-5" dirty="0">
                <a:latin typeface="Times New Roman"/>
                <a:cs typeface="Times New Roman"/>
              </a:rPr>
              <a:t>» rowvec =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[12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,	14 ,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63]  rowvec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100" dirty="0">
              <a:latin typeface="Times New Roman"/>
              <a:cs typeface="Times New Roman"/>
            </a:endParaRPr>
          </a:p>
          <a:p>
            <a:pPr marL="440690">
              <a:lnSpc>
                <a:spcPct val="100000"/>
              </a:lnSpc>
              <a:tabLst>
                <a:tab pos="1151255" algn="l"/>
                <a:tab pos="1862455" algn="l"/>
              </a:tabLst>
            </a:pPr>
            <a:r>
              <a:rPr sz="2800" spc="-5" dirty="0">
                <a:latin typeface="Times New Roman"/>
                <a:cs typeface="Times New Roman"/>
              </a:rPr>
              <a:t>12	14	63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Vector 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21</TotalTime>
  <Words>790</Words>
  <Application>Microsoft Office PowerPoint</Application>
  <PresentationFormat>Custom</PresentationFormat>
  <Paragraphs>239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Tema1</vt:lpstr>
      <vt:lpstr>CHE138-4</vt:lpstr>
      <vt:lpstr>Block diagram of a computer</vt:lpstr>
      <vt:lpstr>Starting MATLAB</vt:lpstr>
      <vt:lpstr>Starting MATLAB</vt:lpstr>
      <vt:lpstr>MATLAB help system</vt:lpstr>
      <vt:lpstr>Variable</vt:lpstr>
      <vt:lpstr>Variable</vt:lpstr>
      <vt:lpstr>Scalar variable</vt:lpstr>
      <vt:lpstr>Vector variable</vt:lpstr>
      <vt:lpstr>Vector variable</vt:lpstr>
      <vt:lpstr>Matrix variable</vt:lpstr>
      <vt:lpstr>Matrix subsections</vt:lpstr>
      <vt:lpstr>Matrix subsections</vt:lpstr>
      <vt:lpstr>Matrix subsections</vt:lpstr>
      <vt:lpstr>Special names</vt:lpstr>
      <vt:lpstr>Special symbols</vt:lpstr>
      <vt:lpstr>Some MATLAB commands</vt:lpstr>
      <vt:lpstr>Some MATLAB commands</vt:lpstr>
      <vt:lpstr>Expressions</vt:lpstr>
      <vt:lpstr>Arithmetic Operators</vt:lpstr>
      <vt:lpstr>Relational Operators</vt:lpstr>
      <vt:lpstr>Logical Operators</vt:lpstr>
      <vt:lpstr>Logical Functions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</dc:title>
  <dc:creator>Furkan Ar</dc:creator>
  <cp:lastModifiedBy>AR</cp:lastModifiedBy>
  <cp:revision>8</cp:revision>
  <dcterms:created xsi:type="dcterms:W3CDTF">2019-12-02T20:10:54Z</dcterms:created>
  <dcterms:modified xsi:type="dcterms:W3CDTF">2019-12-04T08:57:20Z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