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327" r:id="rId3"/>
    <p:sldId id="328" r:id="rId4"/>
    <p:sldId id="329" r:id="rId5"/>
    <p:sldId id="330" r:id="rId6"/>
    <p:sldId id="323" r:id="rId7"/>
    <p:sldId id="324" r:id="rId8"/>
    <p:sldId id="257" r:id="rId9"/>
    <p:sldId id="280" r:id="rId10"/>
    <p:sldId id="258" r:id="rId11"/>
    <p:sldId id="260" r:id="rId12"/>
    <p:sldId id="26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9283"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5372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341156-7B1E-4BB0-972D-DD04333CEF71}" type="datetimeFigureOut">
              <a:rPr lang="tr-TR" smtClean="0"/>
              <a:pPr/>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A1799-BE7F-4B75-91AD-250F2C7CE3D4}" type="slidenum">
              <a:rPr lang="tr-TR" smtClean="0"/>
              <a:pPr/>
              <a:t>‹#›</a:t>
            </a:fld>
            <a:endParaRPr lang="tr-TR"/>
          </a:p>
        </p:txBody>
      </p:sp>
    </p:spTree>
    <p:extLst>
      <p:ext uri="{BB962C8B-B14F-4D97-AF65-F5344CB8AC3E}">
        <p14:creationId xmlns:p14="http://schemas.microsoft.com/office/powerpoint/2010/main" val="328705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dirty="0"/>
          </a:p>
        </p:txBody>
      </p:sp>
      <p:sp>
        <p:nvSpPr>
          <p:cNvPr id="4" name="3 Slayt Numarası Yer Tutucusu"/>
          <p:cNvSpPr>
            <a:spLocks noGrp="1"/>
          </p:cNvSpPr>
          <p:nvPr>
            <p:ph type="sldNum" sz="quarter" idx="10"/>
          </p:nvPr>
        </p:nvSpPr>
        <p:spPr/>
        <p:txBody>
          <a:bodyPr/>
          <a:lstStyle/>
          <a:p>
            <a:fld id="{754A1799-BE7F-4B75-91AD-250F2C7CE3D4}" type="slidenum">
              <a:rPr lang="tr-TR" smtClean="0"/>
              <a:pPr/>
              <a:t>4</a:t>
            </a:fld>
            <a:endParaRPr lang="tr-TR"/>
          </a:p>
        </p:txBody>
      </p:sp>
    </p:spTree>
    <p:extLst>
      <p:ext uri="{BB962C8B-B14F-4D97-AF65-F5344CB8AC3E}">
        <p14:creationId xmlns:p14="http://schemas.microsoft.com/office/powerpoint/2010/main" val="2077246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F97640A-5E55-4B12-A52D-77ADB72EF5C0}"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F89180-FE5C-4A89-988F-FDB14BACF2BC}"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F97640A-5E55-4B12-A52D-77ADB72EF5C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149080"/>
            <a:ext cx="6400800" cy="1080120"/>
          </a:xfrm>
        </p:spPr>
        <p:txBody>
          <a:bodyPr/>
          <a:lstStyle/>
          <a:p>
            <a:r>
              <a:rPr lang="tr-TR" dirty="0" smtClean="0">
                <a:solidFill>
                  <a:schemeClr val="tx1"/>
                </a:solidFill>
                <a:latin typeface="Book Antiqua" pitchFamily="18" charset="0"/>
              </a:rPr>
              <a:t>Emir Hilmi </a:t>
            </a:r>
            <a:r>
              <a:rPr lang="tr-TR" dirty="0" err="1" smtClean="0">
                <a:solidFill>
                  <a:schemeClr val="tx1"/>
                </a:solidFill>
                <a:latin typeface="Book Antiqua" pitchFamily="18" charset="0"/>
              </a:rPr>
              <a:t>Üner</a:t>
            </a:r>
            <a:endParaRPr lang="tr-TR"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dirty="0" smtClean="0">
                <a:solidFill>
                  <a:schemeClr val="bg1"/>
                </a:solidFill>
                <a:effectLst/>
                <a:latin typeface="Book Antiqua" pitchFamily="18" charset="0"/>
              </a:rPr>
              <a:t>Ziyafet ve İkram Hizmetleri </a:t>
            </a:r>
            <a:endParaRPr lang="tr-TR"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Ziyafet Salonunun Hazırlanması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600200"/>
            <a:ext cx="8435280" cy="5069160"/>
          </a:xfrm>
        </p:spPr>
        <p:txBody>
          <a:bodyPr>
            <a:normAutofit/>
          </a:bodyPr>
          <a:lstStyle/>
          <a:p>
            <a:pPr algn="just"/>
            <a:r>
              <a:rPr lang="tr-TR" dirty="0" smtClean="0">
                <a:solidFill>
                  <a:schemeClr val="tx1"/>
                </a:solidFill>
                <a:effectLst/>
                <a:latin typeface="Book Antiqua" pitchFamily="18" charset="0"/>
              </a:rPr>
              <a:t>Ziyafet salonlarının hangi tür organizasyonlarda (kokteyl, yemekli vb.) kaç konuk ağırlayabileceğinin önceden bilinmesi büyük önem taşımaktadır. Bu nedenle ziyafet salonlarının ayrıntılı planları önceden hazırlanmaktadır. </a:t>
            </a:r>
          </a:p>
          <a:p>
            <a:pPr>
              <a:buNone/>
            </a:pPr>
            <a:r>
              <a:rPr lang="tr-TR" dirty="0" smtClean="0">
                <a:latin typeface="Book Antiqua" pitchFamily="18" charset="0"/>
              </a:rPr>
              <a:t>	Bu planlarda yer alan bilgiler şunlardır:</a:t>
            </a:r>
          </a:p>
          <a:p>
            <a:r>
              <a:rPr lang="tr-TR" dirty="0" smtClean="0">
                <a:latin typeface="Book Antiqua" pitchFamily="18" charset="0"/>
              </a:rPr>
              <a:t>Salonun adı, </a:t>
            </a:r>
          </a:p>
          <a:p>
            <a:r>
              <a:rPr lang="tr-TR" dirty="0" smtClean="0">
                <a:latin typeface="Book Antiqua" pitchFamily="18" charset="0"/>
              </a:rPr>
              <a:t>Kaçıncı katta olduğu, </a:t>
            </a:r>
          </a:p>
          <a:p>
            <a:r>
              <a:rPr lang="tr-TR" dirty="0" smtClean="0">
                <a:latin typeface="Book Antiqua" pitchFamily="18" charset="0"/>
              </a:rPr>
              <a:t>Metre karesi, </a:t>
            </a:r>
          </a:p>
          <a:p>
            <a:r>
              <a:rPr lang="tr-TR" dirty="0" smtClean="0">
                <a:latin typeface="Book Antiqua" pitchFamily="18" charset="0"/>
              </a:rPr>
              <a:t>Salonun tavan yüksekliği, </a:t>
            </a:r>
          </a:p>
          <a:p>
            <a:r>
              <a:rPr lang="tr-TR" dirty="0" smtClean="0">
                <a:latin typeface="Book Antiqua" pitchFamily="18" charset="0"/>
              </a:rPr>
              <a:t>Salonun ebatları (en ve boy), </a:t>
            </a:r>
          </a:p>
          <a:p>
            <a:endParaRPr lang="tr-TR" dirty="0" smtClean="0">
              <a:latin typeface="Book Antiqua" pitchFamily="18" charset="0"/>
            </a:endParaRPr>
          </a:p>
          <a:p>
            <a:endParaRPr lang="tr-TR" dirty="0" smtClean="0">
              <a:latin typeface="Book Antiqua" pitchFamily="18" charset="0"/>
            </a:endParaRP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22114"/>
          </a:xfrm>
        </p:spPr>
        <p:txBody>
          <a:bodyPr>
            <a:normAutofit fontScale="90000"/>
          </a:bodyPr>
          <a:lstStyle/>
          <a:p>
            <a:r>
              <a:rPr lang="tr-TR" b="1" dirty="0" smtClean="0">
                <a:solidFill>
                  <a:schemeClr val="tx1"/>
                </a:solidFill>
                <a:latin typeface="Book Antiqua" pitchFamily="18" charset="0"/>
              </a:rPr>
              <a:t>Ziyafet Salonunun Hazırlanması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539552" y="1447800"/>
            <a:ext cx="7776864" cy="4572000"/>
          </a:xfrm>
        </p:spPr>
        <p:txBody>
          <a:bodyPr>
            <a:normAutofit/>
          </a:bodyPr>
          <a:lstStyle/>
          <a:p>
            <a:pPr algn="just"/>
            <a:r>
              <a:rPr lang="tr-TR" dirty="0" smtClean="0">
                <a:latin typeface="Book Antiqua" pitchFamily="18" charset="0"/>
              </a:rPr>
              <a:t>Ç</a:t>
            </a:r>
            <a:r>
              <a:rPr lang="tr-TR" dirty="0" smtClean="0">
                <a:solidFill>
                  <a:schemeClr val="tx1"/>
                </a:solidFill>
                <a:effectLst/>
                <a:latin typeface="Book Antiqua" pitchFamily="18" charset="0"/>
              </a:rPr>
              <a:t>eşitli organizasyon isteklerine ve masa düzenlerine göre kapasiteleri (kokteyl, oturmalı yemek,vb.)  </a:t>
            </a:r>
          </a:p>
          <a:p>
            <a:pPr algn="just"/>
            <a:r>
              <a:rPr lang="tr-TR" dirty="0" smtClean="0">
                <a:latin typeface="Book Antiqua" pitchFamily="18" charset="0"/>
              </a:rPr>
              <a:t>T</a:t>
            </a:r>
            <a:r>
              <a:rPr lang="tr-TR" dirty="0" smtClean="0">
                <a:solidFill>
                  <a:schemeClr val="tx1"/>
                </a:solidFill>
                <a:effectLst/>
                <a:latin typeface="Book Antiqua" pitchFamily="18" charset="0"/>
              </a:rPr>
              <a:t>eknik imkanları (ses ve müzik düzeni, ses kontrolü, Dia projeksiyon, tepegöz, </a:t>
            </a:r>
            <a:r>
              <a:rPr lang="tr-TR" dirty="0" err="1" smtClean="0">
                <a:solidFill>
                  <a:schemeClr val="tx1"/>
                </a:solidFill>
                <a:effectLst/>
                <a:latin typeface="Book Antiqua" pitchFamily="18" charset="0"/>
              </a:rPr>
              <a:t>tv</a:t>
            </a:r>
            <a:r>
              <a:rPr lang="tr-TR" dirty="0" smtClean="0">
                <a:solidFill>
                  <a:schemeClr val="tx1"/>
                </a:solidFill>
                <a:effectLst/>
                <a:latin typeface="Book Antiqua" pitchFamily="18" charset="0"/>
              </a:rPr>
              <a:t>, video, </a:t>
            </a:r>
            <a:r>
              <a:rPr lang="tr-TR" dirty="0" err="1" smtClean="0">
                <a:solidFill>
                  <a:schemeClr val="tx1"/>
                </a:solidFill>
                <a:effectLst/>
                <a:latin typeface="Book Antiqua" pitchFamily="18" charset="0"/>
              </a:rPr>
              <a:t>dvd</a:t>
            </a:r>
            <a:r>
              <a:rPr lang="tr-TR" dirty="0" smtClean="0">
                <a:solidFill>
                  <a:schemeClr val="tx1"/>
                </a:solidFill>
                <a:effectLst/>
                <a:latin typeface="Book Antiqua" pitchFamily="18" charset="0"/>
              </a:rPr>
              <a:t> ses kayıt cihazı, telsiz telefon, yaka mikrofonu, yazı panosu, lazer </a:t>
            </a:r>
            <a:r>
              <a:rPr lang="tr-TR" dirty="0" err="1" smtClean="0">
                <a:solidFill>
                  <a:schemeClr val="tx1"/>
                </a:solidFill>
                <a:effectLst/>
                <a:latin typeface="Book Antiqua" pitchFamily="18" charset="0"/>
              </a:rPr>
              <a:t>pointer</a:t>
            </a:r>
            <a:r>
              <a:rPr lang="tr-TR" dirty="0" smtClean="0">
                <a:solidFill>
                  <a:schemeClr val="tx1"/>
                </a:solidFill>
                <a:effectLst/>
                <a:latin typeface="Book Antiqua" pitchFamily="18" charset="0"/>
              </a:rPr>
              <a:t>, dijital internet, perde, </a:t>
            </a:r>
            <a:r>
              <a:rPr lang="tr-TR" dirty="0" err="1" smtClean="0">
                <a:solidFill>
                  <a:schemeClr val="tx1"/>
                </a:solidFill>
                <a:effectLst/>
                <a:latin typeface="Book Antiqua" pitchFamily="18" charset="0"/>
              </a:rPr>
              <a:t>sinevizyon</a:t>
            </a:r>
            <a:r>
              <a:rPr lang="tr-TR" dirty="0" smtClean="0">
                <a:solidFill>
                  <a:schemeClr val="tx1"/>
                </a:solidFill>
                <a:effectLst/>
                <a:latin typeface="Book Antiqua" pitchFamily="18" charset="0"/>
              </a:rPr>
              <a:t>, vb.), </a:t>
            </a:r>
          </a:p>
          <a:p>
            <a:pPr algn="just"/>
            <a:r>
              <a:rPr lang="tr-TR" dirty="0" smtClean="0">
                <a:latin typeface="Book Antiqua" pitchFamily="18" charset="0"/>
              </a:rPr>
              <a:t>D</a:t>
            </a:r>
            <a:r>
              <a:rPr lang="tr-TR" dirty="0" smtClean="0">
                <a:solidFill>
                  <a:schemeClr val="tx1"/>
                </a:solidFill>
                <a:effectLst/>
                <a:latin typeface="Book Antiqua" pitchFamily="18" charset="0"/>
              </a:rPr>
              <a:t>iğer özellikleri (podyum, sahne, sahne kulisi, yalıtım, vb.)</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1"/>
                </a:solidFill>
                <a:latin typeface="Book Antiqua" pitchFamily="18" charset="0"/>
              </a:rPr>
              <a:t>Ziyafet Salonunun Hazırlanması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4509120"/>
            <a:ext cx="9144000" cy="2348880"/>
          </a:xfrm>
        </p:spPr>
        <p:txBody>
          <a:bodyPr>
            <a:normAutofit lnSpcReduction="10000"/>
          </a:bodyPr>
          <a:lstStyle/>
          <a:p>
            <a:pPr algn="just"/>
            <a:r>
              <a:rPr lang="tr-TR" dirty="0" smtClean="0">
                <a:solidFill>
                  <a:schemeClr val="tx1"/>
                </a:solidFill>
                <a:effectLst/>
                <a:latin typeface="Book Antiqua" pitchFamily="18" charset="0"/>
              </a:rPr>
              <a:t>Ziyafet salonlarının dekorasyonu ziyafetin amacı ile yakından ilgilidir. Kullanılan eşyaların renk, biçim, desen büyüklük olarak mekanın özellikleri ile uyumlu olmalıdır.  Ziyafet salonlarının dekoratif unsurlarının başında ışık ve renk gelmektedir. Özellikle aydınlatmanın müşteri üzerinde psikolojik etkisi vardır. </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2132856"/>
            <a:ext cx="8964488" cy="4536504"/>
          </a:xfrm>
        </p:spPr>
        <p:txBody>
          <a:bodyPr>
            <a:normAutofit/>
          </a:bodyPr>
          <a:lstStyle/>
          <a:p>
            <a:r>
              <a:rPr lang="tr-TR" dirty="0" smtClean="0">
                <a:solidFill>
                  <a:schemeClr val="tx1"/>
                </a:solidFill>
                <a:effectLst/>
                <a:latin typeface="Book Antiqua" pitchFamily="18" charset="0"/>
              </a:rPr>
              <a:t>Hizmetin soyut özelliği ve bir paket olarak satılması fiyatlama yöntemlerinin farklılıklar göstermesine neden olmaktadır. Bir hizmet üretiminde maliyetler, üretim işletmelerinde olduğu gibi sabit ve değişken olarak ikiye ayrılabilirler. </a:t>
            </a:r>
          </a:p>
          <a:p>
            <a:r>
              <a:rPr lang="tr-TR" b="1" dirty="0" smtClean="0">
                <a:solidFill>
                  <a:schemeClr val="tx1"/>
                </a:solidFill>
                <a:effectLst/>
                <a:latin typeface="Book Antiqua" pitchFamily="18" charset="0"/>
              </a:rPr>
              <a:t>Değişken maliyetler </a:t>
            </a:r>
            <a:r>
              <a:rPr lang="tr-TR" dirty="0" smtClean="0">
                <a:solidFill>
                  <a:schemeClr val="tx1"/>
                </a:solidFill>
                <a:effectLst/>
                <a:latin typeface="Book Antiqua" pitchFamily="18" charset="0"/>
              </a:rPr>
              <a:t>hizmet üretimi arttıkça değişirken, </a:t>
            </a:r>
            <a:r>
              <a:rPr lang="tr-TR" b="1" dirty="0" smtClean="0">
                <a:solidFill>
                  <a:schemeClr val="tx1"/>
                </a:solidFill>
                <a:effectLst/>
                <a:latin typeface="Book Antiqua" pitchFamily="18" charset="0"/>
              </a:rPr>
              <a:t>sabit maliyetler </a:t>
            </a:r>
            <a:r>
              <a:rPr lang="tr-TR" dirty="0" smtClean="0">
                <a:solidFill>
                  <a:schemeClr val="tx1"/>
                </a:solidFill>
                <a:effectLst/>
                <a:latin typeface="Book Antiqua" pitchFamily="18" charset="0"/>
              </a:rPr>
              <a:t>ek hizmet birimleri üretilse de aynı kalır.</a:t>
            </a:r>
          </a:p>
          <a:p>
            <a:endParaRPr lang="tr-TR" dirty="0" smtClean="0">
              <a:solidFill>
                <a:schemeClr val="tx1"/>
              </a:solidFill>
              <a:effectLst/>
              <a:latin typeface="Book Antiqua" pitchFamily="18" charset="0"/>
            </a:endParaRP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548680"/>
            <a:ext cx="7772400" cy="1143000"/>
          </a:xfrm>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179512" y="2204864"/>
            <a:ext cx="8507288" cy="3814936"/>
          </a:xfrm>
        </p:spPr>
        <p:txBody>
          <a:bodyPr>
            <a:normAutofit/>
          </a:bodyPr>
          <a:lstStyle/>
          <a:p>
            <a:pPr algn="just"/>
            <a:r>
              <a:rPr lang="tr-TR" dirty="0" smtClean="0">
                <a:solidFill>
                  <a:schemeClr val="tx1"/>
                </a:solidFill>
                <a:effectLst/>
                <a:latin typeface="Book Antiqua" pitchFamily="18" charset="0"/>
              </a:rPr>
              <a:t>Böylelikle her birim çıktı sabit maliyetlere eklenmez. Bu iki uç maliyetler arasındaki yarı-sabit maliyetler belli bir çıktı seviyesine ulaşılana ve ek birim harcamaları için üretim kapasitesine ihtiyaç duyulana kadar sabit kalır. Bu sistem konaklama işletmeleri tarafından da yiyecek fiyatlarının saptanmasında sıklıkla kullanılmaktadır.        </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1412776"/>
            <a:ext cx="8208912" cy="5077544"/>
          </a:xfrm>
        </p:spPr>
        <p:txBody>
          <a:bodyPr>
            <a:normAutofit lnSpcReduction="10000"/>
          </a:bodyPr>
          <a:lstStyle/>
          <a:p>
            <a:endParaRPr lang="tr-TR" sz="2800" b="1" dirty="0" smtClean="0">
              <a:solidFill>
                <a:schemeClr val="tx1"/>
              </a:solidFill>
              <a:effectLst/>
              <a:latin typeface="Book Antiqua" pitchFamily="18" charset="0"/>
            </a:endParaRPr>
          </a:p>
          <a:p>
            <a:r>
              <a:rPr lang="tr-TR" sz="2800" b="1" dirty="0" smtClean="0">
                <a:solidFill>
                  <a:schemeClr val="tx1"/>
                </a:solidFill>
                <a:effectLst/>
                <a:latin typeface="Book Antiqua" pitchFamily="18" charset="0"/>
              </a:rPr>
              <a:t>Maliyet Artı Yönteminde Başa Baş Analizi: </a:t>
            </a:r>
          </a:p>
          <a:p>
            <a:pPr>
              <a:buNone/>
            </a:pPr>
            <a:r>
              <a:rPr lang="tr-TR" b="1" dirty="0" smtClean="0">
                <a:latin typeface="Book Antiqua" pitchFamily="18" charset="0"/>
              </a:rPr>
              <a:t>	</a:t>
            </a:r>
            <a:r>
              <a:rPr lang="tr-TR" b="1" dirty="0" smtClean="0">
                <a:solidFill>
                  <a:schemeClr val="tx1"/>
                </a:solidFill>
                <a:effectLst/>
                <a:latin typeface="Book Antiqua" pitchFamily="18" charset="0"/>
              </a:rPr>
              <a:t>Bu yöntemde taban fiyatı maliyet tavan fiyatı ise talep düzeyi belirler.</a:t>
            </a:r>
          </a:p>
          <a:p>
            <a:pPr algn="just">
              <a:buNone/>
            </a:pPr>
            <a:r>
              <a:rPr lang="tr-TR" b="1" dirty="0" smtClean="0">
                <a:solidFill>
                  <a:schemeClr val="tx1"/>
                </a:solidFill>
                <a:effectLst/>
                <a:latin typeface="Book Antiqua" pitchFamily="18" charset="0"/>
              </a:rPr>
              <a:t>	</a:t>
            </a:r>
            <a:r>
              <a:rPr lang="tr-TR" dirty="0" smtClean="0">
                <a:solidFill>
                  <a:schemeClr val="tx1"/>
                </a:solidFill>
                <a:effectLst/>
                <a:latin typeface="Book Antiqua" pitchFamily="18" charset="0"/>
              </a:rPr>
              <a:t>Başa baş analizi; maliyetler, müşterilerin talep ettiği miktar ve kârlar arasındaki ilişkilerin gösterilebileceği semaların çizimini kapsar. Başa baş  noktası, toplam gelirler ile toplam giderlerin birbirine eşit olduğu satış hacmidir. Bu şemalar yöneticiye mal ve hizmetin sabit ve değişken maliyetlerinin kapsayacağı miktarı ve tüketici talep seviyesini belirlemeye yardım eder.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60648"/>
            <a:ext cx="7772400" cy="1143000"/>
          </a:xfrm>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179512" y="2708920"/>
            <a:ext cx="8507288" cy="3888432"/>
          </a:xfrm>
        </p:spPr>
        <p:txBody>
          <a:bodyPr>
            <a:normAutofit/>
          </a:bodyPr>
          <a:lstStyle/>
          <a:p>
            <a:pPr>
              <a:buNone/>
            </a:pPr>
            <a:r>
              <a:rPr lang="tr-TR" b="1" dirty="0" smtClean="0">
                <a:solidFill>
                  <a:schemeClr val="tx1"/>
                </a:solidFill>
                <a:effectLst/>
                <a:latin typeface="Book Antiqua" pitchFamily="18" charset="0"/>
              </a:rPr>
              <a:t>	Çarpan yoluyla fiyatlama: </a:t>
            </a:r>
          </a:p>
          <a:p>
            <a:pPr>
              <a:buNone/>
            </a:pPr>
            <a:r>
              <a:rPr lang="tr-TR" b="1" dirty="0" smtClean="0">
                <a:latin typeface="Book Antiqua" pitchFamily="18" charset="0"/>
              </a:rPr>
              <a:t>	</a:t>
            </a:r>
            <a:r>
              <a:rPr lang="tr-TR" dirty="0" smtClean="0">
                <a:solidFill>
                  <a:schemeClr val="tx1"/>
                </a:solidFill>
                <a:effectLst/>
                <a:latin typeface="Book Antiqua" pitchFamily="18" charset="0"/>
              </a:rPr>
              <a:t>Bu yöntemde yiyecek satış fiyatı yiyecek içeceklerin maliyeti belirli bir yüzdeyle çarpılarak fiyat belirlenir. </a:t>
            </a:r>
          </a:p>
          <a:p>
            <a:r>
              <a:rPr lang="tr-TR" dirty="0" smtClean="0">
                <a:solidFill>
                  <a:schemeClr val="tx1"/>
                </a:solidFill>
                <a:effectLst/>
                <a:latin typeface="Book Antiqua" pitchFamily="18" charset="0"/>
              </a:rPr>
              <a:t>Fiyat= Maliyet + (Maliyet x Fiyatlama Yüzdesi)</a:t>
            </a:r>
          </a:p>
          <a:p>
            <a:endParaRPr lang="tr-TR" dirty="0" smtClean="0">
              <a:solidFill>
                <a:schemeClr val="tx1"/>
              </a:solidFill>
              <a:effectLst/>
              <a:latin typeface="Book Antiqua" pitchFamily="18" charset="0"/>
            </a:endParaRP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11560" y="1447800"/>
            <a:ext cx="7776864" cy="4572000"/>
          </a:xfrm>
        </p:spPr>
        <p:txBody>
          <a:bodyPr/>
          <a:lstStyle/>
          <a:p>
            <a:endParaRPr lang="tr-TR" b="1" dirty="0" smtClean="0">
              <a:solidFill>
                <a:schemeClr val="tx1"/>
              </a:solidFill>
              <a:effectLst/>
              <a:latin typeface="Book Antiqua" pitchFamily="18" charset="0"/>
            </a:endParaRPr>
          </a:p>
          <a:p>
            <a:r>
              <a:rPr lang="tr-TR" b="1" dirty="0" smtClean="0">
                <a:solidFill>
                  <a:schemeClr val="tx1"/>
                </a:solidFill>
                <a:effectLst/>
                <a:latin typeface="Book Antiqua" pitchFamily="18" charset="0"/>
              </a:rPr>
              <a:t>Birim Başına Sabit Kar Yöntemi İle Fiyatlandırma:</a:t>
            </a:r>
          </a:p>
          <a:p>
            <a:pPr>
              <a:buNone/>
            </a:pPr>
            <a:endParaRPr lang="tr-TR" dirty="0" smtClean="0">
              <a:solidFill>
                <a:schemeClr val="tx1"/>
              </a:solidFill>
              <a:effectLst/>
              <a:latin typeface="Book Antiqua" pitchFamily="18" charset="0"/>
            </a:endParaRPr>
          </a:p>
          <a:p>
            <a:pPr>
              <a:buNone/>
            </a:pPr>
            <a:endParaRPr lang="tr-TR" dirty="0" smtClean="0">
              <a:latin typeface="Book Antiqua" pitchFamily="18" charset="0"/>
            </a:endParaRPr>
          </a:p>
          <a:p>
            <a:pPr>
              <a:buNone/>
            </a:pPr>
            <a:r>
              <a:rPr lang="tr-TR" sz="3200" dirty="0" smtClean="0">
                <a:solidFill>
                  <a:schemeClr val="tx1"/>
                </a:solidFill>
                <a:effectLst/>
                <a:latin typeface="Book Antiqua" pitchFamily="18" charset="0"/>
              </a:rPr>
              <a:t>	Fiyat= Maliyet + Kar</a:t>
            </a:r>
          </a:p>
          <a:p>
            <a:pPr>
              <a:buNone/>
            </a:pP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1600200"/>
            <a:ext cx="8748464" cy="5257800"/>
          </a:xfrm>
        </p:spPr>
        <p:txBody>
          <a:bodyPr>
            <a:normAutofit/>
          </a:bodyPr>
          <a:lstStyle/>
          <a:p>
            <a:pPr>
              <a:buNone/>
            </a:pPr>
            <a:r>
              <a:rPr lang="tr-TR" b="1" dirty="0" smtClean="0">
                <a:solidFill>
                  <a:schemeClr val="tx1"/>
                </a:solidFill>
                <a:effectLst/>
                <a:latin typeface="Book Antiqua" pitchFamily="18" charset="0"/>
              </a:rPr>
              <a:t>	</a:t>
            </a:r>
          </a:p>
          <a:p>
            <a:pPr>
              <a:buNone/>
            </a:pPr>
            <a:r>
              <a:rPr lang="tr-TR" b="1" dirty="0" smtClean="0">
                <a:solidFill>
                  <a:schemeClr val="tx1"/>
                </a:solidFill>
                <a:effectLst/>
                <a:latin typeface="Book Antiqua" pitchFamily="18" charset="0"/>
              </a:rPr>
              <a:t>Hedef Maliyete Göre Fiyatlama Yöntemi: </a:t>
            </a:r>
          </a:p>
          <a:p>
            <a:r>
              <a:rPr lang="tr-TR" dirty="0" smtClean="0">
                <a:solidFill>
                  <a:schemeClr val="tx1"/>
                </a:solidFill>
                <a:effectLst/>
                <a:latin typeface="Book Antiqua" pitchFamily="18" charset="0"/>
              </a:rPr>
              <a:t>Satış fiyatı piyasada veri olarak ortada  durduğuna göre maliyetim ne olmalıdır?   sorusunun cevabını veren yeni bir modeldir</a:t>
            </a:r>
          </a:p>
          <a:p>
            <a:pPr>
              <a:buNone/>
            </a:pPr>
            <a:r>
              <a:rPr lang="tr-TR" b="1" dirty="0" smtClean="0">
                <a:solidFill>
                  <a:schemeClr val="tx1"/>
                </a:solidFill>
                <a:effectLst/>
                <a:latin typeface="Book Antiqua" pitchFamily="18" charset="0"/>
              </a:rPr>
              <a:t>	Hedef Maliyet=Satış Fiyatı –Hedef Kar Marjı </a:t>
            </a:r>
          </a:p>
          <a:p>
            <a:pPr>
              <a:buNone/>
            </a:pPr>
            <a:r>
              <a:rPr lang="tr-TR" b="1" dirty="0" smtClean="0">
                <a:latin typeface="Book Antiqua" pitchFamily="18" charset="0"/>
              </a:rPr>
              <a:t>	</a:t>
            </a:r>
            <a:r>
              <a:rPr lang="tr-TR" dirty="0" smtClean="0">
                <a:solidFill>
                  <a:schemeClr val="tx1"/>
                </a:solidFill>
                <a:effectLst/>
                <a:latin typeface="Book Antiqua" pitchFamily="18" charset="0"/>
              </a:rPr>
              <a:t>formülüyle belirlenir </a:t>
            </a:r>
          </a:p>
          <a:p>
            <a:r>
              <a:rPr lang="tr-TR" dirty="0" smtClean="0">
                <a:solidFill>
                  <a:schemeClr val="tx1"/>
                </a:solidFill>
                <a:effectLst/>
                <a:latin typeface="Book Antiqua" pitchFamily="18" charset="0"/>
              </a:rPr>
              <a:t>Bu yöntemde önce satış fiyatı belirlenir ve daha sonra işletmeler geriye doğru giderek, girdi maliyetini belirlerler. </a:t>
            </a:r>
          </a:p>
          <a:p>
            <a:endParaRPr lang="tr-TR" dirty="0" smtClean="0">
              <a:solidFill>
                <a:schemeClr val="tx1"/>
              </a:solidFill>
              <a:effectLst/>
              <a:latin typeface="Book Antiqua" pitchFamily="18" charset="0"/>
            </a:endParaRPr>
          </a:p>
          <a:p>
            <a:endParaRPr lang="tr-TR" dirty="0" smtClean="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778098"/>
          </a:xfrm>
        </p:spPr>
        <p:txBody>
          <a:bodyPr>
            <a:normAutofit fontScale="90000"/>
          </a:bodyPr>
          <a:lstStyle/>
          <a:p>
            <a:r>
              <a:rPr lang="tr-TR" b="1" dirty="0" smtClean="0">
                <a:solidFill>
                  <a:schemeClr val="tx1"/>
                </a:solidFill>
                <a:effectLst/>
                <a:latin typeface="Book Antiqua" pitchFamily="18" charset="0"/>
              </a:rPr>
              <a:t>Ziyafet Salonunun Hazırlanması </a:t>
            </a:r>
            <a:endParaRPr lang="tr-TR" b="1"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5616624"/>
            <a:ext cx="9144000" cy="1484784"/>
          </a:xfrm>
        </p:spPr>
        <p:txBody>
          <a:bodyPr>
            <a:normAutofit fontScale="92500"/>
          </a:bodyPr>
          <a:lstStyle/>
          <a:p>
            <a:pPr algn="just"/>
            <a:r>
              <a:rPr lang="tr-TR" dirty="0" smtClean="0">
                <a:solidFill>
                  <a:schemeClr val="tx1"/>
                </a:solidFill>
                <a:effectLst/>
                <a:latin typeface="Book Antiqua" pitchFamily="18" charset="0"/>
              </a:rPr>
              <a:t>Ziyafet Salonu: Her türlü ziyafet, balo ve kokteyllerin verildiği, amacı gereği genelde sahnesi ve dans pisti bulunan salondur, gürültünün önlenmesi amacıyla genellikle alt katta yer alır</a:t>
            </a:r>
          </a:p>
          <a:p>
            <a:endParaRPr lang="tr-TR" dirty="0">
              <a:solidFill>
                <a:schemeClr val="tx1"/>
              </a:solidFill>
              <a:effectLst/>
              <a:latin typeface="Book Antiqua" pitchFamily="18" charset="0"/>
            </a:endParaRPr>
          </a:p>
        </p:txBody>
      </p:sp>
      <p:pic>
        <p:nvPicPr>
          <p:cNvPr id="5122" name="Picture 2" descr="C:\Users\fransız mutfağı\Desktop\resimler\Yeni klasör\protokol\08-custom.jpg"/>
          <p:cNvPicPr>
            <a:picLocks noChangeAspect="1" noChangeArrowheads="1"/>
          </p:cNvPicPr>
          <p:nvPr/>
        </p:nvPicPr>
        <p:blipFill>
          <a:blip r:embed="rId2" cstate="print"/>
          <a:srcRect/>
          <a:stretch>
            <a:fillRect/>
          </a:stretch>
        </p:blipFill>
        <p:spPr bwMode="auto">
          <a:xfrm>
            <a:off x="251520" y="1124744"/>
            <a:ext cx="8712968" cy="439248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179512" y="404664"/>
            <a:ext cx="8435280" cy="2664296"/>
          </a:xfrm>
        </p:spPr>
        <p:txBody>
          <a:bodyPr>
            <a:noAutofit/>
          </a:bodyPr>
          <a:lstStyle/>
          <a:p>
            <a:pPr algn="just">
              <a:buNone/>
              <a:defRPr/>
            </a:pPr>
            <a:r>
              <a:rPr lang="tr-TR" sz="2400" dirty="0" smtClean="0">
                <a:solidFill>
                  <a:schemeClr val="tx1"/>
                </a:solidFill>
                <a:effectLst/>
                <a:latin typeface="Book Antiqua" pitchFamily="18" charset="0"/>
              </a:rPr>
              <a:t>	Ziyafet salonları tasarlanırken  fonksiyonel olabilmesi için şu hususlar gözden uzak tutulmalıdır: </a:t>
            </a:r>
          </a:p>
          <a:p>
            <a:pPr lvl="1" algn="just">
              <a:defRPr/>
            </a:pPr>
            <a:r>
              <a:rPr lang="tr-TR" sz="2400" dirty="0" smtClean="0">
                <a:solidFill>
                  <a:schemeClr val="tx1"/>
                </a:solidFill>
                <a:effectLst/>
                <a:latin typeface="Book Antiqua" pitchFamily="18" charset="0"/>
              </a:rPr>
              <a:t>Ziyafet salonları farklı organizasyonlara hitap edecek bir esnekliğe sahip olmalıdır. (kokteyl, açık büfe, kutlama,vb.)</a:t>
            </a:r>
          </a:p>
          <a:p>
            <a:pPr lvl="1" algn="just">
              <a:defRPr/>
            </a:pPr>
            <a:r>
              <a:rPr lang="tr-TR" sz="2400" dirty="0" smtClean="0">
                <a:solidFill>
                  <a:schemeClr val="tx1"/>
                </a:solidFill>
                <a:effectLst/>
                <a:latin typeface="Book Antiqua" pitchFamily="18" charset="0"/>
              </a:rPr>
              <a:t>Ziyafet salonunun konumu iş akışını kolaylaştırmalıdır.  (mutfak ve bar ile olan iletişimi, salona müşteri giriş ve çıkış ve servis kapıları)</a:t>
            </a:r>
          </a:p>
          <a:p>
            <a:pPr lvl="1" algn="just">
              <a:defRPr/>
            </a:pPr>
            <a:r>
              <a:rPr lang="tr-TR" sz="2400" dirty="0" smtClean="0">
                <a:solidFill>
                  <a:schemeClr val="tx1"/>
                </a:solidFill>
                <a:effectLst/>
                <a:latin typeface="Book Antiqua" pitchFamily="18" charset="0"/>
              </a:rPr>
              <a:t>Ziyafet salonun konumu malzeme teminini kolaylaştırmalıdır(deponun ziyafet salonuna uzaklığı, vb.)</a:t>
            </a:r>
          </a:p>
          <a:p>
            <a:pPr lvl="1" algn="just">
              <a:defRPr/>
            </a:pPr>
            <a:r>
              <a:rPr lang="tr-TR" sz="2400" dirty="0" smtClean="0">
                <a:solidFill>
                  <a:schemeClr val="tx1"/>
                </a:solidFill>
                <a:effectLst/>
                <a:latin typeface="Book Antiqua" pitchFamily="18" charset="0"/>
              </a:rPr>
              <a:t>Ziyafet salonunda kullanılacak masaların istiflenebileceği alanların oluşturulmasına özen gösterilmeli</a:t>
            </a:r>
          </a:p>
          <a:p>
            <a:pPr lvl="1" algn="just">
              <a:defRPr/>
            </a:pPr>
            <a:r>
              <a:rPr lang="tr-TR" sz="2400" dirty="0" smtClean="0">
                <a:solidFill>
                  <a:schemeClr val="tx1"/>
                </a:solidFill>
                <a:effectLst/>
                <a:latin typeface="Book Antiqua" pitchFamily="18" charset="0"/>
              </a:rPr>
              <a:t>Diğer(ışık düzeni, ses düzeni, akustik durumu, vestiyerlerin konumu, vb.)</a:t>
            </a:r>
          </a:p>
          <a:p>
            <a:endParaRPr lang="tr-TR" sz="240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968</TotalTime>
  <Words>321</Words>
  <Application>Microsoft Office PowerPoint</Application>
  <PresentationFormat>Ekran Gösterisi (4:3)</PresentationFormat>
  <Paragraphs>53</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 Antiqua</vt:lpstr>
      <vt:lpstr>Calibri</vt:lpstr>
      <vt:lpstr>Franklin Gothic Book</vt:lpstr>
      <vt:lpstr>Perpetua</vt:lpstr>
      <vt:lpstr>Wingdings 2</vt:lpstr>
      <vt:lpstr>Hisse Senedi</vt:lpstr>
      <vt:lpstr>Ziyafet ve İkram Hizmetleri </vt:lpstr>
      <vt:lpstr>Ziyafet Organizasyonlarında Fiyatlandırma</vt:lpstr>
      <vt:lpstr>Ziyafet Organizasyonlarında Fiyatlandırma</vt:lpstr>
      <vt:lpstr>Ziyafet Organizasyonlarında Fiyatlandırma</vt:lpstr>
      <vt:lpstr>Ziyafet Organizasyonlarında Fiyatlandırma</vt:lpstr>
      <vt:lpstr>Ziyafet Organizasyonlarında Fiyatlandırma</vt:lpstr>
      <vt:lpstr>Ziyafet Organizasyonlarında Fiyatlandırma</vt:lpstr>
      <vt:lpstr>Ziyafet Salonunun Hazırlanması </vt:lpstr>
      <vt:lpstr>PowerPoint Sunusu</vt:lpstr>
      <vt:lpstr>Ziyafet Salonunun Hazırlanması </vt:lpstr>
      <vt:lpstr>Ziyafet Salonunun Hazırlanması </vt:lpstr>
      <vt:lpstr>Ziyafet Salonunun Hazırlanması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85</cp:revision>
  <dcterms:created xsi:type="dcterms:W3CDTF">2015-10-23T15:32:01Z</dcterms:created>
  <dcterms:modified xsi:type="dcterms:W3CDTF">2017-10-29T10:46:09Z</dcterms:modified>
</cp:coreProperties>
</file>