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E4B3D5-6ADC-47A2-BFD7-7A7CFAE19CDD}" type="datetimeFigureOut">
              <a:rPr lang="tr-TR" smtClean="0"/>
              <a:t>17.02.2018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2AAB38-C820-40FA-B302-BC0374F9D53E}" type="slidenum">
              <a:rPr lang="tr-TR" smtClean="0"/>
              <a:t>‹#›</a:t>
            </a:fld>
            <a:endParaRPr lang="tr-TR"/>
          </a:p>
        </p:txBody>
      </p:sp>
    </p:spTree>
    <p:extLst>
      <p:ext uri="{BB962C8B-B14F-4D97-AF65-F5344CB8AC3E}">
        <p14:creationId xmlns:p14="http://schemas.microsoft.com/office/powerpoint/2010/main" val="1244790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B4FE9BC-E0E3-4C69-A118-6E6F2BBCDA62}" type="slidenum">
              <a:rPr lang="tr-TR" altLang="tr-TR" smtClean="0"/>
              <a:pPr/>
              <a:t>1</a:t>
            </a:fld>
            <a:endParaRPr lang="tr-TR" altLang="tr-TR" smtClean="0"/>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23893911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846D2EE-E237-44B0-AB1A-D898D0B261BE}" type="slidenum">
              <a:rPr lang="tr-TR" altLang="tr-TR" smtClean="0"/>
              <a:pPr/>
              <a:t>10</a:t>
            </a:fld>
            <a:endParaRPr lang="tr-TR" altLang="tr-TR" smtClean="0"/>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3957393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AA1CE77-BAC2-453D-9E0D-E53B9B60EE45}" type="slidenum">
              <a:rPr lang="tr-TR" altLang="tr-TR" smtClean="0"/>
              <a:pPr/>
              <a:t>11</a:t>
            </a:fld>
            <a:endParaRPr lang="tr-TR" altLang="tr-TR" smtClean="0"/>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20932278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47DFF8A-14D4-4F52-BAC8-246AFD692C01}" type="slidenum">
              <a:rPr lang="tr-TR" altLang="tr-TR" smtClean="0"/>
              <a:pPr/>
              <a:t>12</a:t>
            </a:fld>
            <a:endParaRPr lang="tr-TR" altLang="tr-TR" smtClean="0"/>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8941111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66DD3D6-7ADC-4191-8D89-6BA8591E7180}" type="slidenum">
              <a:rPr lang="tr-TR" altLang="tr-TR" smtClean="0"/>
              <a:pPr/>
              <a:t>13</a:t>
            </a:fld>
            <a:endParaRPr lang="tr-TR" altLang="tr-TR" smtClean="0"/>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41077181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006B160-D75E-4969-B415-C15F416FDA87}" type="slidenum">
              <a:rPr lang="tr-TR" altLang="tr-TR" smtClean="0"/>
              <a:pPr/>
              <a:t>14</a:t>
            </a:fld>
            <a:endParaRPr lang="tr-TR" altLang="tr-TR" smtClean="0"/>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5899725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C75F9DA-9C20-4677-80F2-B43D7DF435EF}" type="slidenum">
              <a:rPr lang="tr-TR" altLang="tr-TR" smtClean="0"/>
              <a:pPr/>
              <a:t>15</a:t>
            </a:fld>
            <a:endParaRPr lang="tr-TR" altLang="tr-TR" smtClean="0"/>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32977225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7F140FD-9DA7-4574-96A3-B65C8C002433}" type="slidenum">
              <a:rPr lang="tr-TR" altLang="tr-TR" smtClean="0"/>
              <a:pPr/>
              <a:t>16</a:t>
            </a:fld>
            <a:endParaRPr lang="tr-TR" altLang="tr-TR" smtClean="0"/>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14212452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3C4D0C0-EA68-4583-A811-F3183166766F}" type="slidenum">
              <a:rPr lang="tr-TR" altLang="tr-TR" smtClean="0"/>
              <a:pPr>
                <a:spcBef>
                  <a:spcPct val="0"/>
                </a:spcBef>
              </a:pPr>
              <a:t>17</a:t>
            </a:fld>
            <a:endParaRPr lang="tr-TR" altLang="tr-TR"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20031610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BB14975-9C4B-462C-8640-EE622E5E5929}" type="slidenum">
              <a:rPr lang="tr-TR" altLang="tr-TR" smtClean="0"/>
              <a:pPr>
                <a:spcBef>
                  <a:spcPct val="0"/>
                </a:spcBef>
              </a:pPr>
              <a:t>18</a:t>
            </a:fld>
            <a:endParaRPr lang="tr-TR" altLang="tr-TR"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2884238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2EF470B-A1D7-4799-83D1-26B4C6AF6955}" type="slidenum">
              <a:rPr lang="tr-TR" altLang="tr-TR" smtClean="0"/>
              <a:pPr/>
              <a:t>2</a:t>
            </a:fld>
            <a:endParaRPr lang="tr-TR" altLang="tr-TR"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578565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2B70162-7AF4-4CB6-8F8C-49A33821FA15}" type="slidenum">
              <a:rPr lang="tr-TR" altLang="tr-TR" smtClean="0"/>
              <a:pPr/>
              <a:t>3</a:t>
            </a:fld>
            <a:endParaRPr lang="tr-TR" altLang="tr-TR" smtClean="0"/>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1251047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EDCFE41-3FF5-4C05-AE55-7AD417DC4514}" type="slidenum">
              <a:rPr lang="tr-TR" altLang="tr-TR" smtClean="0"/>
              <a:pPr/>
              <a:t>4</a:t>
            </a:fld>
            <a:endParaRPr lang="tr-TR" altLang="tr-TR" smtClean="0"/>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18136765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FF0351C-FD1B-435F-A81F-31DC0827B825}" type="slidenum">
              <a:rPr lang="tr-TR" altLang="tr-TR" smtClean="0"/>
              <a:pPr/>
              <a:t>5</a:t>
            </a:fld>
            <a:endParaRPr lang="tr-TR" altLang="tr-TR" smtClean="0"/>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42715389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98CAD9A-8DCA-4D05-B8BD-3482C5AD5DE2}" type="slidenum">
              <a:rPr lang="tr-TR" altLang="tr-TR" smtClean="0"/>
              <a:pPr/>
              <a:t>6</a:t>
            </a:fld>
            <a:endParaRPr lang="tr-TR" altLang="tr-TR" smtClean="0"/>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543893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DE505E8-B651-4C55-8287-BE264130D9E3}" type="slidenum">
              <a:rPr lang="tr-TR" altLang="tr-TR" smtClean="0"/>
              <a:pPr/>
              <a:t>7</a:t>
            </a:fld>
            <a:endParaRPr lang="tr-TR" altLang="tr-TR" smtClean="0"/>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3014091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B9B695A-F98B-490E-A038-FF011D2C3625}" type="slidenum">
              <a:rPr lang="tr-TR" altLang="tr-TR" smtClean="0"/>
              <a:pPr/>
              <a:t>8</a:t>
            </a:fld>
            <a:endParaRPr lang="tr-TR" altLang="tr-TR" smtClean="0"/>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3484476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222D157-2D97-4DCF-AAAA-C08CB96A228D}" type="slidenum">
              <a:rPr lang="tr-TR" altLang="tr-TR" smtClean="0"/>
              <a:pPr/>
              <a:t>9</a:t>
            </a:fld>
            <a:endParaRPr lang="tr-TR" altLang="tr-TR" smtClean="0"/>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214885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6646172-188E-4D5B-8A3C-60E1AAF61913}"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35047D-E0C1-409F-817C-2E05590E25E5}" type="slidenum">
              <a:rPr lang="tr-TR" smtClean="0"/>
              <a:t>‹#›</a:t>
            </a:fld>
            <a:endParaRPr lang="tr-TR"/>
          </a:p>
        </p:txBody>
      </p:sp>
    </p:spTree>
    <p:extLst>
      <p:ext uri="{BB962C8B-B14F-4D97-AF65-F5344CB8AC3E}">
        <p14:creationId xmlns:p14="http://schemas.microsoft.com/office/powerpoint/2010/main" val="893171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646172-188E-4D5B-8A3C-60E1AAF61913}"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35047D-E0C1-409F-817C-2E05590E25E5}" type="slidenum">
              <a:rPr lang="tr-TR" smtClean="0"/>
              <a:t>‹#›</a:t>
            </a:fld>
            <a:endParaRPr lang="tr-TR"/>
          </a:p>
        </p:txBody>
      </p:sp>
    </p:spTree>
    <p:extLst>
      <p:ext uri="{BB962C8B-B14F-4D97-AF65-F5344CB8AC3E}">
        <p14:creationId xmlns:p14="http://schemas.microsoft.com/office/powerpoint/2010/main" val="642206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646172-188E-4D5B-8A3C-60E1AAF61913}"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35047D-E0C1-409F-817C-2E05590E25E5}" type="slidenum">
              <a:rPr lang="tr-TR" smtClean="0"/>
              <a:t>‹#›</a:t>
            </a:fld>
            <a:endParaRPr lang="tr-TR"/>
          </a:p>
        </p:txBody>
      </p:sp>
    </p:spTree>
    <p:extLst>
      <p:ext uri="{BB962C8B-B14F-4D97-AF65-F5344CB8AC3E}">
        <p14:creationId xmlns:p14="http://schemas.microsoft.com/office/powerpoint/2010/main" val="2961534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Unvan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lt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ltLang="tr-TR"/>
          </a:p>
        </p:txBody>
      </p:sp>
      <p:sp>
        <p:nvSpPr>
          <p:cNvPr id="7" name="Rectangle 6"/>
          <p:cNvSpPr>
            <a:spLocks noGrp="1" noChangeArrowheads="1"/>
          </p:cNvSpPr>
          <p:nvPr>
            <p:ph type="sldNum" sz="quarter" idx="12"/>
          </p:nvPr>
        </p:nvSpPr>
        <p:spPr>
          <a:ln/>
        </p:spPr>
        <p:txBody>
          <a:bodyPr/>
          <a:lstStyle>
            <a:lvl1pPr>
              <a:defRPr/>
            </a:lvl1pPr>
          </a:lstStyle>
          <a:p>
            <a:pPr>
              <a:defRPr/>
            </a:pPr>
            <a:fld id="{F3737016-C26E-4690-B10C-F5A520E19A5F}" type="slidenum">
              <a:rPr lang="tr-TR" altLang="tr-TR"/>
              <a:pPr>
                <a:defRPr/>
              </a:pPr>
              <a:t>‹#›</a:t>
            </a:fld>
            <a:endParaRPr lang="tr-TR" altLang="tr-TR"/>
          </a:p>
        </p:txBody>
      </p:sp>
    </p:spTree>
    <p:extLst>
      <p:ext uri="{BB962C8B-B14F-4D97-AF65-F5344CB8AC3E}">
        <p14:creationId xmlns:p14="http://schemas.microsoft.com/office/powerpoint/2010/main" val="98709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Unvan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4"/>
          <p:cNvSpPr>
            <a:spLocks noGrp="1" noChangeArrowheads="1"/>
          </p:cNvSpPr>
          <p:nvPr>
            <p:ph type="dt" sz="half" idx="10"/>
          </p:nvPr>
        </p:nvSpPr>
        <p:spPr>
          <a:ln/>
        </p:spPr>
        <p:txBody>
          <a:bodyPr/>
          <a:lstStyle>
            <a:lvl1pPr>
              <a:defRPr/>
            </a:lvl1pPr>
          </a:lstStyle>
          <a:p>
            <a:pPr>
              <a:defRPr/>
            </a:pPr>
            <a:endParaRPr lang="tr-TR" altLang="tr-TR"/>
          </a:p>
        </p:txBody>
      </p:sp>
      <p:sp>
        <p:nvSpPr>
          <p:cNvPr id="7" name="Rectangle 5"/>
          <p:cNvSpPr>
            <a:spLocks noGrp="1" noChangeArrowheads="1"/>
          </p:cNvSpPr>
          <p:nvPr>
            <p:ph type="ftr" sz="quarter" idx="11"/>
          </p:nvPr>
        </p:nvSpPr>
        <p:spPr>
          <a:ln/>
        </p:spPr>
        <p:txBody>
          <a:bodyPr/>
          <a:lstStyle>
            <a:lvl1pPr>
              <a:defRPr/>
            </a:lvl1pPr>
          </a:lstStyle>
          <a:p>
            <a:pPr>
              <a:defRPr/>
            </a:pPr>
            <a:endParaRPr lang="tr-TR" altLang="tr-TR"/>
          </a:p>
        </p:txBody>
      </p:sp>
      <p:sp>
        <p:nvSpPr>
          <p:cNvPr id="8" name="Rectangle 6"/>
          <p:cNvSpPr>
            <a:spLocks noGrp="1" noChangeArrowheads="1"/>
          </p:cNvSpPr>
          <p:nvPr>
            <p:ph type="sldNum" sz="quarter" idx="12"/>
          </p:nvPr>
        </p:nvSpPr>
        <p:spPr>
          <a:ln/>
        </p:spPr>
        <p:txBody>
          <a:bodyPr/>
          <a:lstStyle>
            <a:lvl1pPr>
              <a:defRPr/>
            </a:lvl1pPr>
          </a:lstStyle>
          <a:p>
            <a:pPr>
              <a:defRPr/>
            </a:pPr>
            <a:fld id="{E6CC9F26-015E-4E0A-994F-96A84CA1BBE2}" type="slidenum">
              <a:rPr lang="tr-TR" altLang="tr-TR"/>
              <a:pPr>
                <a:defRPr/>
              </a:pPr>
              <a:t>‹#›</a:t>
            </a:fld>
            <a:endParaRPr lang="tr-TR" altLang="tr-TR"/>
          </a:p>
        </p:txBody>
      </p:sp>
    </p:spTree>
    <p:extLst>
      <p:ext uri="{BB962C8B-B14F-4D97-AF65-F5344CB8AC3E}">
        <p14:creationId xmlns:p14="http://schemas.microsoft.com/office/powerpoint/2010/main" val="4087299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Unvan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lt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ltLang="tr-TR"/>
          </a:p>
        </p:txBody>
      </p:sp>
      <p:sp>
        <p:nvSpPr>
          <p:cNvPr id="6" name="Rectangle 6"/>
          <p:cNvSpPr>
            <a:spLocks noGrp="1" noChangeArrowheads="1"/>
          </p:cNvSpPr>
          <p:nvPr>
            <p:ph type="sldNum" sz="quarter" idx="12"/>
          </p:nvPr>
        </p:nvSpPr>
        <p:spPr>
          <a:ln/>
        </p:spPr>
        <p:txBody>
          <a:bodyPr/>
          <a:lstStyle>
            <a:lvl1pPr>
              <a:defRPr/>
            </a:lvl1pPr>
          </a:lstStyle>
          <a:p>
            <a:pPr>
              <a:defRPr/>
            </a:pPr>
            <a:fld id="{0CA48EC8-AEE9-445B-A778-A1AB0B9ECBEA}" type="slidenum">
              <a:rPr lang="tr-TR" altLang="tr-TR"/>
              <a:pPr>
                <a:defRPr/>
              </a:pPr>
              <a:t>‹#›</a:t>
            </a:fld>
            <a:endParaRPr lang="tr-TR" altLang="tr-TR"/>
          </a:p>
        </p:txBody>
      </p:sp>
    </p:spTree>
    <p:extLst>
      <p:ext uri="{BB962C8B-B14F-4D97-AF65-F5344CB8AC3E}">
        <p14:creationId xmlns:p14="http://schemas.microsoft.com/office/powerpoint/2010/main" val="4087206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646172-188E-4D5B-8A3C-60E1AAF61913}"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35047D-E0C1-409F-817C-2E05590E25E5}" type="slidenum">
              <a:rPr lang="tr-TR" smtClean="0"/>
              <a:t>‹#›</a:t>
            </a:fld>
            <a:endParaRPr lang="tr-TR"/>
          </a:p>
        </p:txBody>
      </p:sp>
    </p:spTree>
    <p:extLst>
      <p:ext uri="{BB962C8B-B14F-4D97-AF65-F5344CB8AC3E}">
        <p14:creationId xmlns:p14="http://schemas.microsoft.com/office/powerpoint/2010/main" val="3027472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6646172-188E-4D5B-8A3C-60E1AAF61913}"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935047D-E0C1-409F-817C-2E05590E25E5}" type="slidenum">
              <a:rPr lang="tr-TR" smtClean="0"/>
              <a:t>‹#›</a:t>
            </a:fld>
            <a:endParaRPr lang="tr-TR"/>
          </a:p>
        </p:txBody>
      </p:sp>
    </p:spTree>
    <p:extLst>
      <p:ext uri="{BB962C8B-B14F-4D97-AF65-F5344CB8AC3E}">
        <p14:creationId xmlns:p14="http://schemas.microsoft.com/office/powerpoint/2010/main" val="3885194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6646172-188E-4D5B-8A3C-60E1AAF61913}"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935047D-E0C1-409F-817C-2E05590E25E5}" type="slidenum">
              <a:rPr lang="tr-TR" smtClean="0"/>
              <a:t>‹#›</a:t>
            </a:fld>
            <a:endParaRPr lang="tr-TR"/>
          </a:p>
        </p:txBody>
      </p:sp>
    </p:spTree>
    <p:extLst>
      <p:ext uri="{BB962C8B-B14F-4D97-AF65-F5344CB8AC3E}">
        <p14:creationId xmlns:p14="http://schemas.microsoft.com/office/powerpoint/2010/main" val="1424203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6646172-188E-4D5B-8A3C-60E1AAF61913}" type="datetimeFigureOut">
              <a:rPr lang="tr-TR" smtClean="0"/>
              <a:t>17.02.2018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935047D-E0C1-409F-817C-2E05590E25E5}" type="slidenum">
              <a:rPr lang="tr-TR" smtClean="0"/>
              <a:t>‹#›</a:t>
            </a:fld>
            <a:endParaRPr lang="tr-TR"/>
          </a:p>
        </p:txBody>
      </p:sp>
    </p:spTree>
    <p:extLst>
      <p:ext uri="{BB962C8B-B14F-4D97-AF65-F5344CB8AC3E}">
        <p14:creationId xmlns:p14="http://schemas.microsoft.com/office/powerpoint/2010/main" val="1937756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6646172-188E-4D5B-8A3C-60E1AAF61913}" type="datetimeFigureOut">
              <a:rPr lang="tr-TR" smtClean="0"/>
              <a:t>17.02.2018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935047D-E0C1-409F-817C-2E05590E25E5}" type="slidenum">
              <a:rPr lang="tr-TR" smtClean="0"/>
              <a:t>‹#›</a:t>
            </a:fld>
            <a:endParaRPr lang="tr-TR"/>
          </a:p>
        </p:txBody>
      </p:sp>
    </p:spTree>
    <p:extLst>
      <p:ext uri="{BB962C8B-B14F-4D97-AF65-F5344CB8AC3E}">
        <p14:creationId xmlns:p14="http://schemas.microsoft.com/office/powerpoint/2010/main" val="1837089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6646172-188E-4D5B-8A3C-60E1AAF61913}" type="datetimeFigureOut">
              <a:rPr lang="tr-TR" smtClean="0"/>
              <a:t>17.02.2018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935047D-E0C1-409F-817C-2E05590E25E5}" type="slidenum">
              <a:rPr lang="tr-TR" smtClean="0"/>
              <a:t>‹#›</a:t>
            </a:fld>
            <a:endParaRPr lang="tr-TR"/>
          </a:p>
        </p:txBody>
      </p:sp>
    </p:spTree>
    <p:extLst>
      <p:ext uri="{BB962C8B-B14F-4D97-AF65-F5344CB8AC3E}">
        <p14:creationId xmlns:p14="http://schemas.microsoft.com/office/powerpoint/2010/main" val="2556148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6646172-188E-4D5B-8A3C-60E1AAF61913}"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935047D-E0C1-409F-817C-2E05590E25E5}" type="slidenum">
              <a:rPr lang="tr-TR" smtClean="0"/>
              <a:t>‹#›</a:t>
            </a:fld>
            <a:endParaRPr lang="tr-TR"/>
          </a:p>
        </p:txBody>
      </p:sp>
    </p:spTree>
    <p:extLst>
      <p:ext uri="{BB962C8B-B14F-4D97-AF65-F5344CB8AC3E}">
        <p14:creationId xmlns:p14="http://schemas.microsoft.com/office/powerpoint/2010/main" val="1439948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6646172-188E-4D5B-8A3C-60E1AAF61913}"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935047D-E0C1-409F-817C-2E05590E25E5}" type="slidenum">
              <a:rPr lang="tr-TR" smtClean="0"/>
              <a:t>‹#›</a:t>
            </a:fld>
            <a:endParaRPr lang="tr-TR"/>
          </a:p>
        </p:txBody>
      </p:sp>
    </p:spTree>
    <p:extLst>
      <p:ext uri="{BB962C8B-B14F-4D97-AF65-F5344CB8AC3E}">
        <p14:creationId xmlns:p14="http://schemas.microsoft.com/office/powerpoint/2010/main" val="3780477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646172-188E-4D5B-8A3C-60E1AAF61913}" type="datetimeFigureOut">
              <a:rPr lang="tr-TR" smtClean="0"/>
              <a:t>17.02.2018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35047D-E0C1-409F-817C-2E05590E25E5}" type="slidenum">
              <a:rPr lang="tr-TR" smtClean="0"/>
              <a:t>‹#›</a:t>
            </a:fld>
            <a:endParaRPr lang="tr-TR"/>
          </a:p>
        </p:txBody>
      </p:sp>
    </p:spTree>
    <p:extLst>
      <p:ext uri="{BB962C8B-B14F-4D97-AF65-F5344CB8AC3E}">
        <p14:creationId xmlns:p14="http://schemas.microsoft.com/office/powerpoint/2010/main" val="927335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body" sz="half" idx="1"/>
          </p:nvPr>
        </p:nvSpPr>
        <p:spPr>
          <a:xfrm>
            <a:off x="1524000" y="377826"/>
            <a:ext cx="9144000" cy="4322763"/>
          </a:xfrm>
        </p:spPr>
        <p:txBody>
          <a:bodyPr/>
          <a:lstStyle/>
          <a:p>
            <a:pPr marL="533400" indent="-533400">
              <a:buNone/>
            </a:pPr>
            <a:r>
              <a:rPr lang="tr-TR" altLang="tr-TR" b="1">
                <a:solidFill>
                  <a:schemeClr val="bg2"/>
                </a:solidFill>
              </a:rPr>
              <a:t>	</a:t>
            </a:r>
            <a:r>
              <a:rPr lang="tr-TR" altLang="tr-TR" b="1">
                <a:solidFill>
                  <a:schemeClr val="hlink"/>
                </a:solidFill>
              </a:rPr>
              <a:t>Yapılandırmacı Yaklaşımın Fen Eğitiminde Kullanılması</a:t>
            </a:r>
          </a:p>
          <a:p>
            <a:pPr marL="533400" indent="-533400">
              <a:buNone/>
            </a:pPr>
            <a:endParaRPr lang="tr-TR" altLang="tr-TR">
              <a:solidFill>
                <a:schemeClr val="hlink"/>
              </a:solidFill>
            </a:endParaRPr>
          </a:p>
          <a:p>
            <a:pPr marL="533400" indent="-533400">
              <a:buNone/>
            </a:pPr>
            <a:r>
              <a:rPr lang="tr-TR" altLang="tr-TR">
                <a:solidFill>
                  <a:schemeClr val="bg2"/>
                </a:solidFill>
              </a:rPr>
              <a:t>	Bilişsel kuramlara dayandırılarak hazırlanmış öğretim stratejilerinin eksik yönlerini ortadan kaldıracak şekilde yapılandırmacı yaklaşımın dayandığı bütün teorileri dikkate alarak önerilen öğretim stratejisi altı basamaktan oluşmaktadır. </a:t>
            </a:r>
          </a:p>
        </p:txBody>
      </p:sp>
      <p:pic>
        <p:nvPicPr>
          <p:cNvPr id="87043" name="Picture 3" descr="hfkgh"/>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8256589" y="4722813"/>
            <a:ext cx="1597025" cy="2159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54830705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87042">
                                            <p:txEl>
                                              <p:pRg st="0" end="0"/>
                                            </p:txEl>
                                          </p:spTgt>
                                        </p:tgtEl>
                                        <p:attrNameLst>
                                          <p:attrName>style.visibility</p:attrName>
                                        </p:attrNameLst>
                                      </p:cBhvr>
                                      <p:to>
                                        <p:strVal val="visible"/>
                                      </p:to>
                                    </p:set>
                                    <p:anim calcmode="lin" valueType="num">
                                      <p:cBhvr>
                                        <p:cTn id="7" dur="500" decel="50000" fill="hold">
                                          <p:stCondLst>
                                            <p:cond delay="0"/>
                                          </p:stCondLst>
                                        </p:cTn>
                                        <p:tgtEl>
                                          <p:spTgt spid="87042">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87042">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87042">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87042">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87042">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87042">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87042">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87042">
                                            <p:txEl>
                                              <p:pRg st="0" end="0"/>
                                            </p:txEl>
                                          </p:spTgt>
                                        </p:tgtEl>
                                      </p:cBhvr>
                                    </p:animEffect>
                                  </p:childTnLst>
                                </p:cTn>
                              </p:par>
                            </p:childTnLst>
                          </p:cTn>
                        </p:par>
                        <p:par>
                          <p:cTn id="15" fill="hold" nodeType="afterGroup">
                            <p:stCondLst>
                              <p:cond delay="1000"/>
                            </p:stCondLst>
                            <p:childTnLst>
                              <p:par>
                                <p:cTn id="16" presetID="25" presetClass="entr" presetSubtype="0" fill="hold" grpId="0" nodeType="afterEffect">
                                  <p:stCondLst>
                                    <p:cond delay="0"/>
                                  </p:stCondLst>
                                  <p:childTnLst>
                                    <p:set>
                                      <p:cBhvr>
                                        <p:cTn id="17" dur="1" fill="hold">
                                          <p:stCondLst>
                                            <p:cond delay="0"/>
                                          </p:stCondLst>
                                        </p:cTn>
                                        <p:tgtEl>
                                          <p:spTgt spid="87042">
                                            <p:txEl>
                                              <p:pRg st="2" end="2"/>
                                            </p:txEl>
                                          </p:spTgt>
                                        </p:tgtEl>
                                        <p:attrNameLst>
                                          <p:attrName>style.visibility</p:attrName>
                                        </p:attrNameLst>
                                      </p:cBhvr>
                                      <p:to>
                                        <p:strVal val="visible"/>
                                      </p:to>
                                    </p:set>
                                    <p:anim calcmode="lin" valueType="num">
                                      <p:cBhvr>
                                        <p:cTn id="18" dur="500" decel="50000" fill="hold">
                                          <p:stCondLst>
                                            <p:cond delay="0"/>
                                          </p:stCondLst>
                                        </p:cTn>
                                        <p:tgtEl>
                                          <p:spTgt spid="87042">
                                            <p:txEl>
                                              <p:pRg st="2" end="2"/>
                                            </p:txEl>
                                          </p:spTgt>
                                        </p:tgtEl>
                                        <p:attrNameLst>
                                          <p:attrName>style.rotation</p:attrName>
                                        </p:attrNameLst>
                                      </p:cBhvr>
                                      <p:tavLst>
                                        <p:tav tm="0">
                                          <p:val>
                                            <p:fltVal val="-90"/>
                                          </p:val>
                                        </p:tav>
                                        <p:tav tm="100000">
                                          <p:val>
                                            <p:fltVal val="0"/>
                                          </p:val>
                                        </p:tav>
                                      </p:tavLst>
                                    </p:anim>
                                    <p:anim calcmode="lin" valueType="num">
                                      <p:cBhvr>
                                        <p:cTn id="19" dur="500" decel="50000" fill="hold">
                                          <p:stCondLst>
                                            <p:cond delay="0"/>
                                          </p:stCondLst>
                                        </p:cTn>
                                        <p:tgtEl>
                                          <p:spTgt spid="87042">
                                            <p:txEl>
                                              <p:pRg st="2" end="2"/>
                                            </p:txEl>
                                          </p:spTgt>
                                        </p:tgtEl>
                                        <p:attrNameLst>
                                          <p:attrName>ppt_w</p:attrName>
                                        </p:attrNameLst>
                                      </p:cBhvr>
                                      <p:tavLst>
                                        <p:tav tm="0">
                                          <p:val>
                                            <p:strVal val="#ppt_w"/>
                                          </p:val>
                                        </p:tav>
                                        <p:tav tm="100000">
                                          <p:val>
                                            <p:strVal val="#ppt_w*.05"/>
                                          </p:val>
                                        </p:tav>
                                      </p:tavLst>
                                    </p:anim>
                                    <p:anim calcmode="lin" valueType="num">
                                      <p:cBhvr>
                                        <p:cTn id="20" dur="500" accel="50000" fill="hold">
                                          <p:stCondLst>
                                            <p:cond delay="500"/>
                                          </p:stCondLst>
                                        </p:cTn>
                                        <p:tgtEl>
                                          <p:spTgt spid="87042">
                                            <p:txEl>
                                              <p:pRg st="2" end="2"/>
                                            </p:txEl>
                                          </p:spTgt>
                                        </p:tgtEl>
                                        <p:attrNameLst>
                                          <p:attrName>ppt_w</p:attrName>
                                        </p:attrNameLst>
                                      </p:cBhvr>
                                      <p:tavLst>
                                        <p:tav tm="0">
                                          <p:val>
                                            <p:strVal val="#ppt_w*.05"/>
                                          </p:val>
                                        </p:tav>
                                        <p:tav tm="100000">
                                          <p:val>
                                            <p:strVal val="#ppt_w"/>
                                          </p:val>
                                        </p:tav>
                                      </p:tavLst>
                                    </p:anim>
                                    <p:anim calcmode="lin" valueType="num">
                                      <p:cBhvr>
                                        <p:cTn id="21" dur="1000" fill="hold"/>
                                        <p:tgtEl>
                                          <p:spTgt spid="87042">
                                            <p:txEl>
                                              <p:pRg st="2" end="2"/>
                                            </p:txEl>
                                          </p:spTgt>
                                        </p:tgtEl>
                                        <p:attrNameLst>
                                          <p:attrName>ppt_h</p:attrName>
                                        </p:attrNameLst>
                                      </p:cBhvr>
                                      <p:tavLst>
                                        <p:tav tm="0">
                                          <p:val>
                                            <p:strVal val="#ppt_h"/>
                                          </p:val>
                                        </p:tav>
                                        <p:tav tm="100000">
                                          <p:val>
                                            <p:strVal val="#ppt_h"/>
                                          </p:val>
                                        </p:tav>
                                      </p:tavLst>
                                    </p:anim>
                                    <p:anim calcmode="lin" valueType="num">
                                      <p:cBhvr>
                                        <p:cTn id="22" dur="500" decel="50000" fill="hold">
                                          <p:stCondLst>
                                            <p:cond delay="0"/>
                                          </p:stCondLst>
                                        </p:cTn>
                                        <p:tgtEl>
                                          <p:spTgt spid="87042">
                                            <p:txEl>
                                              <p:pRg st="2" end="2"/>
                                            </p:txEl>
                                          </p:spTgt>
                                        </p:tgtEl>
                                        <p:attrNameLst>
                                          <p:attrName>ppt_x</p:attrName>
                                        </p:attrNameLst>
                                      </p:cBhvr>
                                      <p:tavLst>
                                        <p:tav tm="0">
                                          <p:val>
                                            <p:strVal val="#ppt_x+.4"/>
                                          </p:val>
                                        </p:tav>
                                        <p:tav tm="100000">
                                          <p:val>
                                            <p:strVal val="#ppt_x"/>
                                          </p:val>
                                        </p:tav>
                                      </p:tavLst>
                                    </p:anim>
                                    <p:anim calcmode="lin" valueType="num">
                                      <p:cBhvr>
                                        <p:cTn id="23" dur="500" decel="50000" fill="hold">
                                          <p:stCondLst>
                                            <p:cond delay="0"/>
                                          </p:stCondLst>
                                        </p:cTn>
                                        <p:tgtEl>
                                          <p:spTgt spid="87042">
                                            <p:txEl>
                                              <p:pRg st="2" end="2"/>
                                            </p:txEl>
                                          </p:spTgt>
                                        </p:tgtEl>
                                        <p:attrNameLst>
                                          <p:attrName>ppt_y</p:attrName>
                                        </p:attrNameLst>
                                      </p:cBhvr>
                                      <p:tavLst>
                                        <p:tav tm="0">
                                          <p:val>
                                            <p:strVal val="#ppt_y-.2"/>
                                          </p:val>
                                        </p:tav>
                                        <p:tav tm="100000">
                                          <p:val>
                                            <p:strVal val="#ppt_y+.1"/>
                                          </p:val>
                                        </p:tav>
                                      </p:tavLst>
                                    </p:anim>
                                    <p:anim calcmode="lin" valueType="num">
                                      <p:cBhvr>
                                        <p:cTn id="24" dur="500" accel="50000" fill="hold">
                                          <p:stCondLst>
                                            <p:cond delay="500"/>
                                          </p:stCondLst>
                                        </p:cTn>
                                        <p:tgtEl>
                                          <p:spTgt spid="87042">
                                            <p:txEl>
                                              <p:pRg st="2" end="2"/>
                                            </p:txEl>
                                          </p:spTgt>
                                        </p:tgtEl>
                                        <p:attrNameLst>
                                          <p:attrName>ppt_y</p:attrName>
                                        </p:attrNameLst>
                                      </p:cBhvr>
                                      <p:tavLst>
                                        <p:tav tm="0">
                                          <p:val>
                                            <p:strVal val="#ppt_y+.1"/>
                                          </p:val>
                                        </p:tav>
                                        <p:tav tm="100000">
                                          <p:val>
                                            <p:strVal val="#ppt_y"/>
                                          </p:val>
                                        </p:tav>
                                      </p:tavLst>
                                    </p:anim>
                                    <p:animEffect transition="in" filter="fade">
                                      <p:cBhvr>
                                        <p:cTn id="25" dur="1000" decel="50000">
                                          <p:stCondLst>
                                            <p:cond delay="0"/>
                                          </p:stCondLst>
                                        </p:cTn>
                                        <p:tgtEl>
                                          <p:spTgt spid="87042">
                                            <p:txEl>
                                              <p:pRg st="2" end="2"/>
                                            </p:txEl>
                                          </p:spTgt>
                                        </p:tgtEl>
                                      </p:cBhvr>
                                    </p:animEffect>
                                  </p:childTnLst>
                                </p:cTn>
                              </p:par>
                            </p:childTnLst>
                          </p:cTn>
                        </p:par>
                        <p:par>
                          <p:cTn id="26" fill="hold" nodeType="afterGroup">
                            <p:stCondLst>
                              <p:cond delay="2000"/>
                            </p:stCondLst>
                            <p:childTnLst>
                              <p:par>
                                <p:cTn id="27" presetID="26" presetClass="entr" presetSubtype="0" fill="hold" nodeType="afterEffect">
                                  <p:stCondLst>
                                    <p:cond delay="0"/>
                                  </p:stCondLst>
                                  <p:childTnLst>
                                    <p:set>
                                      <p:cBhvr>
                                        <p:cTn id="28" dur="1" fill="hold">
                                          <p:stCondLst>
                                            <p:cond delay="0"/>
                                          </p:stCondLst>
                                        </p:cTn>
                                        <p:tgtEl>
                                          <p:spTgt spid="87043"/>
                                        </p:tgtEl>
                                        <p:attrNameLst>
                                          <p:attrName>style.visibility</p:attrName>
                                        </p:attrNameLst>
                                      </p:cBhvr>
                                      <p:to>
                                        <p:strVal val="visible"/>
                                      </p:to>
                                    </p:set>
                                    <p:animEffect transition="in" filter="wipe(down)">
                                      <p:cBhvr>
                                        <p:cTn id="29" dur="580">
                                          <p:stCondLst>
                                            <p:cond delay="0"/>
                                          </p:stCondLst>
                                        </p:cTn>
                                        <p:tgtEl>
                                          <p:spTgt spid="87043"/>
                                        </p:tgtEl>
                                      </p:cBhvr>
                                    </p:animEffect>
                                    <p:anim calcmode="lin" valueType="num">
                                      <p:cBhvr>
                                        <p:cTn id="30" dur="1822" tmFilter="0,0; 0.14,0.36; 0.43,0.73; 0.71,0.91; 1.0,1.0">
                                          <p:stCondLst>
                                            <p:cond delay="0"/>
                                          </p:stCondLst>
                                        </p:cTn>
                                        <p:tgtEl>
                                          <p:spTgt spid="87043"/>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87043"/>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87043"/>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87043"/>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87043"/>
                                        </p:tgtEl>
                                        <p:attrNameLst>
                                          <p:attrName>ppt_y</p:attrName>
                                        </p:attrNameLst>
                                      </p:cBhvr>
                                      <p:tavLst>
                                        <p:tav tm="0" fmla="#ppt_y-sin(pi*$)/81">
                                          <p:val>
                                            <p:fltVal val="0"/>
                                          </p:val>
                                        </p:tav>
                                        <p:tav tm="100000">
                                          <p:val>
                                            <p:fltVal val="1"/>
                                          </p:val>
                                        </p:tav>
                                      </p:tavLst>
                                    </p:anim>
                                    <p:animScale>
                                      <p:cBhvr>
                                        <p:cTn id="35" dur="26">
                                          <p:stCondLst>
                                            <p:cond delay="650"/>
                                          </p:stCondLst>
                                        </p:cTn>
                                        <p:tgtEl>
                                          <p:spTgt spid="87043"/>
                                        </p:tgtEl>
                                      </p:cBhvr>
                                      <p:to x="100000" y="60000"/>
                                    </p:animScale>
                                    <p:animScale>
                                      <p:cBhvr>
                                        <p:cTn id="36" dur="166" decel="50000">
                                          <p:stCondLst>
                                            <p:cond delay="676"/>
                                          </p:stCondLst>
                                        </p:cTn>
                                        <p:tgtEl>
                                          <p:spTgt spid="87043"/>
                                        </p:tgtEl>
                                      </p:cBhvr>
                                      <p:to x="100000" y="100000"/>
                                    </p:animScale>
                                    <p:animScale>
                                      <p:cBhvr>
                                        <p:cTn id="37" dur="26">
                                          <p:stCondLst>
                                            <p:cond delay="1312"/>
                                          </p:stCondLst>
                                        </p:cTn>
                                        <p:tgtEl>
                                          <p:spTgt spid="87043"/>
                                        </p:tgtEl>
                                      </p:cBhvr>
                                      <p:to x="100000" y="80000"/>
                                    </p:animScale>
                                    <p:animScale>
                                      <p:cBhvr>
                                        <p:cTn id="38" dur="166" decel="50000">
                                          <p:stCondLst>
                                            <p:cond delay="1338"/>
                                          </p:stCondLst>
                                        </p:cTn>
                                        <p:tgtEl>
                                          <p:spTgt spid="87043"/>
                                        </p:tgtEl>
                                      </p:cBhvr>
                                      <p:to x="100000" y="100000"/>
                                    </p:animScale>
                                    <p:animScale>
                                      <p:cBhvr>
                                        <p:cTn id="39" dur="26">
                                          <p:stCondLst>
                                            <p:cond delay="1642"/>
                                          </p:stCondLst>
                                        </p:cTn>
                                        <p:tgtEl>
                                          <p:spTgt spid="87043"/>
                                        </p:tgtEl>
                                      </p:cBhvr>
                                      <p:to x="100000" y="90000"/>
                                    </p:animScale>
                                    <p:animScale>
                                      <p:cBhvr>
                                        <p:cTn id="40" dur="166" decel="50000">
                                          <p:stCondLst>
                                            <p:cond delay="1668"/>
                                          </p:stCondLst>
                                        </p:cTn>
                                        <p:tgtEl>
                                          <p:spTgt spid="87043"/>
                                        </p:tgtEl>
                                      </p:cBhvr>
                                      <p:to x="100000" y="100000"/>
                                    </p:animScale>
                                    <p:animScale>
                                      <p:cBhvr>
                                        <p:cTn id="41" dur="26">
                                          <p:stCondLst>
                                            <p:cond delay="1808"/>
                                          </p:stCondLst>
                                        </p:cTn>
                                        <p:tgtEl>
                                          <p:spTgt spid="87043"/>
                                        </p:tgtEl>
                                      </p:cBhvr>
                                      <p:to x="100000" y="95000"/>
                                    </p:animScale>
                                    <p:animScale>
                                      <p:cBhvr>
                                        <p:cTn id="42" dur="166" decel="50000">
                                          <p:stCondLst>
                                            <p:cond delay="1834"/>
                                          </p:stCondLst>
                                        </p:cTn>
                                        <p:tgtEl>
                                          <p:spTgt spid="8704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body" sz="half" idx="1"/>
          </p:nvPr>
        </p:nvSpPr>
        <p:spPr>
          <a:xfrm>
            <a:off x="2279650" y="765175"/>
            <a:ext cx="7486650" cy="3384550"/>
          </a:xfrm>
        </p:spPr>
        <p:txBody>
          <a:bodyPr/>
          <a:lstStyle/>
          <a:p>
            <a:pPr marL="609600" indent="-609600">
              <a:buNone/>
            </a:pPr>
            <a:r>
              <a:rPr lang="tr-TR" altLang="tr-TR" b="1">
                <a:solidFill>
                  <a:schemeClr val="bg2"/>
                </a:solidFill>
              </a:rPr>
              <a:t>	</a:t>
            </a:r>
            <a:r>
              <a:rPr lang="tr-TR" altLang="tr-TR">
                <a:solidFill>
                  <a:schemeClr val="bg2"/>
                </a:solidFill>
              </a:rPr>
              <a:t>Örneğin, çözünürlüğe sıcaklığın etkisinin araştırılmasında öğrenciler sadece endotermik tepkime veren maddeleri inceliyorsa uyarılmalı ve ekzotermik tepkime veren maddeleri de araştırmaları sağlanmalıdır. Burada yönlendirme yaparken, öğrencilerin öğrenmelerine etki edilmemelidir.</a:t>
            </a:r>
            <a:r>
              <a:rPr lang="tr-TR" altLang="tr-TR"/>
              <a:t> </a:t>
            </a:r>
          </a:p>
        </p:txBody>
      </p:sp>
      <p:pic>
        <p:nvPicPr>
          <p:cNvPr id="105475" name="Picture 3" descr="eds017"/>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872039" y="4292601"/>
            <a:ext cx="2878137" cy="19462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39239675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05474">
                                            <p:txEl>
                                              <p:pRg st="0" end="0"/>
                                            </p:txEl>
                                          </p:spTgt>
                                        </p:tgtEl>
                                        <p:attrNameLst>
                                          <p:attrName>style.visibility</p:attrName>
                                        </p:attrNameLst>
                                      </p:cBhvr>
                                      <p:to>
                                        <p:strVal val="visible"/>
                                      </p:to>
                                    </p:set>
                                    <p:anim calcmode="lin" valueType="num">
                                      <p:cBhvr>
                                        <p:cTn id="7" dur="500" decel="50000" fill="hold">
                                          <p:stCondLst>
                                            <p:cond delay="0"/>
                                          </p:stCondLst>
                                        </p:cTn>
                                        <p:tgtEl>
                                          <p:spTgt spid="105474">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05474">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05474">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05474">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05474">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05474">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05474">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05474">
                                            <p:txEl>
                                              <p:pRg st="0" end="0"/>
                                            </p:txEl>
                                          </p:spTgt>
                                        </p:tgtEl>
                                      </p:cBhvr>
                                    </p:animEffect>
                                  </p:childTnLst>
                                </p:cTn>
                              </p:par>
                            </p:childTnLst>
                          </p:cTn>
                        </p:par>
                        <p:par>
                          <p:cTn id="15" fill="hold" nodeType="afterGroup">
                            <p:stCondLst>
                              <p:cond delay="1000"/>
                            </p:stCondLst>
                            <p:childTnLst>
                              <p:par>
                                <p:cTn id="16" presetID="26" presetClass="entr" presetSubtype="0" fill="hold" nodeType="afterEffect">
                                  <p:stCondLst>
                                    <p:cond delay="0"/>
                                  </p:stCondLst>
                                  <p:childTnLst>
                                    <p:set>
                                      <p:cBhvr>
                                        <p:cTn id="17" dur="1" fill="hold">
                                          <p:stCondLst>
                                            <p:cond delay="0"/>
                                          </p:stCondLst>
                                        </p:cTn>
                                        <p:tgtEl>
                                          <p:spTgt spid="105475"/>
                                        </p:tgtEl>
                                        <p:attrNameLst>
                                          <p:attrName>style.visibility</p:attrName>
                                        </p:attrNameLst>
                                      </p:cBhvr>
                                      <p:to>
                                        <p:strVal val="visible"/>
                                      </p:to>
                                    </p:set>
                                    <p:animEffect transition="in" filter="wipe(down)">
                                      <p:cBhvr>
                                        <p:cTn id="18" dur="580">
                                          <p:stCondLst>
                                            <p:cond delay="0"/>
                                          </p:stCondLst>
                                        </p:cTn>
                                        <p:tgtEl>
                                          <p:spTgt spid="105475"/>
                                        </p:tgtEl>
                                      </p:cBhvr>
                                    </p:animEffect>
                                    <p:anim calcmode="lin" valueType="num">
                                      <p:cBhvr>
                                        <p:cTn id="19" dur="1822" tmFilter="0,0; 0.14,0.36; 0.43,0.73; 0.71,0.91; 1.0,1.0">
                                          <p:stCondLst>
                                            <p:cond delay="0"/>
                                          </p:stCondLst>
                                        </p:cTn>
                                        <p:tgtEl>
                                          <p:spTgt spid="105475"/>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105475"/>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105475"/>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105475"/>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105475"/>
                                        </p:tgtEl>
                                        <p:attrNameLst>
                                          <p:attrName>ppt_y</p:attrName>
                                        </p:attrNameLst>
                                      </p:cBhvr>
                                      <p:tavLst>
                                        <p:tav tm="0" fmla="#ppt_y-sin(pi*$)/81">
                                          <p:val>
                                            <p:fltVal val="0"/>
                                          </p:val>
                                        </p:tav>
                                        <p:tav tm="100000">
                                          <p:val>
                                            <p:fltVal val="1"/>
                                          </p:val>
                                        </p:tav>
                                      </p:tavLst>
                                    </p:anim>
                                    <p:animScale>
                                      <p:cBhvr>
                                        <p:cTn id="24" dur="26">
                                          <p:stCondLst>
                                            <p:cond delay="650"/>
                                          </p:stCondLst>
                                        </p:cTn>
                                        <p:tgtEl>
                                          <p:spTgt spid="105475"/>
                                        </p:tgtEl>
                                      </p:cBhvr>
                                      <p:to x="100000" y="60000"/>
                                    </p:animScale>
                                    <p:animScale>
                                      <p:cBhvr>
                                        <p:cTn id="25" dur="166" decel="50000">
                                          <p:stCondLst>
                                            <p:cond delay="676"/>
                                          </p:stCondLst>
                                        </p:cTn>
                                        <p:tgtEl>
                                          <p:spTgt spid="105475"/>
                                        </p:tgtEl>
                                      </p:cBhvr>
                                      <p:to x="100000" y="100000"/>
                                    </p:animScale>
                                    <p:animScale>
                                      <p:cBhvr>
                                        <p:cTn id="26" dur="26">
                                          <p:stCondLst>
                                            <p:cond delay="1312"/>
                                          </p:stCondLst>
                                        </p:cTn>
                                        <p:tgtEl>
                                          <p:spTgt spid="105475"/>
                                        </p:tgtEl>
                                      </p:cBhvr>
                                      <p:to x="100000" y="80000"/>
                                    </p:animScale>
                                    <p:animScale>
                                      <p:cBhvr>
                                        <p:cTn id="27" dur="166" decel="50000">
                                          <p:stCondLst>
                                            <p:cond delay="1338"/>
                                          </p:stCondLst>
                                        </p:cTn>
                                        <p:tgtEl>
                                          <p:spTgt spid="105475"/>
                                        </p:tgtEl>
                                      </p:cBhvr>
                                      <p:to x="100000" y="100000"/>
                                    </p:animScale>
                                    <p:animScale>
                                      <p:cBhvr>
                                        <p:cTn id="28" dur="26">
                                          <p:stCondLst>
                                            <p:cond delay="1642"/>
                                          </p:stCondLst>
                                        </p:cTn>
                                        <p:tgtEl>
                                          <p:spTgt spid="105475"/>
                                        </p:tgtEl>
                                      </p:cBhvr>
                                      <p:to x="100000" y="90000"/>
                                    </p:animScale>
                                    <p:animScale>
                                      <p:cBhvr>
                                        <p:cTn id="29" dur="166" decel="50000">
                                          <p:stCondLst>
                                            <p:cond delay="1668"/>
                                          </p:stCondLst>
                                        </p:cTn>
                                        <p:tgtEl>
                                          <p:spTgt spid="105475"/>
                                        </p:tgtEl>
                                      </p:cBhvr>
                                      <p:to x="100000" y="100000"/>
                                    </p:animScale>
                                    <p:animScale>
                                      <p:cBhvr>
                                        <p:cTn id="30" dur="26">
                                          <p:stCondLst>
                                            <p:cond delay="1808"/>
                                          </p:stCondLst>
                                        </p:cTn>
                                        <p:tgtEl>
                                          <p:spTgt spid="105475"/>
                                        </p:tgtEl>
                                      </p:cBhvr>
                                      <p:to x="100000" y="95000"/>
                                    </p:animScale>
                                    <p:animScale>
                                      <p:cBhvr>
                                        <p:cTn id="31" dur="166" decel="50000">
                                          <p:stCondLst>
                                            <p:cond delay="1834"/>
                                          </p:stCondLst>
                                        </p:cTn>
                                        <p:tgtEl>
                                          <p:spTgt spid="10547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body" sz="half" idx="1"/>
          </p:nvPr>
        </p:nvSpPr>
        <p:spPr>
          <a:xfrm>
            <a:off x="2135188" y="333375"/>
            <a:ext cx="7848600" cy="4895850"/>
          </a:xfrm>
        </p:spPr>
        <p:txBody>
          <a:bodyPr/>
          <a:lstStyle/>
          <a:p>
            <a:pPr marL="609600" indent="-609600">
              <a:buNone/>
            </a:pPr>
            <a:r>
              <a:rPr lang="tr-TR" altLang="tr-TR">
                <a:solidFill>
                  <a:schemeClr val="bg2"/>
                </a:solidFill>
              </a:rPr>
              <a:t>	Örneğin, ekzotermik tepkime veren maddeleri kullanmaları istenirken "acaba şu maddeleri kullansanız çözünürlük nasıl değişir?" şeklinde ifadeler kullanılmalıdır. Eğer "şu ekzotermik tepkime veren maddeleri de bir deneyin" ifadesiyle uyarıda bulunulursa öğrencilerin öğrenmelerine etkide bulunulmuş olur ve öğrenci buluş gerçekleştirmez. Bu durum da öğrenciyi ezbere öğrenmeye itebilir. </a:t>
            </a:r>
          </a:p>
        </p:txBody>
      </p:sp>
      <p:pic>
        <p:nvPicPr>
          <p:cNvPr id="107523" name="Picture 3" descr="AA039606"/>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727575" y="4437063"/>
            <a:ext cx="2159000" cy="2159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47019075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07522">
                                            <p:txEl>
                                              <p:pRg st="0" end="0"/>
                                            </p:txEl>
                                          </p:spTgt>
                                        </p:tgtEl>
                                        <p:attrNameLst>
                                          <p:attrName>style.visibility</p:attrName>
                                        </p:attrNameLst>
                                      </p:cBhvr>
                                      <p:to>
                                        <p:strVal val="visible"/>
                                      </p:to>
                                    </p:set>
                                    <p:anim calcmode="lin" valueType="num">
                                      <p:cBhvr>
                                        <p:cTn id="7" dur="500" decel="50000" fill="hold">
                                          <p:stCondLst>
                                            <p:cond delay="0"/>
                                          </p:stCondLst>
                                        </p:cTn>
                                        <p:tgtEl>
                                          <p:spTgt spid="107522">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07522">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07522">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07522">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07522">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07522">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07522">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07522">
                                            <p:txEl>
                                              <p:pRg st="0" end="0"/>
                                            </p:txEl>
                                          </p:spTgt>
                                        </p:tgtEl>
                                      </p:cBhvr>
                                    </p:animEffect>
                                  </p:childTnLst>
                                </p:cTn>
                              </p:par>
                            </p:childTnLst>
                          </p:cTn>
                        </p:par>
                        <p:par>
                          <p:cTn id="15" fill="hold" nodeType="afterGroup">
                            <p:stCondLst>
                              <p:cond delay="1000"/>
                            </p:stCondLst>
                            <p:childTnLst>
                              <p:par>
                                <p:cTn id="16" presetID="26" presetClass="entr" presetSubtype="0" fill="hold" nodeType="afterEffect">
                                  <p:stCondLst>
                                    <p:cond delay="0"/>
                                  </p:stCondLst>
                                  <p:childTnLst>
                                    <p:set>
                                      <p:cBhvr>
                                        <p:cTn id="17" dur="1" fill="hold">
                                          <p:stCondLst>
                                            <p:cond delay="0"/>
                                          </p:stCondLst>
                                        </p:cTn>
                                        <p:tgtEl>
                                          <p:spTgt spid="107523"/>
                                        </p:tgtEl>
                                        <p:attrNameLst>
                                          <p:attrName>style.visibility</p:attrName>
                                        </p:attrNameLst>
                                      </p:cBhvr>
                                      <p:to>
                                        <p:strVal val="visible"/>
                                      </p:to>
                                    </p:set>
                                    <p:animEffect transition="in" filter="wipe(down)">
                                      <p:cBhvr>
                                        <p:cTn id="18" dur="580">
                                          <p:stCondLst>
                                            <p:cond delay="0"/>
                                          </p:stCondLst>
                                        </p:cTn>
                                        <p:tgtEl>
                                          <p:spTgt spid="107523"/>
                                        </p:tgtEl>
                                      </p:cBhvr>
                                    </p:animEffect>
                                    <p:anim calcmode="lin" valueType="num">
                                      <p:cBhvr>
                                        <p:cTn id="19" dur="1822" tmFilter="0,0; 0.14,0.36; 0.43,0.73; 0.71,0.91; 1.0,1.0">
                                          <p:stCondLst>
                                            <p:cond delay="0"/>
                                          </p:stCondLst>
                                        </p:cTn>
                                        <p:tgtEl>
                                          <p:spTgt spid="107523"/>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107523"/>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107523"/>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107523"/>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107523"/>
                                        </p:tgtEl>
                                        <p:attrNameLst>
                                          <p:attrName>ppt_y</p:attrName>
                                        </p:attrNameLst>
                                      </p:cBhvr>
                                      <p:tavLst>
                                        <p:tav tm="0" fmla="#ppt_y-sin(pi*$)/81">
                                          <p:val>
                                            <p:fltVal val="0"/>
                                          </p:val>
                                        </p:tav>
                                        <p:tav tm="100000">
                                          <p:val>
                                            <p:fltVal val="1"/>
                                          </p:val>
                                        </p:tav>
                                      </p:tavLst>
                                    </p:anim>
                                    <p:animScale>
                                      <p:cBhvr>
                                        <p:cTn id="24" dur="26">
                                          <p:stCondLst>
                                            <p:cond delay="650"/>
                                          </p:stCondLst>
                                        </p:cTn>
                                        <p:tgtEl>
                                          <p:spTgt spid="107523"/>
                                        </p:tgtEl>
                                      </p:cBhvr>
                                      <p:to x="100000" y="60000"/>
                                    </p:animScale>
                                    <p:animScale>
                                      <p:cBhvr>
                                        <p:cTn id="25" dur="166" decel="50000">
                                          <p:stCondLst>
                                            <p:cond delay="676"/>
                                          </p:stCondLst>
                                        </p:cTn>
                                        <p:tgtEl>
                                          <p:spTgt spid="107523"/>
                                        </p:tgtEl>
                                      </p:cBhvr>
                                      <p:to x="100000" y="100000"/>
                                    </p:animScale>
                                    <p:animScale>
                                      <p:cBhvr>
                                        <p:cTn id="26" dur="26">
                                          <p:stCondLst>
                                            <p:cond delay="1312"/>
                                          </p:stCondLst>
                                        </p:cTn>
                                        <p:tgtEl>
                                          <p:spTgt spid="107523"/>
                                        </p:tgtEl>
                                      </p:cBhvr>
                                      <p:to x="100000" y="80000"/>
                                    </p:animScale>
                                    <p:animScale>
                                      <p:cBhvr>
                                        <p:cTn id="27" dur="166" decel="50000">
                                          <p:stCondLst>
                                            <p:cond delay="1338"/>
                                          </p:stCondLst>
                                        </p:cTn>
                                        <p:tgtEl>
                                          <p:spTgt spid="107523"/>
                                        </p:tgtEl>
                                      </p:cBhvr>
                                      <p:to x="100000" y="100000"/>
                                    </p:animScale>
                                    <p:animScale>
                                      <p:cBhvr>
                                        <p:cTn id="28" dur="26">
                                          <p:stCondLst>
                                            <p:cond delay="1642"/>
                                          </p:stCondLst>
                                        </p:cTn>
                                        <p:tgtEl>
                                          <p:spTgt spid="107523"/>
                                        </p:tgtEl>
                                      </p:cBhvr>
                                      <p:to x="100000" y="90000"/>
                                    </p:animScale>
                                    <p:animScale>
                                      <p:cBhvr>
                                        <p:cTn id="29" dur="166" decel="50000">
                                          <p:stCondLst>
                                            <p:cond delay="1668"/>
                                          </p:stCondLst>
                                        </p:cTn>
                                        <p:tgtEl>
                                          <p:spTgt spid="107523"/>
                                        </p:tgtEl>
                                      </p:cBhvr>
                                      <p:to x="100000" y="100000"/>
                                    </p:animScale>
                                    <p:animScale>
                                      <p:cBhvr>
                                        <p:cTn id="30" dur="26">
                                          <p:stCondLst>
                                            <p:cond delay="1808"/>
                                          </p:stCondLst>
                                        </p:cTn>
                                        <p:tgtEl>
                                          <p:spTgt spid="107523"/>
                                        </p:tgtEl>
                                      </p:cBhvr>
                                      <p:to x="100000" y="95000"/>
                                    </p:animScale>
                                    <p:animScale>
                                      <p:cBhvr>
                                        <p:cTn id="31" dur="166" decel="50000">
                                          <p:stCondLst>
                                            <p:cond delay="1834"/>
                                          </p:stCondLst>
                                        </p:cTn>
                                        <p:tgtEl>
                                          <p:spTgt spid="10752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body" idx="1"/>
          </p:nvPr>
        </p:nvSpPr>
        <p:spPr>
          <a:xfrm>
            <a:off x="1524000" y="908050"/>
            <a:ext cx="8459788" cy="4967288"/>
          </a:xfrm>
        </p:spPr>
        <p:txBody>
          <a:bodyPr/>
          <a:lstStyle/>
          <a:p>
            <a:pPr marL="609600" indent="-609600">
              <a:buNone/>
            </a:pPr>
            <a:r>
              <a:rPr lang="tr-TR" altLang="tr-TR" b="1">
                <a:solidFill>
                  <a:schemeClr val="bg2"/>
                </a:solidFill>
              </a:rPr>
              <a:t>	</a:t>
            </a:r>
            <a:r>
              <a:rPr lang="tr-TR" altLang="tr-TR" b="1">
                <a:solidFill>
                  <a:schemeClr val="hlink"/>
                </a:solidFill>
              </a:rPr>
              <a:t>5. Hipotezlerin test</a:t>
            </a:r>
            <a:r>
              <a:rPr lang="tr-TR" altLang="tr-TR">
                <a:solidFill>
                  <a:schemeClr val="hlink"/>
                </a:solidFill>
              </a:rPr>
              <a:t> </a:t>
            </a:r>
            <a:r>
              <a:rPr lang="tr-TR" altLang="tr-TR" b="1">
                <a:solidFill>
                  <a:schemeClr val="hlink"/>
                </a:solidFill>
              </a:rPr>
              <a:t>edilmesi ve kavram yapılandırma</a:t>
            </a:r>
            <a:r>
              <a:rPr lang="tr-TR" altLang="tr-TR">
                <a:solidFill>
                  <a:schemeClr val="hlink"/>
                </a:solidFill>
              </a:rPr>
              <a:t>:</a:t>
            </a:r>
          </a:p>
          <a:p>
            <a:pPr marL="609600" indent="-609600">
              <a:buNone/>
            </a:pPr>
            <a:r>
              <a:rPr lang="tr-TR" altLang="tr-TR">
                <a:solidFill>
                  <a:schemeClr val="bg2"/>
                </a:solidFill>
              </a:rPr>
              <a:t>	Öğrenciler bu basamakta önceki bilgileriyle yeni bilgilerini ilişkilendirerek yeni kavramları öğrenir. Bunun için öğrencilerin bireysel olarak ya da küçük gruplar halinde topladığı veriler bütün sınıfta tartışılır. Öncelikle öğrencilerin buldukları verilerle ikinci basamakta tahtaya yazılan alternatif kavramların uyum içinde olup olmadığı tartışılır. Eğer öğrenciler alternatif kavramların olayları açıklamada yetersiz olduğunu göremiyorlarsa, onların görmelerine yardımcı olacak ek olaylar verilebilir. </a:t>
            </a:r>
          </a:p>
        </p:txBody>
      </p:sp>
    </p:spTree>
    <p:extLst>
      <p:ext uri="{BB962C8B-B14F-4D97-AF65-F5344CB8AC3E}">
        <p14:creationId xmlns:p14="http://schemas.microsoft.com/office/powerpoint/2010/main" val="415637131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09570">
                                            <p:txEl>
                                              <p:pRg st="0" end="0"/>
                                            </p:txEl>
                                          </p:spTgt>
                                        </p:tgtEl>
                                        <p:attrNameLst>
                                          <p:attrName>style.visibility</p:attrName>
                                        </p:attrNameLst>
                                      </p:cBhvr>
                                      <p:to>
                                        <p:strVal val="visible"/>
                                      </p:to>
                                    </p:set>
                                    <p:anim calcmode="lin" valueType="num">
                                      <p:cBhvr>
                                        <p:cTn id="7" dur="500" decel="50000" fill="hold">
                                          <p:stCondLst>
                                            <p:cond delay="0"/>
                                          </p:stCondLst>
                                        </p:cTn>
                                        <p:tgtEl>
                                          <p:spTgt spid="109570">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09570">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09570">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09570">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09570">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09570">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09570">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09570">
                                            <p:txEl>
                                              <p:pRg st="0" end="0"/>
                                            </p:txEl>
                                          </p:spTgt>
                                        </p:tgtEl>
                                      </p:cBhvr>
                                    </p:animEffect>
                                  </p:childTnLst>
                                </p:cTn>
                              </p:par>
                            </p:childTnLst>
                          </p:cTn>
                        </p:par>
                        <p:par>
                          <p:cTn id="15" fill="hold" nodeType="afterGroup">
                            <p:stCondLst>
                              <p:cond delay="1000"/>
                            </p:stCondLst>
                            <p:childTnLst>
                              <p:par>
                                <p:cTn id="16" presetID="25" presetClass="entr" presetSubtype="0" fill="hold" grpId="0" nodeType="afterEffect">
                                  <p:stCondLst>
                                    <p:cond delay="0"/>
                                  </p:stCondLst>
                                  <p:childTnLst>
                                    <p:set>
                                      <p:cBhvr>
                                        <p:cTn id="17" dur="1" fill="hold">
                                          <p:stCondLst>
                                            <p:cond delay="0"/>
                                          </p:stCondLst>
                                        </p:cTn>
                                        <p:tgtEl>
                                          <p:spTgt spid="109570">
                                            <p:txEl>
                                              <p:pRg st="1" end="1"/>
                                            </p:txEl>
                                          </p:spTgt>
                                        </p:tgtEl>
                                        <p:attrNameLst>
                                          <p:attrName>style.visibility</p:attrName>
                                        </p:attrNameLst>
                                      </p:cBhvr>
                                      <p:to>
                                        <p:strVal val="visible"/>
                                      </p:to>
                                    </p:set>
                                    <p:anim calcmode="lin" valueType="num">
                                      <p:cBhvr>
                                        <p:cTn id="18" dur="500" decel="50000" fill="hold">
                                          <p:stCondLst>
                                            <p:cond delay="0"/>
                                          </p:stCondLst>
                                        </p:cTn>
                                        <p:tgtEl>
                                          <p:spTgt spid="109570">
                                            <p:txEl>
                                              <p:pRg st="1" end="1"/>
                                            </p:txEl>
                                          </p:spTgt>
                                        </p:tgtEl>
                                        <p:attrNameLst>
                                          <p:attrName>style.rotation</p:attrName>
                                        </p:attrNameLst>
                                      </p:cBhvr>
                                      <p:tavLst>
                                        <p:tav tm="0">
                                          <p:val>
                                            <p:fltVal val="-90"/>
                                          </p:val>
                                        </p:tav>
                                        <p:tav tm="100000">
                                          <p:val>
                                            <p:fltVal val="0"/>
                                          </p:val>
                                        </p:tav>
                                      </p:tavLst>
                                    </p:anim>
                                    <p:anim calcmode="lin" valueType="num">
                                      <p:cBhvr>
                                        <p:cTn id="19" dur="500" decel="50000" fill="hold">
                                          <p:stCondLst>
                                            <p:cond delay="0"/>
                                          </p:stCondLst>
                                        </p:cTn>
                                        <p:tgtEl>
                                          <p:spTgt spid="109570">
                                            <p:txEl>
                                              <p:pRg st="1" end="1"/>
                                            </p:txEl>
                                          </p:spTgt>
                                        </p:tgtEl>
                                        <p:attrNameLst>
                                          <p:attrName>ppt_w</p:attrName>
                                        </p:attrNameLst>
                                      </p:cBhvr>
                                      <p:tavLst>
                                        <p:tav tm="0">
                                          <p:val>
                                            <p:strVal val="#ppt_w"/>
                                          </p:val>
                                        </p:tav>
                                        <p:tav tm="100000">
                                          <p:val>
                                            <p:strVal val="#ppt_w*.05"/>
                                          </p:val>
                                        </p:tav>
                                      </p:tavLst>
                                    </p:anim>
                                    <p:anim calcmode="lin" valueType="num">
                                      <p:cBhvr>
                                        <p:cTn id="20" dur="500" accel="50000" fill="hold">
                                          <p:stCondLst>
                                            <p:cond delay="500"/>
                                          </p:stCondLst>
                                        </p:cTn>
                                        <p:tgtEl>
                                          <p:spTgt spid="109570">
                                            <p:txEl>
                                              <p:pRg st="1" end="1"/>
                                            </p:txEl>
                                          </p:spTgt>
                                        </p:tgtEl>
                                        <p:attrNameLst>
                                          <p:attrName>ppt_w</p:attrName>
                                        </p:attrNameLst>
                                      </p:cBhvr>
                                      <p:tavLst>
                                        <p:tav tm="0">
                                          <p:val>
                                            <p:strVal val="#ppt_w*.05"/>
                                          </p:val>
                                        </p:tav>
                                        <p:tav tm="100000">
                                          <p:val>
                                            <p:strVal val="#ppt_w"/>
                                          </p:val>
                                        </p:tav>
                                      </p:tavLst>
                                    </p:anim>
                                    <p:anim calcmode="lin" valueType="num">
                                      <p:cBhvr>
                                        <p:cTn id="21" dur="1000" fill="hold"/>
                                        <p:tgtEl>
                                          <p:spTgt spid="109570">
                                            <p:txEl>
                                              <p:pRg st="1" end="1"/>
                                            </p:txEl>
                                          </p:spTgt>
                                        </p:tgtEl>
                                        <p:attrNameLst>
                                          <p:attrName>ppt_h</p:attrName>
                                        </p:attrNameLst>
                                      </p:cBhvr>
                                      <p:tavLst>
                                        <p:tav tm="0">
                                          <p:val>
                                            <p:strVal val="#ppt_h"/>
                                          </p:val>
                                        </p:tav>
                                        <p:tav tm="100000">
                                          <p:val>
                                            <p:strVal val="#ppt_h"/>
                                          </p:val>
                                        </p:tav>
                                      </p:tavLst>
                                    </p:anim>
                                    <p:anim calcmode="lin" valueType="num">
                                      <p:cBhvr>
                                        <p:cTn id="22" dur="500" decel="50000" fill="hold">
                                          <p:stCondLst>
                                            <p:cond delay="0"/>
                                          </p:stCondLst>
                                        </p:cTn>
                                        <p:tgtEl>
                                          <p:spTgt spid="109570">
                                            <p:txEl>
                                              <p:pRg st="1" end="1"/>
                                            </p:txEl>
                                          </p:spTgt>
                                        </p:tgtEl>
                                        <p:attrNameLst>
                                          <p:attrName>ppt_x</p:attrName>
                                        </p:attrNameLst>
                                      </p:cBhvr>
                                      <p:tavLst>
                                        <p:tav tm="0">
                                          <p:val>
                                            <p:strVal val="#ppt_x+.4"/>
                                          </p:val>
                                        </p:tav>
                                        <p:tav tm="100000">
                                          <p:val>
                                            <p:strVal val="#ppt_x"/>
                                          </p:val>
                                        </p:tav>
                                      </p:tavLst>
                                    </p:anim>
                                    <p:anim calcmode="lin" valueType="num">
                                      <p:cBhvr>
                                        <p:cTn id="23" dur="500" decel="50000" fill="hold">
                                          <p:stCondLst>
                                            <p:cond delay="0"/>
                                          </p:stCondLst>
                                        </p:cTn>
                                        <p:tgtEl>
                                          <p:spTgt spid="109570">
                                            <p:txEl>
                                              <p:pRg st="1" end="1"/>
                                            </p:txEl>
                                          </p:spTgt>
                                        </p:tgtEl>
                                        <p:attrNameLst>
                                          <p:attrName>ppt_y</p:attrName>
                                        </p:attrNameLst>
                                      </p:cBhvr>
                                      <p:tavLst>
                                        <p:tav tm="0">
                                          <p:val>
                                            <p:strVal val="#ppt_y-.2"/>
                                          </p:val>
                                        </p:tav>
                                        <p:tav tm="100000">
                                          <p:val>
                                            <p:strVal val="#ppt_y+.1"/>
                                          </p:val>
                                        </p:tav>
                                      </p:tavLst>
                                    </p:anim>
                                    <p:anim calcmode="lin" valueType="num">
                                      <p:cBhvr>
                                        <p:cTn id="24" dur="500" accel="50000" fill="hold">
                                          <p:stCondLst>
                                            <p:cond delay="500"/>
                                          </p:stCondLst>
                                        </p:cTn>
                                        <p:tgtEl>
                                          <p:spTgt spid="109570">
                                            <p:txEl>
                                              <p:pRg st="1" end="1"/>
                                            </p:txEl>
                                          </p:spTgt>
                                        </p:tgtEl>
                                        <p:attrNameLst>
                                          <p:attrName>ppt_y</p:attrName>
                                        </p:attrNameLst>
                                      </p:cBhvr>
                                      <p:tavLst>
                                        <p:tav tm="0">
                                          <p:val>
                                            <p:strVal val="#ppt_y+.1"/>
                                          </p:val>
                                        </p:tav>
                                        <p:tav tm="100000">
                                          <p:val>
                                            <p:strVal val="#ppt_y"/>
                                          </p:val>
                                        </p:tav>
                                      </p:tavLst>
                                    </p:anim>
                                    <p:animEffect transition="in" filter="fade">
                                      <p:cBhvr>
                                        <p:cTn id="25" dur="1000" decel="50000">
                                          <p:stCondLst>
                                            <p:cond delay="0"/>
                                          </p:stCondLst>
                                        </p:cTn>
                                        <p:tgtEl>
                                          <p:spTgt spid="10957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body" idx="1"/>
          </p:nvPr>
        </p:nvSpPr>
        <p:spPr>
          <a:xfrm>
            <a:off x="1774826" y="549275"/>
            <a:ext cx="8208963" cy="5759450"/>
          </a:xfrm>
        </p:spPr>
        <p:txBody>
          <a:bodyPr/>
          <a:lstStyle/>
          <a:p>
            <a:pPr marL="609600" indent="-609600">
              <a:lnSpc>
                <a:spcPct val="80000"/>
              </a:lnSpc>
              <a:buNone/>
            </a:pPr>
            <a:r>
              <a:rPr lang="tr-TR" altLang="tr-TR">
                <a:solidFill>
                  <a:schemeClr val="bg2"/>
                </a:solidFill>
              </a:rPr>
              <a:t>	Bu aşamada, öğrencilerin zihinlerinde varolan alternatif kavramlardan hoşnutsuz olmaları sağlanır. Posner ve arkadaşlarına göre, öğrenci kendisinde varolan kavramdan hoşnutsuz olmaz ise bu kavramı yenisi ile değiştirmez. Onlara göre, yeni kavram; anlaşılır, kabul edilir ve faydalı olmalıdır. Bu nedenle, öğrencilerin veri toplarken elde ettikleri fikirler öğretmen tarafından açık bir şekilde ifade edilmelidir. Olayları açıklamada yeni kavramların alternatif kavramlardan daha başarılı olduğuna dikkat çekilmelidir. Bu fikirlerin ya da öğrencilerin yeni karşılaştığı olayların bilimsel geçerlilikteki karşılığı doğru bir şekilde öğrencilere sunulmalıdır. Bu basamakta öğretmen iyi bir idareci olmalı ve tartışmayı demokratik bir şekilde idare etmelidir. </a:t>
            </a:r>
          </a:p>
        </p:txBody>
      </p:sp>
    </p:spTree>
    <p:extLst>
      <p:ext uri="{BB962C8B-B14F-4D97-AF65-F5344CB8AC3E}">
        <p14:creationId xmlns:p14="http://schemas.microsoft.com/office/powerpoint/2010/main" val="26974779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11618">
                                            <p:txEl>
                                              <p:pRg st="0" end="0"/>
                                            </p:txEl>
                                          </p:spTgt>
                                        </p:tgtEl>
                                        <p:attrNameLst>
                                          <p:attrName>style.visibility</p:attrName>
                                        </p:attrNameLst>
                                      </p:cBhvr>
                                      <p:to>
                                        <p:strVal val="visible"/>
                                      </p:to>
                                    </p:set>
                                    <p:anim calcmode="lin" valueType="num">
                                      <p:cBhvr>
                                        <p:cTn id="7" dur="500" decel="50000" fill="hold">
                                          <p:stCondLst>
                                            <p:cond delay="0"/>
                                          </p:stCondLst>
                                        </p:cTn>
                                        <p:tgtEl>
                                          <p:spTgt spid="111618">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11618">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11618">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11618">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11618">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11618">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11618">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116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13666" name="Rectangle 2"/>
          <p:cNvSpPr>
            <a:spLocks noGrp="1" noChangeArrowheads="1"/>
          </p:cNvSpPr>
          <p:nvPr>
            <p:ph type="body" sz="half" idx="1"/>
          </p:nvPr>
        </p:nvSpPr>
        <p:spPr>
          <a:xfrm>
            <a:off x="2063750" y="981075"/>
            <a:ext cx="7848600" cy="3240088"/>
          </a:xfrm>
        </p:spPr>
        <p:txBody>
          <a:bodyPr/>
          <a:lstStyle/>
          <a:p>
            <a:pPr marL="609600" indent="-609600">
              <a:buNone/>
            </a:pPr>
            <a:r>
              <a:rPr lang="tr-TR" altLang="tr-TR" b="1">
                <a:solidFill>
                  <a:schemeClr val="hlink"/>
                </a:solidFill>
              </a:rPr>
              <a:t>	6. Genelleme yapma</a:t>
            </a:r>
            <a:r>
              <a:rPr lang="tr-TR" altLang="tr-TR">
                <a:solidFill>
                  <a:schemeClr val="hlink"/>
                </a:solidFill>
              </a:rPr>
              <a:t>:</a:t>
            </a:r>
          </a:p>
          <a:p>
            <a:pPr marL="609600" indent="-609600">
              <a:buNone/>
            </a:pPr>
            <a:r>
              <a:rPr lang="tr-TR" altLang="tr-TR">
                <a:solidFill>
                  <a:schemeClr val="bg2"/>
                </a:solidFill>
              </a:rPr>
              <a:t>	Dersin son basamağında, öğrencilerin öğrendiği yeni kavramları günlük hayatta karşılaştığı olaylarda kullanılabilmesi için yeni tartışma ortamları hazırlanmalıdır. Bu amaçla, öğrencilerin çözmesi için problemler verilebilir, örnek olaylar sunulabilir.</a:t>
            </a:r>
            <a:r>
              <a:rPr lang="tr-TR" altLang="tr-TR" sz="2400">
                <a:solidFill>
                  <a:schemeClr val="bg2"/>
                </a:solidFill>
              </a:rPr>
              <a:t> </a:t>
            </a:r>
          </a:p>
        </p:txBody>
      </p:sp>
      <p:pic>
        <p:nvPicPr>
          <p:cNvPr id="113667" name="Picture 3" descr="77817558"/>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800600" y="4437063"/>
            <a:ext cx="2159000" cy="1892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12737488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13666">
                                            <p:txEl>
                                              <p:pRg st="0" end="0"/>
                                            </p:txEl>
                                          </p:spTgt>
                                        </p:tgtEl>
                                        <p:attrNameLst>
                                          <p:attrName>style.visibility</p:attrName>
                                        </p:attrNameLst>
                                      </p:cBhvr>
                                      <p:to>
                                        <p:strVal val="visible"/>
                                      </p:to>
                                    </p:set>
                                    <p:anim calcmode="lin" valueType="num">
                                      <p:cBhvr>
                                        <p:cTn id="7" dur="500" decel="50000" fill="hold">
                                          <p:stCondLst>
                                            <p:cond delay="0"/>
                                          </p:stCondLst>
                                        </p:cTn>
                                        <p:tgtEl>
                                          <p:spTgt spid="113666">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13666">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13666">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13666">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13666">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13666">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13666">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13666">
                                            <p:txEl>
                                              <p:pRg st="0" end="0"/>
                                            </p:txEl>
                                          </p:spTgt>
                                        </p:tgtEl>
                                      </p:cBhvr>
                                    </p:animEffect>
                                  </p:childTnLst>
                                </p:cTn>
                              </p:par>
                            </p:childTnLst>
                          </p:cTn>
                        </p:par>
                        <p:par>
                          <p:cTn id="15" fill="hold" nodeType="afterGroup">
                            <p:stCondLst>
                              <p:cond delay="1000"/>
                            </p:stCondLst>
                            <p:childTnLst>
                              <p:par>
                                <p:cTn id="16" presetID="25" presetClass="entr" presetSubtype="0" fill="hold" grpId="0" nodeType="afterEffect">
                                  <p:stCondLst>
                                    <p:cond delay="0"/>
                                  </p:stCondLst>
                                  <p:childTnLst>
                                    <p:set>
                                      <p:cBhvr>
                                        <p:cTn id="17" dur="1" fill="hold">
                                          <p:stCondLst>
                                            <p:cond delay="0"/>
                                          </p:stCondLst>
                                        </p:cTn>
                                        <p:tgtEl>
                                          <p:spTgt spid="113666">
                                            <p:txEl>
                                              <p:pRg st="1" end="1"/>
                                            </p:txEl>
                                          </p:spTgt>
                                        </p:tgtEl>
                                        <p:attrNameLst>
                                          <p:attrName>style.visibility</p:attrName>
                                        </p:attrNameLst>
                                      </p:cBhvr>
                                      <p:to>
                                        <p:strVal val="visible"/>
                                      </p:to>
                                    </p:set>
                                    <p:anim calcmode="lin" valueType="num">
                                      <p:cBhvr>
                                        <p:cTn id="18" dur="500" decel="50000" fill="hold">
                                          <p:stCondLst>
                                            <p:cond delay="0"/>
                                          </p:stCondLst>
                                        </p:cTn>
                                        <p:tgtEl>
                                          <p:spTgt spid="113666">
                                            <p:txEl>
                                              <p:pRg st="1" end="1"/>
                                            </p:txEl>
                                          </p:spTgt>
                                        </p:tgtEl>
                                        <p:attrNameLst>
                                          <p:attrName>style.rotation</p:attrName>
                                        </p:attrNameLst>
                                      </p:cBhvr>
                                      <p:tavLst>
                                        <p:tav tm="0">
                                          <p:val>
                                            <p:fltVal val="-90"/>
                                          </p:val>
                                        </p:tav>
                                        <p:tav tm="100000">
                                          <p:val>
                                            <p:fltVal val="0"/>
                                          </p:val>
                                        </p:tav>
                                      </p:tavLst>
                                    </p:anim>
                                    <p:anim calcmode="lin" valueType="num">
                                      <p:cBhvr>
                                        <p:cTn id="19" dur="500" decel="50000" fill="hold">
                                          <p:stCondLst>
                                            <p:cond delay="0"/>
                                          </p:stCondLst>
                                        </p:cTn>
                                        <p:tgtEl>
                                          <p:spTgt spid="113666">
                                            <p:txEl>
                                              <p:pRg st="1" end="1"/>
                                            </p:txEl>
                                          </p:spTgt>
                                        </p:tgtEl>
                                        <p:attrNameLst>
                                          <p:attrName>ppt_w</p:attrName>
                                        </p:attrNameLst>
                                      </p:cBhvr>
                                      <p:tavLst>
                                        <p:tav tm="0">
                                          <p:val>
                                            <p:strVal val="#ppt_w"/>
                                          </p:val>
                                        </p:tav>
                                        <p:tav tm="100000">
                                          <p:val>
                                            <p:strVal val="#ppt_w*.05"/>
                                          </p:val>
                                        </p:tav>
                                      </p:tavLst>
                                    </p:anim>
                                    <p:anim calcmode="lin" valueType="num">
                                      <p:cBhvr>
                                        <p:cTn id="20" dur="500" accel="50000" fill="hold">
                                          <p:stCondLst>
                                            <p:cond delay="500"/>
                                          </p:stCondLst>
                                        </p:cTn>
                                        <p:tgtEl>
                                          <p:spTgt spid="113666">
                                            <p:txEl>
                                              <p:pRg st="1" end="1"/>
                                            </p:txEl>
                                          </p:spTgt>
                                        </p:tgtEl>
                                        <p:attrNameLst>
                                          <p:attrName>ppt_w</p:attrName>
                                        </p:attrNameLst>
                                      </p:cBhvr>
                                      <p:tavLst>
                                        <p:tav tm="0">
                                          <p:val>
                                            <p:strVal val="#ppt_w*.05"/>
                                          </p:val>
                                        </p:tav>
                                        <p:tav tm="100000">
                                          <p:val>
                                            <p:strVal val="#ppt_w"/>
                                          </p:val>
                                        </p:tav>
                                      </p:tavLst>
                                    </p:anim>
                                    <p:anim calcmode="lin" valueType="num">
                                      <p:cBhvr>
                                        <p:cTn id="21" dur="1000" fill="hold"/>
                                        <p:tgtEl>
                                          <p:spTgt spid="113666">
                                            <p:txEl>
                                              <p:pRg st="1" end="1"/>
                                            </p:txEl>
                                          </p:spTgt>
                                        </p:tgtEl>
                                        <p:attrNameLst>
                                          <p:attrName>ppt_h</p:attrName>
                                        </p:attrNameLst>
                                      </p:cBhvr>
                                      <p:tavLst>
                                        <p:tav tm="0">
                                          <p:val>
                                            <p:strVal val="#ppt_h"/>
                                          </p:val>
                                        </p:tav>
                                        <p:tav tm="100000">
                                          <p:val>
                                            <p:strVal val="#ppt_h"/>
                                          </p:val>
                                        </p:tav>
                                      </p:tavLst>
                                    </p:anim>
                                    <p:anim calcmode="lin" valueType="num">
                                      <p:cBhvr>
                                        <p:cTn id="22" dur="500" decel="50000" fill="hold">
                                          <p:stCondLst>
                                            <p:cond delay="0"/>
                                          </p:stCondLst>
                                        </p:cTn>
                                        <p:tgtEl>
                                          <p:spTgt spid="113666">
                                            <p:txEl>
                                              <p:pRg st="1" end="1"/>
                                            </p:txEl>
                                          </p:spTgt>
                                        </p:tgtEl>
                                        <p:attrNameLst>
                                          <p:attrName>ppt_x</p:attrName>
                                        </p:attrNameLst>
                                      </p:cBhvr>
                                      <p:tavLst>
                                        <p:tav tm="0">
                                          <p:val>
                                            <p:strVal val="#ppt_x+.4"/>
                                          </p:val>
                                        </p:tav>
                                        <p:tav tm="100000">
                                          <p:val>
                                            <p:strVal val="#ppt_x"/>
                                          </p:val>
                                        </p:tav>
                                      </p:tavLst>
                                    </p:anim>
                                    <p:anim calcmode="lin" valueType="num">
                                      <p:cBhvr>
                                        <p:cTn id="23" dur="500" decel="50000" fill="hold">
                                          <p:stCondLst>
                                            <p:cond delay="0"/>
                                          </p:stCondLst>
                                        </p:cTn>
                                        <p:tgtEl>
                                          <p:spTgt spid="113666">
                                            <p:txEl>
                                              <p:pRg st="1" end="1"/>
                                            </p:txEl>
                                          </p:spTgt>
                                        </p:tgtEl>
                                        <p:attrNameLst>
                                          <p:attrName>ppt_y</p:attrName>
                                        </p:attrNameLst>
                                      </p:cBhvr>
                                      <p:tavLst>
                                        <p:tav tm="0">
                                          <p:val>
                                            <p:strVal val="#ppt_y-.2"/>
                                          </p:val>
                                        </p:tav>
                                        <p:tav tm="100000">
                                          <p:val>
                                            <p:strVal val="#ppt_y+.1"/>
                                          </p:val>
                                        </p:tav>
                                      </p:tavLst>
                                    </p:anim>
                                    <p:anim calcmode="lin" valueType="num">
                                      <p:cBhvr>
                                        <p:cTn id="24" dur="500" accel="50000" fill="hold">
                                          <p:stCondLst>
                                            <p:cond delay="500"/>
                                          </p:stCondLst>
                                        </p:cTn>
                                        <p:tgtEl>
                                          <p:spTgt spid="113666">
                                            <p:txEl>
                                              <p:pRg st="1" end="1"/>
                                            </p:txEl>
                                          </p:spTgt>
                                        </p:tgtEl>
                                        <p:attrNameLst>
                                          <p:attrName>ppt_y</p:attrName>
                                        </p:attrNameLst>
                                      </p:cBhvr>
                                      <p:tavLst>
                                        <p:tav tm="0">
                                          <p:val>
                                            <p:strVal val="#ppt_y+.1"/>
                                          </p:val>
                                        </p:tav>
                                        <p:tav tm="100000">
                                          <p:val>
                                            <p:strVal val="#ppt_y"/>
                                          </p:val>
                                        </p:tav>
                                      </p:tavLst>
                                    </p:anim>
                                    <p:animEffect transition="in" filter="fade">
                                      <p:cBhvr>
                                        <p:cTn id="25" dur="1000" decel="50000">
                                          <p:stCondLst>
                                            <p:cond delay="0"/>
                                          </p:stCondLst>
                                        </p:cTn>
                                        <p:tgtEl>
                                          <p:spTgt spid="113666">
                                            <p:txEl>
                                              <p:pRg st="1" end="1"/>
                                            </p:txEl>
                                          </p:spTgt>
                                        </p:tgtEl>
                                      </p:cBhvr>
                                    </p:animEffect>
                                  </p:childTnLst>
                                </p:cTn>
                              </p:par>
                            </p:childTnLst>
                          </p:cTn>
                        </p:par>
                        <p:par>
                          <p:cTn id="26" fill="hold" nodeType="afterGroup">
                            <p:stCondLst>
                              <p:cond delay="2000"/>
                            </p:stCondLst>
                            <p:childTnLst>
                              <p:par>
                                <p:cTn id="27" presetID="26" presetClass="entr" presetSubtype="0" fill="hold" nodeType="afterEffect">
                                  <p:stCondLst>
                                    <p:cond delay="0"/>
                                  </p:stCondLst>
                                  <p:childTnLst>
                                    <p:set>
                                      <p:cBhvr>
                                        <p:cTn id="28" dur="1" fill="hold">
                                          <p:stCondLst>
                                            <p:cond delay="0"/>
                                          </p:stCondLst>
                                        </p:cTn>
                                        <p:tgtEl>
                                          <p:spTgt spid="113667"/>
                                        </p:tgtEl>
                                        <p:attrNameLst>
                                          <p:attrName>style.visibility</p:attrName>
                                        </p:attrNameLst>
                                      </p:cBhvr>
                                      <p:to>
                                        <p:strVal val="visible"/>
                                      </p:to>
                                    </p:set>
                                    <p:animEffect transition="in" filter="wipe(down)">
                                      <p:cBhvr>
                                        <p:cTn id="29" dur="580">
                                          <p:stCondLst>
                                            <p:cond delay="0"/>
                                          </p:stCondLst>
                                        </p:cTn>
                                        <p:tgtEl>
                                          <p:spTgt spid="113667"/>
                                        </p:tgtEl>
                                      </p:cBhvr>
                                    </p:animEffect>
                                    <p:anim calcmode="lin" valueType="num">
                                      <p:cBhvr>
                                        <p:cTn id="30" dur="1822" tmFilter="0,0; 0.14,0.36; 0.43,0.73; 0.71,0.91; 1.0,1.0">
                                          <p:stCondLst>
                                            <p:cond delay="0"/>
                                          </p:stCondLst>
                                        </p:cTn>
                                        <p:tgtEl>
                                          <p:spTgt spid="113667"/>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113667"/>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113667"/>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113667"/>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113667"/>
                                        </p:tgtEl>
                                        <p:attrNameLst>
                                          <p:attrName>ppt_y</p:attrName>
                                        </p:attrNameLst>
                                      </p:cBhvr>
                                      <p:tavLst>
                                        <p:tav tm="0" fmla="#ppt_y-sin(pi*$)/81">
                                          <p:val>
                                            <p:fltVal val="0"/>
                                          </p:val>
                                        </p:tav>
                                        <p:tav tm="100000">
                                          <p:val>
                                            <p:fltVal val="1"/>
                                          </p:val>
                                        </p:tav>
                                      </p:tavLst>
                                    </p:anim>
                                    <p:animScale>
                                      <p:cBhvr>
                                        <p:cTn id="35" dur="26">
                                          <p:stCondLst>
                                            <p:cond delay="650"/>
                                          </p:stCondLst>
                                        </p:cTn>
                                        <p:tgtEl>
                                          <p:spTgt spid="113667"/>
                                        </p:tgtEl>
                                      </p:cBhvr>
                                      <p:to x="100000" y="60000"/>
                                    </p:animScale>
                                    <p:animScale>
                                      <p:cBhvr>
                                        <p:cTn id="36" dur="166" decel="50000">
                                          <p:stCondLst>
                                            <p:cond delay="676"/>
                                          </p:stCondLst>
                                        </p:cTn>
                                        <p:tgtEl>
                                          <p:spTgt spid="113667"/>
                                        </p:tgtEl>
                                      </p:cBhvr>
                                      <p:to x="100000" y="100000"/>
                                    </p:animScale>
                                    <p:animScale>
                                      <p:cBhvr>
                                        <p:cTn id="37" dur="26">
                                          <p:stCondLst>
                                            <p:cond delay="1312"/>
                                          </p:stCondLst>
                                        </p:cTn>
                                        <p:tgtEl>
                                          <p:spTgt spid="113667"/>
                                        </p:tgtEl>
                                      </p:cBhvr>
                                      <p:to x="100000" y="80000"/>
                                    </p:animScale>
                                    <p:animScale>
                                      <p:cBhvr>
                                        <p:cTn id="38" dur="166" decel="50000">
                                          <p:stCondLst>
                                            <p:cond delay="1338"/>
                                          </p:stCondLst>
                                        </p:cTn>
                                        <p:tgtEl>
                                          <p:spTgt spid="113667"/>
                                        </p:tgtEl>
                                      </p:cBhvr>
                                      <p:to x="100000" y="100000"/>
                                    </p:animScale>
                                    <p:animScale>
                                      <p:cBhvr>
                                        <p:cTn id="39" dur="26">
                                          <p:stCondLst>
                                            <p:cond delay="1642"/>
                                          </p:stCondLst>
                                        </p:cTn>
                                        <p:tgtEl>
                                          <p:spTgt spid="113667"/>
                                        </p:tgtEl>
                                      </p:cBhvr>
                                      <p:to x="100000" y="90000"/>
                                    </p:animScale>
                                    <p:animScale>
                                      <p:cBhvr>
                                        <p:cTn id="40" dur="166" decel="50000">
                                          <p:stCondLst>
                                            <p:cond delay="1668"/>
                                          </p:stCondLst>
                                        </p:cTn>
                                        <p:tgtEl>
                                          <p:spTgt spid="113667"/>
                                        </p:tgtEl>
                                      </p:cBhvr>
                                      <p:to x="100000" y="100000"/>
                                    </p:animScale>
                                    <p:animScale>
                                      <p:cBhvr>
                                        <p:cTn id="41" dur="26">
                                          <p:stCondLst>
                                            <p:cond delay="1808"/>
                                          </p:stCondLst>
                                        </p:cTn>
                                        <p:tgtEl>
                                          <p:spTgt spid="113667"/>
                                        </p:tgtEl>
                                      </p:cBhvr>
                                      <p:to x="100000" y="95000"/>
                                    </p:animScale>
                                    <p:animScale>
                                      <p:cBhvr>
                                        <p:cTn id="42" dur="166" decel="50000">
                                          <p:stCondLst>
                                            <p:cond delay="1834"/>
                                          </p:stCondLst>
                                        </p:cTn>
                                        <p:tgtEl>
                                          <p:spTgt spid="11366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15714" name="Rectangle 2"/>
          <p:cNvSpPr>
            <a:spLocks noGrp="1" noChangeArrowheads="1"/>
          </p:cNvSpPr>
          <p:nvPr>
            <p:ph type="body" sz="half" idx="1"/>
          </p:nvPr>
        </p:nvSpPr>
        <p:spPr>
          <a:xfrm>
            <a:off x="1919288" y="2420939"/>
            <a:ext cx="6985000" cy="3673475"/>
          </a:xfrm>
        </p:spPr>
        <p:txBody>
          <a:bodyPr/>
          <a:lstStyle/>
          <a:p>
            <a:pPr marL="609600" indent="-609600">
              <a:buNone/>
            </a:pPr>
            <a:r>
              <a:rPr lang="tr-TR" altLang="tr-TR">
                <a:solidFill>
                  <a:schemeClr val="bg2"/>
                </a:solidFill>
              </a:rPr>
              <a:t>	Olayları araştıran, fikirleri inceleyen, üretken bireyler yetiştirebilmek için fen öğretiminin şart olduğu bilinmektedir. Bilginin, çağdaşlaşmada en büyük silah olduğu çağımızda teknolojinin ilerleyebilmesi için dogmatik olmayan, soru soran bireylerin sayısının artması gerekmektedir. </a:t>
            </a:r>
          </a:p>
        </p:txBody>
      </p:sp>
      <p:pic>
        <p:nvPicPr>
          <p:cNvPr id="115715" name="Picture 3" descr="200264128-001"/>
          <p:cNvPicPr>
            <a:picLocks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8401050" y="4221163"/>
            <a:ext cx="1957388" cy="1981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5716" name="Picture 4" descr="turkey-english-teach-english-very-young-learners323x327"/>
          <p:cNvPicPr>
            <a:picLocks noChangeAspect="1" noChangeArrowheads="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2566989" y="333375"/>
            <a:ext cx="1957387" cy="1981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62764576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15714">
                                            <p:txEl>
                                              <p:pRg st="0" end="0"/>
                                            </p:txEl>
                                          </p:spTgt>
                                        </p:tgtEl>
                                        <p:attrNameLst>
                                          <p:attrName>style.visibility</p:attrName>
                                        </p:attrNameLst>
                                      </p:cBhvr>
                                      <p:to>
                                        <p:strVal val="visible"/>
                                      </p:to>
                                    </p:set>
                                    <p:anim calcmode="lin" valueType="num">
                                      <p:cBhvr>
                                        <p:cTn id="7" dur="500" decel="50000" fill="hold">
                                          <p:stCondLst>
                                            <p:cond delay="0"/>
                                          </p:stCondLst>
                                        </p:cTn>
                                        <p:tgtEl>
                                          <p:spTgt spid="115714">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15714">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15714">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15714">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15714">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15714">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15714">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15714">
                                            <p:txEl>
                                              <p:pRg st="0" end="0"/>
                                            </p:txEl>
                                          </p:spTgt>
                                        </p:tgtEl>
                                      </p:cBhvr>
                                    </p:animEffect>
                                  </p:childTnLst>
                                </p:cTn>
                              </p:par>
                            </p:childTnLst>
                          </p:cTn>
                        </p:par>
                        <p:par>
                          <p:cTn id="15" fill="hold" nodeType="afterGroup">
                            <p:stCondLst>
                              <p:cond delay="1000"/>
                            </p:stCondLst>
                            <p:childTnLst>
                              <p:par>
                                <p:cTn id="16" presetID="26" presetClass="entr" presetSubtype="0" fill="hold" nodeType="afterEffect">
                                  <p:stCondLst>
                                    <p:cond delay="0"/>
                                  </p:stCondLst>
                                  <p:childTnLst>
                                    <p:set>
                                      <p:cBhvr>
                                        <p:cTn id="17" dur="1" fill="hold">
                                          <p:stCondLst>
                                            <p:cond delay="0"/>
                                          </p:stCondLst>
                                        </p:cTn>
                                        <p:tgtEl>
                                          <p:spTgt spid="115716"/>
                                        </p:tgtEl>
                                        <p:attrNameLst>
                                          <p:attrName>style.visibility</p:attrName>
                                        </p:attrNameLst>
                                      </p:cBhvr>
                                      <p:to>
                                        <p:strVal val="visible"/>
                                      </p:to>
                                    </p:set>
                                    <p:animEffect transition="in" filter="wipe(down)">
                                      <p:cBhvr>
                                        <p:cTn id="18" dur="580">
                                          <p:stCondLst>
                                            <p:cond delay="0"/>
                                          </p:stCondLst>
                                        </p:cTn>
                                        <p:tgtEl>
                                          <p:spTgt spid="115716"/>
                                        </p:tgtEl>
                                      </p:cBhvr>
                                    </p:animEffect>
                                    <p:anim calcmode="lin" valueType="num">
                                      <p:cBhvr>
                                        <p:cTn id="19" dur="1822" tmFilter="0,0; 0.14,0.36; 0.43,0.73; 0.71,0.91; 1.0,1.0">
                                          <p:stCondLst>
                                            <p:cond delay="0"/>
                                          </p:stCondLst>
                                        </p:cTn>
                                        <p:tgtEl>
                                          <p:spTgt spid="115716"/>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115716"/>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115716"/>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115716"/>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115716"/>
                                        </p:tgtEl>
                                        <p:attrNameLst>
                                          <p:attrName>ppt_y</p:attrName>
                                        </p:attrNameLst>
                                      </p:cBhvr>
                                      <p:tavLst>
                                        <p:tav tm="0" fmla="#ppt_y-sin(pi*$)/81">
                                          <p:val>
                                            <p:fltVal val="0"/>
                                          </p:val>
                                        </p:tav>
                                        <p:tav tm="100000">
                                          <p:val>
                                            <p:fltVal val="1"/>
                                          </p:val>
                                        </p:tav>
                                      </p:tavLst>
                                    </p:anim>
                                    <p:animScale>
                                      <p:cBhvr>
                                        <p:cTn id="24" dur="26">
                                          <p:stCondLst>
                                            <p:cond delay="650"/>
                                          </p:stCondLst>
                                        </p:cTn>
                                        <p:tgtEl>
                                          <p:spTgt spid="115716"/>
                                        </p:tgtEl>
                                      </p:cBhvr>
                                      <p:to x="100000" y="60000"/>
                                    </p:animScale>
                                    <p:animScale>
                                      <p:cBhvr>
                                        <p:cTn id="25" dur="166" decel="50000">
                                          <p:stCondLst>
                                            <p:cond delay="676"/>
                                          </p:stCondLst>
                                        </p:cTn>
                                        <p:tgtEl>
                                          <p:spTgt spid="115716"/>
                                        </p:tgtEl>
                                      </p:cBhvr>
                                      <p:to x="100000" y="100000"/>
                                    </p:animScale>
                                    <p:animScale>
                                      <p:cBhvr>
                                        <p:cTn id="26" dur="26">
                                          <p:stCondLst>
                                            <p:cond delay="1312"/>
                                          </p:stCondLst>
                                        </p:cTn>
                                        <p:tgtEl>
                                          <p:spTgt spid="115716"/>
                                        </p:tgtEl>
                                      </p:cBhvr>
                                      <p:to x="100000" y="80000"/>
                                    </p:animScale>
                                    <p:animScale>
                                      <p:cBhvr>
                                        <p:cTn id="27" dur="166" decel="50000">
                                          <p:stCondLst>
                                            <p:cond delay="1338"/>
                                          </p:stCondLst>
                                        </p:cTn>
                                        <p:tgtEl>
                                          <p:spTgt spid="115716"/>
                                        </p:tgtEl>
                                      </p:cBhvr>
                                      <p:to x="100000" y="100000"/>
                                    </p:animScale>
                                    <p:animScale>
                                      <p:cBhvr>
                                        <p:cTn id="28" dur="26">
                                          <p:stCondLst>
                                            <p:cond delay="1642"/>
                                          </p:stCondLst>
                                        </p:cTn>
                                        <p:tgtEl>
                                          <p:spTgt spid="115716"/>
                                        </p:tgtEl>
                                      </p:cBhvr>
                                      <p:to x="100000" y="90000"/>
                                    </p:animScale>
                                    <p:animScale>
                                      <p:cBhvr>
                                        <p:cTn id="29" dur="166" decel="50000">
                                          <p:stCondLst>
                                            <p:cond delay="1668"/>
                                          </p:stCondLst>
                                        </p:cTn>
                                        <p:tgtEl>
                                          <p:spTgt spid="115716"/>
                                        </p:tgtEl>
                                      </p:cBhvr>
                                      <p:to x="100000" y="100000"/>
                                    </p:animScale>
                                    <p:animScale>
                                      <p:cBhvr>
                                        <p:cTn id="30" dur="26">
                                          <p:stCondLst>
                                            <p:cond delay="1808"/>
                                          </p:stCondLst>
                                        </p:cTn>
                                        <p:tgtEl>
                                          <p:spTgt spid="115716"/>
                                        </p:tgtEl>
                                      </p:cBhvr>
                                      <p:to x="100000" y="95000"/>
                                    </p:animScale>
                                    <p:animScale>
                                      <p:cBhvr>
                                        <p:cTn id="31" dur="166" decel="50000">
                                          <p:stCondLst>
                                            <p:cond delay="1834"/>
                                          </p:stCondLst>
                                        </p:cTn>
                                        <p:tgtEl>
                                          <p:spTgt spid="115716"/>
                                        </p:tgtEl>
                                      </p:cBhvr>
                                      <p:to x="100000" y="100000"/>
                                    </p:animScale>
                                  </p:childTnLst>
                                </p:cTn>
                              </p:par>
                              <p:par>
                                <p:cTn id="32" presetID="26" presetClass="entr" presetSubtype="0" fill="hold" nodeType="withEffect">
                                  <p:stCondLst>
                                    <p:cond delay="0"/>
                                  </p:stCondLst>
                                  <p:childTnLst>
                                    <p:set>
                                      <p:cBhvr>
                                        <p:cTn id="33" dur="1" fill="hold">
                                          <p:stCondLst>
                                            <p:cond delay="0"/>
                                          </p:stCondLst>
                                        </p:cTn>
                                        <p:tgtEl>
                                          <p:spTgt spid="115715"/>
                                        </p:tgtEl>
                                        <p:attrNameLst>
                                          <p:attrName>style.visibility</p:attrName>
                                        </p:attrNameLst>
                                      </p:cBhvr>
                                      <p:to>
                                        <p:strVal val="visible"/>
                                      </p:to>
                                    </p:set>
                                    <p:animEffect transition="in" filter="wipe(down)">
                                      <p:cBhvr>
                                        <p:cTn id="34" dur="580">
                                          <p:stCondLst>
                                            <p:cond delay="0"/>
                                          </p:stCondLst>
                                        </p:cTn>
                                        <p:tgtEl>
                                          <p:spTgt spid="115715"/>
                                        </p:tgtEl>
                                      </p:cBhvr>
                                    </p:animEffect>
                                    <p:anim calcmode="lin" valueType="num">
                                      <p:cBhvr>
                                        <p:cTn id="35" dur="1822" tmFilter="0,0; 0.14,0.36; 0.43,0.73; 0.71,0.91; 1.0,1.0">
                                          <p:stCondLst>
                                            <p:cond delay="0"/>
                                          </p:stCondLst>
                                        </p:cTn>
                                        <p:tgtEl>
                                          <p:spTgt spid="115715"/>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115715"/>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115715"/>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115715"/>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115715"/>
                                        </p:tgtEl>
                                        <p:attrNameLst>
                                          <p:attrName>ppt_y</p:attrName>
                                        </p:attrNameLst>
                                      </p:cBhvr>
                                      <p:tavLst>
                                        <p:tav tm="0" fmla="#ppt_y-sin(pi*$)/81">
                                          <p:val>
                                            <p:fltVal val="0"/>
                                          </p:val>
                                        </p:tav>
                                        <p:tav tm="100000">
                                          <p:val>
                                            <p:fltVal val="1"/>
                                          </p:val>
                                        </p:tav>
                                      </p:tavLst>
                                    </p:anim>
                                    <p:animScale>
                                      <p:cBhvr>
                                        <p:cTn id="40" dur="26">
                                          <p:stCondLst>
                                            <p:cond delay="650"/>
                                          </p:stCondLst>
                                        </p:cTn>
                                        <p:tgtEl>
                                          <p:spTgt spid="115715"/>
                                        </p:tgtEl>
                                      </p:cBhvr>
                                      <p:to x="100000" y="60000"/>
                                    </p:animScale>
                                    <p:animScale>
                                      <p:cBhvr>
                                        <p:cTn id="41" dur="166" decel="50000">
                                          <p:stCondLst>
                                            <p:cond delay="676"/>
                                          </p:stCondLst>
                                        </p:cTn>
                                        <p:tgtEl>
                                          <p:spTgt spid="115715"/>
                                        </p:tgtEl>
                                      </p:cBhvr>
                                      <p:to x="100000" y="100000"/>
                                    </p:animScale>
                                    <p:animScale>
                                      <p:cBhvr>
                                        <p:cTn id="42" dur="26">
                                          <p:stCondLst>
                                            <p:cond delay="1312"/>
                                          </p:stCondLst>
                                        </p:cTn>
                                        <p:tgtEl>
                                          <p:spTgt spid="115715"/>
                                        </p:tgtEl>
                                      </p:cBhvr>
                                      <p:to x="100000" y="80000"/>
                                    </p:animScale>
                                    <p:animScale>
                                      <p:cBhvr>
                                        <p:cTn id="43" dur="166" decel="50000">
                                          <p:stCondLst>
                                            <p:cond delay="1338"/>
                                          </p:stCondLst>
                                        </p:cTn>
                                        <p:tgtEl>
                                          <p:spTgt spid="115715"/>
                                        </p:tgtEl>
                                      </p:cBhvr>
                                      <p:to x="100000" y="100000"/>
                                    </p:animScale>
                                    <p:animScale>
                                      <p:cBhvr>
                                        <p:cTn id="44" dur="26">
                                          <p:stCondLst>
                                            <p:cond delay="1642"/>
                                          </p:stCondLst>
                                        </p:cTn>
                                        <p:tgtEl>
                                          <p:spTgt spid="115715"/>
                                        </p:tgtEl>
                                      </p:cBhvr>
                                      <p:to x="100000" y="90000"/>
                                    </p:animScale>
                                    <p:animScale>
                                      <p:cBhvr>
                                        <p:cTn id="45" dur="166" decel="50000">
                                          <p:stCondLst>
                                            <p:cond delay="1668"/>
                                          </p:stCondLst>
                                        </p:cTn>
                                        <p:tgtEl>
                                          <p:spTgt spid="115715"/>
                                        </p:tgtEl>
                                      </p:cBhvr>
                                      <p:to x="100000" y="100000"/>
                                    </p:animScale>
                                    <p:animScale>
                                      <p:cBhvr>
                                        <p:cTn id="46" dur="26">
                                          <p:stCondLst>
                                            <p:cond delay="1808"/>
                                          </p:stCondLst>
                                        </p:cTn>
                                        <p:tgtEl>
                                          <p:spTgt spid="115715"/>
                                        </p:tgtEl>
                                      </p:cBhvr>
                                      <p:to x="100000" y="95000"/>
                                    </p:animScale>
                                    <p:animScale>
                                      <p:cBhvr>
                                        <p:cTn id="47" dur="166" decel="50000">
                                          <p:stCondLst>
                                            <p:cond delay="1834"/>
                                          </p:stCondLst>
                                        </p:cTn>
                                        <p:tgtEl>
                                          <p:spTgt spid="11571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body" sz="half" idx="1"/>
          </p:nvPr>
        </p:nvSpPr>
        <p:spPr>
          <a:xfrm>
            <a:off x="1774825" y="404814"/>
            <a:ext cx="8497888" cy="3671887"/>
          </a:xfrm>
        </p:spPr>
        <p:txBody>
          <a:bodyPr/>
          <a:lstStyle/>
          <a:p>
            <a:pPr marL="609600" indent="-609600">
              <a:buNone/>
            </a:pPr>
            <a:r>
              <a:rPr lang="tr-TR" altLang="tr-TR">
                <a:solidFill>
                  <a:schemeClr val="bg2"/>
                </a:solidFill>
              </a:rPr>
              <a:t>	Bu amaçla, fen öğretimine gereken önem verilmeli, fen öğretiminde uygulanması gereken metotlar iyi seçilmelidir. Öğretmen merkezli bir eğitimdense öğrenci merkezli bir eğitimin daha başarılı olunacağının vurgulandığı yapılandırmacı yaklaşım son yıllarda fen öğretiminde uygulanması gereken en geçerli metot olarak görülmektedir. </a:t>
            </a:r>
          </a:p>
        </p:txBody>
      </p:sp>
      <p:pic>
        <p:nvPicPr>
          <p:cNvPr id="117763" name="Picture 3" descr="a0046-000192a"/>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800601" y="4652963"/>
            <a:ext cx="2879725" cy="18970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76651029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17762">
                                            <p:txEl>
                                              <p:pRg st="0" end="0"/>
                                            </p:txEl>
                                          </p:spTgt>
                                        </p:tgtEl>
                                        <p:attrNameLst>
                                          <p:attrName>style.visibility</p:attrName>
                                        </p:attrNameLst>
                                      </p:cBhvr>
                                      <p:to>
                                        <p:strVal val="visible"/>
                                      </p:to>
                                    </p:set>
                                    <p:anim calcmode="lin" valueType="num">
                                      <p:cBhvr>
                                        <p:cTn id="7" dur="500" decel="50000" fill="hold">
                                          <p:stCondLst>
                                            <p:cond delay="0"/>
                                          </p:stCondLst>
                                        </p:cTn>
                                        <p:tgtEl>
                                          <p:spTgt spid="117762">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17762">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17762">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17762">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17762">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17762">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17762">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17762">
                                            <p:txEl>
                                              <p:pRg st="0" end="0"/>
                                            </p:txEl>
                                          </p:spTgt>
                                        </p:tgtEl>
                                      </p:cBhvr>
                                    </p:animEffect>
                                  </p:childTnLst>
                                </p:cTn>
                              </p:par>
                            </p:childTnLst>
                          </p:cTn>
                        </p:par>
                        <p:par>
                          <p:cTn id="15" fill="hold" nodeType="afterGroup">
                            <p:stCondLst>
                              <p:cond delay="1000"/>
                            </p:stCondLst>
                            <p:childTnLst>
                              <p:par>
                                <p:cTn id="16" presetID="26" presetClass="entr" presetSubtype="0" fill="hold" nodeType="afterEffect">
                                  <p:stCondLst>
                                    <p:cond delay="0"/>
                                  </p:stCondLst>
                                  <p:childTnLst>
                                    <p:set>
                                      <p:cBhvr>
                                        <p:cTn id="17" dur="1" fill="hold">
                                          <p:stCondLst>
                                            <p:cond delay="0"/>
                                          </p:stCondLst>
                                        </p:cTn>
                                        <p:tgtEl>
                                          <p:spTgt spid="117763"/>
                                        </p:tgtEl>
                                        <p:attrNameLst>
                                          <p:attrName>style.visibility</p:attrName>
                                        </p:attrNameLst>
                                      </p:cBhvr>
                                      <p:to>
                                        <p:strVal val="visible"/>
                                      </p:to>
                                    </p:set>
                                    <p:animEffect transition="in" filter="wipe(down)">
                                      <p:cBhvr>
                                        <p:cTn id="18" dur="580">
                                          <p:stCondLst>
                                            <p:cond delay="0"/>
                                          </p:stCondLst>
                                        </p:cTn>
                                        <p:tgtEl>
                                          <p:spTgt spid="117763"/>
                                        </p:tgtEl>
                                      </p:cBhvr>
                                    </p:animEffect>
                                    <p:anim calcmode="lin" valueType="num">
                                      <p:cBhvr>
                                        <p:cTn id="19" dur="1822" tmFilter="0,0; 0.14,0.36; 0.43,0.73; 0.71,0.91; 1.0,1.0">
                                          <p:stCondLst>
                                            <p:cond delay="0"/>
                                          </p:stCondLst>
                                        </p:cTn>
                                        <p:tgtEl>
                                          <p:spTgt spid="117763"/>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117763"/>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117763"/>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117763"/>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117763"/>
                                        </p:tgtEl>
                                        <p:attrNameLst>
                                          <p:attrName>ppt_y</p:attrName>
                                        </p:attrNameLst>
                                      </p:cBhvr>
                                      <p:tavLst>
                                        <p:tav tm="0" fmla="#ppt_y-sin(pi*$)/81">
                                          <p:val>
                                            <p:fltVal val="0"/>
                                          </p:val>
                                        </p:tav>
                                        <p:tav tm="100000">
                                          <p:val>
                                            <p:fltVal val="1"/>
                                          </p:val>
                                        </p:tav>
                                      </p:tavLst>
                                    </p:anim>
                                    <p:animScale>
                                      <p:cBhvr>
                                        <p:cTn id="24" dur="26">
                                          <p:stCondLst>
                                            <p:cond delay="650"/>
                                          </p:stCondLst>
                                        </p:cTn>
                                        <p:tgtEl>
                                          <p:spTgt spid="117763"/>
                                        </p:tgtEl>
                                      </p:cBhvr>
                                      <p:to x="100000" y="60000"/>
                                    </p:animScale>
                                    <p:animScale>
                                      <p:cBhvr>
                                        <p:cTn id="25" dur="166" decel="50000">
                                          <p:stCondLst>
                                            <p:cond delay="676"/>
                                          </p:stCondLst>
                                        </p:cTn>
                                        <p:tgtEl>
                                          <p:spTgt spid="117763"/>
                                        </p:tgtEl>
                                      </p:cBhvr>
                                      <p:to x="100000" y="100000"/>
                                    </p:animScale>
                                    <p:animScale>
                                      <p:cBhvr>
                                        <p:cTn id="26" dur="26">
                                          <p:stCondLst>
                                            <p:cond delay="1312"/>
                                          </p:stCondLst>
                                        </p:cTn>
                                        <p:tgtEl>
                                          <p:spTgt spid="117763"/>
                                        </p:tgtEl>
                                      </p:cBhvr>
                                      <p:to x="100000" y="80000"/>
                                    </p:animScale>
                                    <p:animScale>
                                      <p:cBhvr>
                                        <p:cTn id="27" dur="166" decel="50000">
                                          <p:stCondLst>
                                            <p:cond delay="1338"/>
                                          </p:stCondLst>
                                        </p:cTn>
                                        <p:tgtEl>
                                          <p:spTgt spid="117763"/>
                                        </p:tgtEl>
                                      </p:cBhvr>
                                      <p:to x="100000" y="100000"/>
                                    </p:animScale>
                                    <p:animScale>
                                      <p:cBhvr>
                                        <p:cTn id="28" dur="26">
                                          <p:stCondLst>
                                            <p:cond delay="1642"/>
                                          </p:stCondLst>
                                        </p:cTn>
                                        <p:tgtEl>
                                          <p:spTgt spid="117763"/>
                                        </p:tgtEl>
                                      </p:cBhvr>
                                      <p:to x="100000" y="90000"/>
                                    </p:animScale>
                                    <p:animScale>
                                      <p:cBhvr>
                                        <p:cTn id="29" dur="166" decel="50000">
                                          <p:stCondLst>
                                            <p:cond delay="1668"/>
                                          </p:stCondLst>
                                        </p:cTn>
                                        <p:tgtEl>
                                          <p:spTgt spid="117763"/>
                                        </p:tgtEl>
                                      </p:cBhvr>
                                      <p:to x="100000" y="100000"/>
                                    </p:animScale>
                                    <p:animScale>
                                      <p:cBhvr>
                                        <p:cTn id="30" dur="26">
                                          <p:stCondLst>
                                            <p:cond delay="1808"/>
                                          </p:stCondLst>
                                        </p:cTn>
                                        <p:tgtEl>
                                          <p:spTgt spid="117763"/>
                                        </p:tgtEl>
                                      </p:cBhvr>
                                      <p:to x="100000" y="95000"/>
                                    </p:animScale>
                                    <p:animScale>
                                      <p:cBhvr>
                                        <p:cTn id="31" dur="166" decel="50000">
                                          <p:stCondLst>
                                            <p:cond delay="1834"/>
                                          </p:stCondLst>
                                        </p:cTn>
                                        <p:tgtEl>
                                          <p:spTgt spid="11776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aphicFrame>
        <p:nvGraphicFramePr>
          <p:cNvPr id="150530" name="Group 2"/>
          <p:cNvGraphicFramePr>
            <a:graphicFrameLocks noGrp="1"/>
          </p:cNvGraphicFramePr>
          <p:nvPr>
            <p:ph type="tbl" idx="1"/>
          </p:nvPr>
        </p:nvGraphicFramePr>
        <p:xfrm>
          <a:off x="1919288" y="692151"/>
          <a:ext cx="8280400" cy="5643563"/>
        </p:xfrm>
        <a:graphic>
          <a:graphicData uri="http://schemas.openxmlformats.org/drawingml/2006/table">
            <a:tbl>
              <a:tblPr/>
              <a:tblGrid>
                <a:gridCol w="4140200">
                  <a:extLst>
                    <a:ext uri="{9D8B030D-6E8A-4147-A177-3AD203B41FA5}">
                      <a16:colId xmlns:a16="http://schemas.microsoft.com/office/drawing/2014/main" val="20000"/>
                    </a:ext>
                  </a:extLst>
                </a:gridCol>
                <a:gridCol w="4140200">
                  <a:extLst>
                    <a:ext uri="{9D8B030D-6E8A-4147-A177-3AD203B41FA5}">
                      <a16:colId xmlns:a16="http://schemas.microsoft.com/office/drawing/2014/main" val="20001"/>
                    </a:ext>
                  </a:extLst>
                </a:gridCol>
              </a:tblGrid>
              <a:tr h="822371">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tr-TR" sz="2800" b="1" i="0" u="none" strike="noStrike" cap="none" normalizeH="0" baseline="0" dirty="0" smtClean="0">
                          <a:ln>
                            <a:noFill/>
                          </a:ln>
                          <a:solidFill>
                            <a:schemeClr val="hlink"/>
                          </a:solidFill>
                          <a:effectLst/>
                          <a:latin typeface="Arial" charset="0"/>
                        </a:rPr>
                        <a:t>Geleneksel Sınıflar</a:t>
                      </a:r>
                      <a:r>
                        <a:rPr kumimoji="0" lang="tr-TR" altLang="tr-TR" sz="2800" b="0" i="0" u="none" strike="noStrike" cap="none" normalizeH="0" baseline="0" dirty="0" smtClean="0">
                          <a:ln>
                            <a:noFill/>
                          </a:ln>
                          <a:solidFill>
                            <a:schemeClr val="hlink"/>
                          </a:solidFill>
                          <a:effectLst/>
                          <a:latin typeface="Arial" charset="0"/>
                        </a:rPr>
                        <a:t> </a:t>
                      </a:r>
                    </a:p>
                  </a:txBody>
                  <a:tcPr marL="91434" marR="91434" marT="45723" marB="45723"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tr-TR" sz="2800" b="1" i="0" u="none" strike="noStrike" cap="none" normalizeH="0" baseline="0" dirty="0" err="1" smtClean="0">
                          <a:ln>
                            <a:noFill/>
                          </a:ln>
                          <a:solidFill>
                            <a:schemeClr val="hlink"/>
                          </a:solidFill>
                          <a:effectLst/>
                          <a:latin typeface="Arial" charset="0"/>
                        </a:rPr>
                        <a:t>Yapılandırmacı</a:t>
                      </a:r>
                      <a:r>
                        <a:rPr kumimoji="0" lang="tr-TR" altLang="tr-TR" sz="2800" b="1" i="0" u="none" strike="noStrike" cap="none" normalizeH="0" baseline="0" dirty="0" smtClean="0">
                          <a:ln>
                            <a:noFill/>
                          </a:ln>
                          <a:solidFill>
                            <a:schemeClr val="hlink"/>
                          </a:solidFill>
                          <a:effectLst/>
                          <a:latin typeface="Arial" charset="0"/>
                        </a:rPr>
                        <a:t> Sınıflar</a:t>
                      </a:r>
                      <a:r>
                        <a:rPr kumimoji="0" lang="tr-TR" altLang="tr-TR" sz="2800" b="0" i="0" u="none" strike="noStrike" cap="none" normalizeH="0" baseline="0" dirty="0" smtClean="0">
                          <a:ln>
                            <a:noFill/>
                          </a:ln>
                          <a:solidFill>
                            <a:schemeClr val="hlink"/>
                          </a:solidFill>
                          <a:effectLst/>
                          <a:latin typeface="Arial" charset="0"/>
                        </a:rPr>
                        <a:t> </a:t>
                      </a:r>
                    </a:p>
                  </a:txBody>
                  <a:tcPr marL="91434" marR="91434" marT="45723" marB="45723"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1193867">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Eğitim programı, temel becerileri vurgular, ilerleme parçadan bütüne doğrudur.</a:t>
                      </a:r>
                    </a:p>
                  </a:txBody>
                  <a:tcPr marL="91434" marR="91434" marT="45723" marB="45723"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Eğitim programı önemli kavramları vurgular, ilerleme bütünden parçaya doğrudur.</a:t>
                      </a:r>
                      <a:endParaRPr kumimoji="0" lang="tr-TR" altLang="tr-TR" sz="2800" b="0" i="0" u="none" strike="noStrike" cap="none" normalizeH="0" baseline="0" smtClean="0">
                        <a:ln>
                          <a:noFill/>
                        </a:ln>
                        <a:solidFill>
                          <a:schemeClr val="tx1"/>
                        </a:solidFill>
                        <a:effectLst/>
                        <a:latin typeface="Arial" charset="0"/>
                      </a:endParaRPr>
                    </a:p>
                  </a:txBody>
                  <a:tcPr marL="91434" marR="91434" marT="45723" marB="45723"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1005897">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Programa sıkı sıkıya bağlılık önemlidir.</a:t>
                      </a:r>
                    </a:p>
                  </a:txBody>
                  <a:tcPr marL="91434" marR="91434" marT="45723" marB="45723"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Öğrenci soruları üzerinde durma ve öğretimi bunlara göre yönlendirme önemlidir.</a:t>
                      </a:r>
                    </a:p>
                  </a:txBody>
                  <a:tcPr marL="91434" marR="91434" marT="45723" marB="45723"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1310714">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Programdaki etkinlikler büyük ölçüde ders ve çalışma kitaplarına dayalıdır.</a:t>
                      </a:r>
                    </a:p>
                  </a:txBody>
                  <a:tcPr marL="91434" marR="91434" marT="45723" marB="45723"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Programdaki etkinlikler büyük ölçüde birincil bilgi kaynaklarına ve öğrenci materyallerine dayalıdır.</a:t>
                      </a:r>
                    </a:p>
                  </a:txBody>
                  <a:tcPr marL="91434" marR="91434" marT="45723" marB="45723"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1310714">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Öğretmenler genellikle didaktik biçimde davranırlar ve öğrencilere bilgi sunarlar.</a:t>
                      </a:r>
                    </a:p>
                  </a:txBody>
                  <a:tcPr marL="91434" marR="91434" marT="45723" marB="45723"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Arial" charset="0"/>
                        </a:rPr>
                        <a:t>Öğretmenler genellikle etkileşimli biçimde davranırlar ve öğrencilerin kişisel bir anlayış geliştirmeleri için çalışırlar.</a:t>
                      </a:r>
                    </a:p>
                  </a:txBody>
                  <a:tcPr marL="91434" marR="91434" marT="45723" marB="45723"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88017131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withEffect">
                                  <p:stCondLst>
                                    <p:cond delay="0"/>
                                  </p:stCondLst>
                                  <p:childTnLst>
                                    <p:set>
                                      <p:cBhvr>
                                        <p:cTn id="6" dur="1" fill="hold">
                                          <p:stCondLst>
                                            <p:cond delay="0"/>
                                          </p:stCondLst>
                                        </p:cTn>
                                        <p:tgtEl>
                                          <p:spTgt spid="150530"/>
                                        </p:tgtEl>
                                        <p:attrNameLst>
                                          <p:attrName>style.visibility</p:attrName>
                                        </p:attrNameLst>
                                      </p:cBhvr>
                                      <p:to>
                                        <p:strVal val="visible"/>
                                      </p:to>
                                    </p:set>
                                    <p:animEffect transition="in" filter="diamond(in)">
                                      <p:cBhvr>
                                        <p:cTn id="7" dur="2000"/>
                                        <p:tgtEl>
                                          <p:spTgt spid="150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bg>
      <p:bgPr>
        <a:solidFill>
          <a:schemeClr val="accent1"/>
        </a:solidFill>
        <a:effectLst/>
      </p:bgPr>
    </p:bg>
    <p:spTree>
      <p:nvGrpSpPr>
        <p:cNvPr id="1" name=""/>
        <p:cNvGrpSpPr/>
        <p:nvPr/>
      </p:nvGrpSpPr>
      <p:grpSpPr>
        <a:xfrm>
          <a:off x="0" y="0"/>
          <a:ext cx="0" cy="0"/>
          <a:chOff x="0" y="0"/>
          <a:chExt cx="0" cy="0"/>
        </a:xfrm>
      </p:grpSpPr>
      <p:graphicFrame>
        <p:nvGraphicFramePr>
          <p:cNvPr id="152578" name="Group 2"/>
          <p:cNvGraphicFramePr>
            <a:graphicFrameLocks noGrp="1"/>
          </p:cNvGraphicFramePr>
          <p:nvPr>
            <p:ph type="tbl" idx="1"/>
          </p:nvPr>
        </p:nvGraphicFramePr>
        <p:xfrm>
          <a:off x="1703388" y="333375"/>
          <a:ext cx="8496300" cy="6186488"/>
        </p:xfrm>
        <a:graphic>
          <a:graphicData uri="http://schemas.openxmlformats.org/drawingml/2006/table">
            <a:tbl>
              <a:tblPr/>
              <a:tblGrid>
                <a:gridCol w="4248150">
                  <a:extLst>
                    <a:ext uri="{9D8B030D-6E8A-4147-A177-3AD203B41FA5}">
                      <a16:colId xmlns:a16="http://schemas.microsoft.com/office/drawing/2014/main" val="20000"/>
                    </a:ext>
                  </a:extLst>
                </a:gridCol>
                <a:gridCol w="4248150">
                  <a:extLst>
                    <a:ext uri="{9D8B030D-6E8A-4147-A177-3AD203B41FA5}">
                      <a16:colId xmlns:a16="http://schemas.microsoft.com/office/drawing/2014/main" val="20001"/>
                    </a:ext>
                  </a:extLst>
                </a:gridCol>
              </a:tblGrid>
              <a:tr h="822367">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tr-TR" sz="2800" b="1" i="0" u="none" strike="noStrike" cap="none" normalizeH="0" baseline="0" dirty="0" smtClean="0">
                          <a:ln>
                            <a:noFill/>
                          </a:ln>
                          <a:solidFill>
                            <a:schemeClr val="hlink"/>
                          </a:solidFill>
                          <a:effectLst/>
                          <a:latin typeface="Arial" charset="0"/>
                        </a:rPr>
                        <a:t>Geleneksel Sınıflar</a:t>
                      </a:r>
                      <a:r>
                        <a:rPr kumimoji="0" lang="tr-TR" altLang="tr-TR" sz="2800" b="0" i="0" u="none" strike="noStrike" cap="none" normalizeH="0" baseline="0" dirty="0" smtClean="0">
                          <a:ln>
                            <a:noFill/>
                          </a:ln>
                          <a:solidFill>
                            <a:schemeClr val="hlink"/>
                          </a:solidFill>
                          <a:effectLst/>
                          <a:latin typeface="Arial" charset="0"/>
                        </a:rPr>
                        <a:t> </a:t>
                      </a:r>
                    </a:p>
                  </a:txBody>
                  <a:tcPr marL="91433" marR="91433" marT="45722" marB="45722"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tr-TR" sz="2800" b="1" i="0" u="none" strike="noStrike" cap="none" normalizeH="0" baseline="0" dirty="0" err="1" smtClean="0">
                          <a:ln>
                            <a:noFill/>
                          </a:ln>
                          <a:solidFill>
                            <a:schemeClr val="hlink"/>
                          </a:solidFill>
                          <a:effectLst/>
                          <a:latin typeface="Arial" charset="0"/>
                        </a:rPr>
                        <a:t>Yapılandırmacı</a:t>
                      </a:r>
                      <a:r>
                        <a:rPr kumimoji="0" lang="tr-TR" altLang="tr-TR" sz="2800" b="1" i="0" u="none" strike="noStrike" cap="none" normalizeH="0" baseline="0" dirty="0" smtClean="0">
                          <a:ln>
                            <a:noFill/>
                          </a:ln>
                          <a:solidFill>
                            <a:schemeClr val="hlink"/>
                          </a:solidFill>
                          <a:effectLst/>
                          <a:latin typeface="Arial" charset="0"/>
                        </a:rPr>
                        <a:t> Sınıflar</a:t>
                      </a:r>
                      <a:r>
                        <a:rPr kumimoji="0" lang="tr-TR" altLang="tr-TR" sz="2800" b="0" i="0" u="none" strike="noStrike" cap="none" normalizeH="0" baseline="0" dirty="0" smtClean="0">
                          <a:ln>
                            <a:noFill/>
                          </a:ln>
                          <a:solidFill>
                            <a:schemeClr val="hlink"/>
                          </a:solidFill>
                          <a:effectLst/>
                          <a:latin typeface="Arial" charset="0"/>
                        </a:rPr>
                        <a:t> </a:t>
                      </a:r>
                    </a:p>
                  </a:txBody>
                  <a:tcPr marL="91433" marR="91433" marT="45722" marB="45722"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1615523">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Öğrenmeyi değerlendirme etkinliği genellikle öğretimden ayrı olarak görülür ve her zaman sınavlarla yapılır.</a:t>
                      </a:r>
                    </a:p>
                  </a:txBody>
                  <a:tcPr marL="91433" marR="91433" marT="45722" marB="45722"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Öğrenmenin değerlendirilmesi, öğretme işiyle iç içedir ve öğretmenin öğrenci çalışmalarının sonuçlarını gözlemlemesiyle yapılır.</a:t>
                      </a:r>
                      <a:endParaRPr kumimoji="0" lang="tr-TR" altLang="tr-TR" sz="2800" b="0" i="0" u="none" strike="noStrike" cap="none" normalizeH="0" baseline="0" smtClean="0">
                        <a:ln>
                          <a:noFill/>
                        </a:ln>
                        <a:solidFill>
                          <a:schemeClr val="tx1"/>
                        </a:solidFill>
                        <a:effectLst/>
                        <a:latin typeface="Arial" charset="0"/>
                      </a:endParaRPr>
                    </a:p>
                  </a:txBody>
                  <a:tcPr marL="91433" marR="91433" marT="45722" marB="45722"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822367">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Arial" charset="0"/>
                        </a:rPr>
                        <a:t>Her öğrenci temelde yalnız başına çalışır.</a:t>
                      </a:r>
                    </a:p>
                  </a:txBody>
                  <a:tcPr marL="91433" marR="91433" marT="45722" marB="45722"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Öğrenciler genellikle gruplar halinde çalışırlar.</a:t>
                      </a:r>
                    </a:p>
                  </a:txBody>
                  <a:tcPr marL="91433" marR="91433" marT="45722" marB="45722"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1005892">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Öğrenciler, öğretmenin üzerine türlü bilgileri yazacağı boş bir levha olarak görülür.</a:t>
                      </a:r>
                      <a:endParaRPr kumimoji="0" lang="tr-TR" altLang="tr-TR" sz="2800" b="0" i="0" u="none" strike="noStrike" cap="none" normalizeH="0" baseline="0" smtClean="0">
                        <a:ln>
                          <a:noFill/>
                        </a:ln>
                        <a:solidFill>
                          <a:schemeClr val="tx1"/>
                        </a:solidFill>
                        <a:effectLst/>
                        <a:latin typeface="Arial" charset="0"/>
                      </a:endParaRPr>
                    </a:p>
                  </a:txBody>
                  <a:tcPr marL="91433" marR="91433" marT="45722" marB="45722"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Öğrenciler, gerçek dünyaya ilişkin kuramlar oluşturabilen düşünürler olarak görülür.</a:t>
                      </a:r>
                      <a:endParaRPr kumimoji="0" lang="tr-TR" altLang="tr-TR" sz="2800" b="0" i="0" u="none" strike="noStrike" cap="none" normalizeH="0" baseline="0" smtClean="0">
                        <a:ln>
                          <a:noFill/>
                        </a:ln>
                        <a:solidFill>
                          <a:schemeClr val="tx1"/>
                        </a:solidFill>
                        <a:effectLst/>
                        <a:latin typeface="Arial" charset="0"/>
                      </a:endParaRPr>
                    </a:p>
                  </a:txBody>
                  <a:tcPr marL="91433" marR="91433" marT="45722" marB="45722"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1920339">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smtClean="0">
                          <a:ln>
                            <a:noFill/>
                          </a:ln>
                          <a:solidFill>
                            <a:schemeClr val="tx1"/>
                          </a:solidFill>
                          <a:effectLst/>
                          <a:latin typeface="Arial" charset="0"/>
                        </a:rPr>
                        <a:t>Öğretmen öğrencinin öğrenmesini değerlendirmek için doğru cevabı arar.</a:t>
                      </a:r>
                      <a:endParaRPr kumimoji="0" lang="tr-TR" altLang="tr-TR" sz="2800" b="0" i="0" u="none" strike="noStrike" cap="none" normalizeH="0" baseline="0" smtClean="0">
                        <a:ln>
                          <a:noFill/>
                        </a:ln>
                        <a:solidFill>
                          <a:schemeClr val="tx1"/>
                        </a:solidFill>
                        <a:effectLst/>
                        <a:latin typeface="Arial" charset="0"/>
                      </a:endParaRPr>
                    </a:p>
                  </a:txBody>
                  <a:tcPr marL="91433" marR="91433" marT="45722" marB="45722"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Arial" charset="0"/>
                        </a:rPr>
                        <a:t>Öğrencilerin değerlendirilmesi öğretme süreciyle iç içedir, öğrencilerin çalışmaları, </a:t>
                      </a:r>
                      <a:r>
                        <a:rPr kumimoji="0" lang="tr-TR" altLang="tr-TR" sz="2000" b="0" i="0" u="none" strike="noStrike" cap="none" normalizeH="0" baseline="0" dirty="0" err="1" smtClean="0">
                          <a:ln>
                            <a:noFill/>
                          </a:ln>
                          <a:solidFill>
                            <a:schemeClr val="tx1"/>
                          </a:solidFill>
                          <a:effectLst/>
                          <a:latin typeface="Arial" charset="0"/>
                        </a:rPr>
                        <a:t>portfolioları</a:t>
                      </a:r>
                      <a:r>
                        <a:rPr kumimoji="0" lang="tr-TR" altLang="tr-TR" sz="2000" b="0" i="0" u="none" strike="noStrike" cap="none" normalizeH="0" baseline="0" dirty="0" smtClean="0">
                          <a:ln>
                            <a:noFill/>
                          </a:ln>
                          <a:solidFill>
                            <a:schemeClr val="tx1"/>
                          </a:solidFill>
                          <a:effectLst/>
                          <a:latin typeface="Arial" charset="0"/>
                        </a:rPr>
                        <a:t> ve öğretmenin öğrencileri çalışma sırasında gözlemlemesi sonucunda olur.</a:t>
                      </a:r>
                    </a:p>
                  </a:txBody>
                  <a:tcPr marL="91433" marR="91433" marT="45722" marB="45722"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9189386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152578"/>
                                        </p:tgtEl>
                                        <p:attrNameLst>
                                          <p:attrName>style.visibility</p:attrName>
                                        </p:attrNameLst>
                                      </p:cBhvr>
                                      <p:to>
                                        <p:strVal val="visible"/>
                                      </p:to>
                                    </p:set>
                                    <p:animEffect transition="in" filter="diamond(in)">
                                      <p:cBhvr>
                                        <p:cTn id="7" dur="2000"/>
                                        <p:tgtEl>
                                          <p:spTgt spid="152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body" sz="half" idx="1"/>
          </p:nvPr>
        </p:nvSpPr>
        <p:spPr>
          <a:xfrm>
            <a:off x="2209800" y="1052514"/>
            <a:ext cx="7773988" cy="5043487"/>
          </a:xfrm>
        </p:spPr>
        <p:txBody>
          <a:bodyPr/>
          <a:lstStyle/>
          <a:p>
            <a:pPr marL="609600" indent="-609600">
              <a:buNone/>
            </a:pPr>
            <a:r>
              <a:rPr lang="tr-TR" altLang="tr-TR">
                <a:solidFill>
                  <a:schemeClr val="hlink"/>
                </a:solidFill>
              </a:rPr>
              <a:t>1.</a:t>
            </a:r>
            <a:r>
              <a:rPr lang="tr-TR" altLang="tr-TR">
                <a:solidFill>
                  <a:schemeClr val="bg2"/>
                </a:solidFill>
              </a:rPr>
              <a:t> Olayın sunumu</a:t>
            </a:r>
          </a:p>
          <a:p>
            <a:pPr marL="609600" indent="-609600">
              <a:buNone/>
            </a:pPr>
            <a:r>
              <a:rPr lang="tr-TR" altLang="tr-TR">
                <a:solidFill>
                  <a:schemeClr val="hlink"/>
                </a:solidFill>
              </a:rPr>
              <a:t>2.</a:t>
            </a:r>
            <a:r>
              <a:rPr lang="tr-TR" altLang="tr-TR">
                <a:solidFill>
                  <a:schemeClr val="bg2"/>
                </a:solidFill>
              </a:rPr>
              <a:t> Ön bilgilerin hatırlatılması ve alternatif kavramların belirlenmesi</a:t>
            </a:r>
          </a:p>
          <a:p>
            <a:pPr marL="609600" indent="-609600">
              <a:buNone/>
            </a:pPr>
            <a:r>
              <a:rPr lang="tr-TR" altLang="tr-TR">
                <a:solidFill>
                  <a:schemeClr val="hlink"/>
                </a:solidFill>
              </a:rPr>
              <a:t>3.</a:t>
            </a:r>
            <a:r>
              <a:rPr lang="tr-TR" altLang="tr-TR">
                <a:solidFill>
                  <a:schemeClr val="bg2"/>
                </a:solidFill>
              </a:rPr>
              <a:t> Hipotez kurma</a:t>
            </a:r>
          </a:p>
          <a:p>
            <a:pPr marL="609600" indent="-609600">
              <a:buNone/>
            </a:pPr>
            <a:r>
              <a:rPr lang="tr-TR" altLang="tr-TR">
                <a:solidFill>
                  <a:schemeClr val="hlink"/>
                </a:solidFill>
              </a:rPr>
              <a:t>4.</a:t>
            </a:r>
            <a:r>
              <a:rPr lang="tr-TR" altLang="tr-TR">
                <a:solidFill>
                  <a:schemeClr val="bg2"/>
                </a:solidFill>
              </a:rPr>
              <a:t> Veri toplama</a:t>
            </a:r>
          </a:p>
          <a:p>
            <a:pPr marL="609600" indent="-609600">
              <a:buNone/>
            </a:pPr>
            <a:r>
              <a:rPr lang="tr-TR" altLang="tr-TR">
                <a:solidFill>
                  <a:schemeClr val="hlink"/>
                </a:solidFill>
              </a:rPr>
              <a:t>5.</a:t>
            </a:r>
            <a:r>
              <a:rPr lang="tr-TR" altLang="tr-TR">
                <a:solidFill>
                  <a:schemeClr val="bg2"/>
                </a:solidFill>
              </a:rPr>
              <a:t> Hipotezlerin test edilmesi ve kavram yapılandırma</a:t>
            </a:r>
          </a:p>
          <a:p>
            <a:pPr marL="609600" indent="-609600">
              <a:buNone/>
            </a:pPr>
            <a:r>
              <a:rPr lang="tr-TR" altLang="tr-TR">
                <a:solidFill>
                  <a:schemeClr val="hlink"/>
                </a:solidFill>
              </a:rPr>
              <a:t>6. </a:t>
            </a:r>
            <a:r>
              <a:rPr lang="tr-TR" altLang="tr-TR">
                <a:solidFill>
                  <a:schemeClr val="bg2"/>
                </a:solidFill>
              </a:rPr>
              <a:t>Genelleme yapma </a:t>
            </a:r>
          </a:p>
        </p:txBody>
      </p:sp>
      <p:pic>
        <p:nvPicPr>
          <p:cNvPr id="89091" name="Picture 3" descr="aog51326"/>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6743701" y="4292600"/>
            <a:ext cx="2881313" cy="2338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25221684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afterEffect">
                                  <p:stCondLst>
                                    <p:cond delay="0"/>
                                  </p:stCondLst>
                                  <p:childTnLst>
                                    <p:set>
                                      <p:cBhvr>
                                        <p:cTn id="6" dur="1" fill="hold">
                                          <p:stCondLst>
                                            <p:cond delay="0"/>
                                          </p:stCondLst>
                                        </p:cTn>
                                        <p:tgtEl>
                                          <p:spTgt spid="89091"/>
                                        </p:tgtEl>
                                        <p:attrNameLst>
                                          <p:attrName>style.visibility</p:attrName>
                                        </p:attrNameLst>
                                      </p:cBhvr>
                                      <p:to>
                                        <p:strVal val="visible"/>
                                      </p:to>
                                    </p:set>
                                    <p:animEffect transition="in" filter="wipe(down)">
                                      <p:cBhvr>
                                        <p:cTn id="7" dur="580">
                                          <p:stCondLst>
                                            <p:cond delay="0"/>
                                          </p:stCondLst>
                                        </p:cTn>
                                        <p:tgtEl>
                                          <p:spTgt spid="89091"/>
                                        </p:tgtEl>
                                      </p:cBhvr>
                                    </p:animEffect>
                                    <p:anim calcmode="lin" valueType="num">
                                      <p:cBhvr>
                                        <p:cTn id="8" dur="1822" tmFilter="0,0; 0.14,0.36; 0.43,0.73; 0.71,0.91; 1.0,1.0">
                                          <p:stCondLst>
                                            <p:cond delay="0"/>
                                          </p:stCondLst>
                                        </p:cTn>
                                        <p:tgtEl>
                                          <p:spTgt spid="8909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909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909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909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9091"/>
                                        </p:tgtEl>
                                        <p:attrNameLst>
                                          <p:attrName>ppt_y</p:attrName>
                                        </p:attrNameLst>
                                      </p:cBhvr>
                                      <p:tavLst>
                                        <p:tav tm="0" fmla="#ppt_y-sin(pi*$)/81">
                                          <p:val>
                                            <p:fltVal val="0"/>
                                          </p:val>
                                        </p:tav>
                                        <p:tav tm="100000">
                                          <p:val>
                                            <p:fltVal val="1"/>
                                          </p:val>
                                        </p:tav>
                                      </p:tavLst>
                                    </p:anim>
                                    <p:animScale>
                                      <p:cBhvr>
                                        <p:cTn id="13" dur="26">
                                          <p:stCondLst>
                                            <p:cond delay="650"/>
                                          </p:stCondLst>
                                        </p:cTn>
                                        <p:tgtEl>
                                          <p:spTgt spid="89091"/>
                                        </p:tgtEl>
                                      </p:cBhvr>
                                      <p:to x="100000" y="60000"/>
                                    </p:animScale>
                                    <p:animScale>
                                      <p:cBhvr>
                                        <p:cTn id="14" dur="166" decel="50000">
                                          <p:stCondLst>
                                            <p:cond delay="676"/>
                                          </p:stCondLst>
                                        </p:cTn>
                                        <p:tgtEl>
                                          <p:spTgt spid="89091"/>
                                        </p:tgtEl>
                                      </p:cBhvr>
                                      <p:to x="100000" y="100000"/>
                                    </p:animScale>
                                    <p:animScale>
                                      <p:cBhvr>
                                        <p:cTn id="15" dur="26">
                                          <p:stCondLst>
                                            <p:cond delay="1312"/>
                                          </p:stCondLst>
                                        </p:cTn>
                                        <p:tgtEl>
                                          <p:spTgt spid="89091"/>
                                        </p:tgtEl>
                                      </p:cBhvr>
                                      <p:to x="100000" y="80000"/>
                                    </p:animScale>
                                    <p:animScale>
                                      <p:cBhvr>
                                        <p:cTn id="16" dur="166" decel="50000">
                                          <p:stCondLst>
                                            <p:cond delay="1338"/>
                                          </p:stCondLst>
                                        </p:cTn>
                                        <p:tgtEl>
                                          <p:spTgt spid="89091"/>
                                        </p:tgtEl>
                                      </p:cBhvr>
                                      <p:to x="100000" y="100000"/>
                                    </p:animScale>
                                    <p:animScale>
                                      <p:cBhvr>
                                        <p:cTn id="17" dur="26">
                                          <p:stCondLst>
                                            <p:cond delay="1642"/>
                                          </p:stCondLst>
                                        </p:cTn>
                                        <p:tgtEl>
                                          <p:spTgt spid="89091"/>
                                        </p:tgtEl>
                                      </p:cBhvr>
                                      <p:to x="100000" y="90000"/>
                                    </p:animScale>
                                    <p:animScale>
                                      <p:cBhvr>
                                        <p:cTn id="18" dur="166" decel="50000">
                                          <p:stCondLst>
                                            <p:cond delay="1668"/>
                                          </p:stCondLst>
                                        </p:cTn>
                                        <p:tgtEl>
                                          <p:spTgt spid="89091"/>
                                        </p:tgtEl>
                                      </p:cBhvr>
                                      <p:to x="100000" y="100000"/>
                                    </p:animScale>
                                    <p:animScale>
                                      <p:cBhvr>
                                        <p:cTn id="19" dur="26">
                                          <p:stCondLst>
                                            <p:cond delay="1808"/>
                                          </p:stCondLst>
                                        </p:cTn>
                                        <p:tgtEl>
                                          <p:spTgt spid="89091"/>
                                        </p:tgtEl>
                                      </p:cBhvr>
                                      <p:to x="100000" y="95000"/>
                                    </p:animScale>
                                    <p:animScale>
                                      <p:cBhvr>
                                        <p:cTn id="20" dur="166" decel="50000">
                                          <p:stCondLst>
                                            <p:cond delay="1834"/>
                                          </p:stCondLst>
                                        </p:cTn>
                                        <p:tgtEl>
                                          <p:spTgt spid="89091"/>
                                        </p:tgtEl>
                                      </p:cBhvr>
                                      <p:to x="100000" y="100000"/>
                                    </p:animScale>
                                  </p:childTnLst>
                                </p:cTn>
                              </p:par>
                            </p:childTnLst>
                          </p:cTn>
                        </p:par>
                        <p:par>
                          <p:cTn id="21" fill="hold" nodeType="afterGroup">
                            <p:stCondLst>
                              <p:cond delay="2000"/>
                            </p:stCondLst>
                            <p:childTnLst>
                              <p:par>
                                <p:cTn id="22" presetID="25" presetClass="entr" presetSubtype="0" fill="hold" grpId="0" nodeType="afterEffect">
                                  <p:stCondLst>
                                    <p:cond delay="0"/>
                                  </p:stCondLst>
                                  <p:childTnLst>
                                    <p:set>
                                      <p:cBhvr>
                                        <p:cTn id="23" dur="1" fill="hold">
                                          <p:stCondLst>
                                            <p:cond delay="0"/>
                                          </p:stCondLst>
                                        </p:cTn>
                                        <p:tgtEl>
                                          <p:spTgt spid="89090">
                                            <p:txEl>
                                              <p:pRg st="0" end="0"/>
                                            </p:txEl>
                                          </p:spTgt>
                                        </p:tgtEl>
                                        <p:attrNameLst>
                                          <p:attrName>style.visibility</p:attrName>
                                        </p:attrNameLst>
                                      </p:cBhvr>
                                      <p:to>
                                        <p:strVal val="visible"/>
                                      </p:to>
                                    </p:set>
                                    <p:anim calcmode="lin" valueType="num">
                                      <p:cBhvr>
                                        <p:cTn id="24" dur="500" decel="50000" fill="hold">
                                          <p:stCondLst>
                                            <p:cond delay="0"/>
                                          </p:stCondLst>
                                        </p:cTn>
                                        <p:tgtEl>
                                          <p:spTgt spid="89090">
                                            <p:txEl>
                                              <p:pRg st="0" end="0"/>
                                            </p:txEl>
                                          </p:spTgt>
                                        </p:tgtEl>
                                        <p:attrNameLst>
                                          <p:attrName>style.rotation</p:attrName>
                                        </p:attrNameLst>
                                      </p:cBhvr>
                                      <p:tavLst>
                                        <p:tav tm="0">
                                          <p:val>
                                            <p:fltVal val="-90"/>
                                          </p:val>
                                        </p:tav>
                                        <p:tav tm="100000">
                                          <p:val>
                                            <p:fltVal val="0"/>
                                          </p:val>
                                        </p:tav>
                                      </p:tavLst>
                                    </p:anim>
                                    <p:anim calcmode="lin" valueType="num">
                                      <p:cBhvr>
                                        <p:cTn id="25" dur="500" decel="50000" fill="hold">
                                          <p:stCondLst>
                                            <p:cond delay="0"/>
                                          </p:stCondLst>
                                        </p:cTn>
                                        <p:tgtEl>
                                          <p:spTgt spid="89090">
                                            <p:txEl>
                                              <p:pRg st="0" end="0"/>
                                            </p:txEl>
                                          </p:spTgt>
                                        </p:tgtEl>
                                        <p:attrNameLst>
                                          <p:attrName>ppt_w</p:attrName>
                                        </p:attrNameLst>
                                      </p:cBhvr>
                                      <p:tavLst>
                                        <p:tav tm="0">
                                          <p:val>
                                            <p:strVal val="#ppt_w"/>
                                          </p:val>
                                        </p:tav>
                                        <p:tav tm="100000">
                                          <p:val>
                                            <p:strVal val="#ppt_w*.05"/>
                                          </p:val>
                                        </p:tav>
                                      </p:tavLst>
                                    </p:anim>
                                    <p:anim calcmode="lin" valueType="num">
                                      <p:cBhvr>
                                        <p:cTn id="26" dur="500" accel="50000" fill="hold">
                                          <p:stCondLst>
                                            <p:cond delay="500"/>
                                          </p:stCondLst>
                                        </p:cTn>
                                        <p:tgtEl>
                                          <p:spTgt spid="89090">
                                            <p:txEl>
                                              <p:pRg st="0" end="0"/>
                                            </p:txEl>
                                          </p:spTgt>
                                        </p:tgtEl>
                                        <p:attrNameLst>
                                          <p:attrName>ppt_w</p:attrName>
                                        </p:attrNameLst>
                                      </p:cBhvr>
                                      <p:tavLst>
                                        <p:tav tm="0">
                                          <p:val>
                                            <p:strVal val="#ppt_w*.05"/>
                                          </p:val>
                                        </p:tav>
                                        <p:tav tm="100000">
                                          <p:val>
                                            <p:strVal val="#ppt_w"/>
                                          </p:val>
                                        </p:tav>
                                      </p:tavLst>
                                    </p:anim>
                                    <p:anim calcmode="lin" valueType="num">
                                      <p:cBhvr>
                                        <p:cTn id="27" dur="1000" fill="hold"/>
                                        <p:tgtEl>
                                          <p:spTgt spid="89090">
                                            <p:txEl>
                                              <p:pRg st="0" end="0"/>
                                            </p:txEl>
                                          </p:spTgt>
                                        </p:tgtEl>
                                        <p:attrNameLst>
                                          <p:attrName>ppt_h</p:attrName>
                                        </p:attrNameLst>
                                      </p:cBhvr>
                                      <p:tavLst>
                                        <p:tav tm="0">
                                          <p:val>
                                            <p:strVal val="#ppt_h"/>
                                          </p:val>
                                        </p:tav>
                                        <p:tav tm="100000">
                                          <p:val>
                                            <p:strVal val="#ppt_h"/>
                                          </p:val>
                                        </p:tav>
                                      </p:tavLst>
                                    </p:anim>
                                    <p:anim calcmode="lin" valueType="num">
                                      <p:cBhvr>
                                        <p:cTn id="28" dur="500" decel="50000" fill="hold">
                                          <p:stCondLst>
                                            <p:cond delay="0"/>
                                          </p:stCondLst>
                                        </p:cTn>
                                        <p:tgtEl>
                                          <p:spTgt spid="89090">
                                            <p:txEl>
                                              <p:pRg st="0" end="0"/>
                                            </p:txEl>
                                          </p:spTgt>
                                        </p:tgtEl>
                                        <p:attrNameLst>
                                          <p:attrName>ppt_x</p:attrName>
                                        </p:attrNameLst>
                                      </p:cBhvr>
                                      <p:tavLst>
                                        <p:tav tm="0">
                                          <p:val>
                                            <p:strVal val="#ppt_x+.4"/>
                                          </p:val>
                                        </p:tav>
                                        <p:tav tm="100000">
                                          <p:val>
                                            <p:strVal val="#ppt_x"/>
                                          </p:val>
                                        </p:tav>
                                      </p:tavLst>
                                    </p:anim>
                                    <p:anim calcmode="lin" valueType="num">
                                      <p:cBhvr>
                                        <p:cTn id="29" dur="500" decel="50000" fill="hold">
                                          <p:stCondLst>
                                            <p:cond delay="0"/>
                                          </p:stCondLst>
                                        </p:cTn>
                                        <p:tgtEl>
                                          <p:spTgt spid="89090">
                                            <p:txEl>
                                              <p:pRg st="0" end="0"/>
                                            </p:txEl>
                                          </p:spTgt>
                                        </p:tgtEl>
                                        <p:attrNameLst>
                                          <p:attrName>ppt_y</p:attrName>
                                        </p:attrNameLst>
                                      </p:cBhvr>
                                      <p:tavLst>
                                        <p:tav tm="0">
                                          <p:val>
                                            <p:strVal val="#ppt_y-.2"/>
                                          </p:val>
                                        </p:tav>
                                        <p:tav tm="100000">
                                          <p:val>
                                            <p:strVal val="#ppt_y+.1"/>
                                          </p:val>
                                        </p:tav>
                                      </p:tavLst>
                                    </p:anim>
                                    <p:anim calcmode="lin" valueType="num">
                                      <p:cBhvr>
                                        <p:cTn id="30" dur="500" accel="50000" fill="hold">
                                          <p:stCondLst>
                                            <p:cond delay="500"/>
                                          </p:stCondLst>
                                        </p:cTn>
                                        <p:tgtEl>
                                          <p:spTgt spid="89090">
                                            <p:txEl>
                                              <p:pRg st="0" end="0"/>
                                            </p:txEl>
                                          </p:spTgt>
                                        </p:tgtEl>
                                        <p:attrNameLst>
                                          <p:attrName>ppt_y</p:attrName>
                                        </p:attrNameLst>
                                      </p:cBhvr>
                                      <p:tavLst>
                                        <p:tav tm="0">
                                          <p:val>
                                            <p:strVal val="#ppt_y+.1"/>
                                          </p:val>
                                        </p:tav>
                                        <p:tav tm="100000">
                                          <p:val>
                                            <p:strVal val="#ppt_y"/>
                                          </p:val>
                                        </p:tav>
                                      </p:tavLst>
                                    </p:anim>
                                    <p:animEffect transition="in" filter="fade">
                                      <p:cBhvr>
                                        <p:cTn id="31" dur="1000" decel="50000">
                                          <p:stCondLst>
                                            <p:cond delay="0"/>
                                          </p:stCondLst>
                                        </p:cTn>
                                        <p:tgtEl>
                                          <p:spTgt spid="89090">
                                            <p:txEl>
                                              <p:pRg st="0" end="0"/>
                                            </p:txEl>
                                          </p:spTgt>
                                        </p:tgtEl>
                                      </p:cBhvr>
                                    </p:animEffect>
                                  </p:childTnLst>
                                </p:cTn>
                              </p:par>
                            </p:childTnLst>
                          </p:cTn>
                        </p:par>
                        <p:par>
                          <p:cTn id="32" fill="hold" nodeType="afterGroup">
                            <p:stCondLst>
                              <p:cond delay="3000"/>
                            </p:stCondLst>
                            <p:childTnLst>
                              <p:par>
                                <p:cTn id="33" presetID="25" presetClass="entr" presetSubtype="0" fill="hold" grpId="0" nodeType="afterEffect">
                                  <p:stCondLst>
                                    <p:cond delay="0"/>
                                  </p:stCondLst>
                                  <p:childTnLst>
                                    <p:set>
                                      <p:cBhvr>
                                        <p:cTn id="34" dur="1" fill="hold">
                                          <p:stCondLst>
                                            <p:cond delay="0"/>
                                          </p:stCondLst>
                                        </p:cTn>
                                        <p:tgtEl>
                                          <p:spTgt spid="89090">
                                            <p:txEl>
                                              <p:pRg st="1" end="1"/>
                                            </p:txEl>
                                          </p:spTgt>
                                        </p:tgtEl>
                                        <p:attrNameLst>
                                          <p:attrName>style.visibility</p:attrName>
                                        </p:attrNameLst>
                                      </p:cBhvr>
                                      <p:to>
                                        <p:strVal val="visible"/>
                                      </p:to>
                                    </p:set>
                                    <p:anim calcmode="lin" valueType="num">
                                      <p:cBhvr>
                                        <p:cTn id="35" dur="500" decel="50000" fill="hold">
                                          <p:stCondLst>
                                            <p:cond delay="0"/>
                                          </p:stCondLst>
                                        </p:cTn>
                                        <p:tgtEl>
                                          <p:spTgt spid="89090">
                                            <p:txEl>
                                              <p:pRg st="1" end="1"/>
                                            </p:txEl>
                                          </p:spTgt>
                                        </p:tgtEl>
                                        <p:attrNameLst>
                                          <p:attrName>style.rotation</p:attrName>
                                        </p:attrNameLst>
                                      </p:cBhvr>
                                      <p:tavLst>
                                        <p:tav tm="0">
                                          <p:val>
                                            <p:fltVal val="-90"/>
                                          </p:val>
                                        </p:tav>
                                        <p:tav tm="100000">
                                          <p:val>
                                            <p:fltVal val="0"/>
                                          </p:val>
                                        </p:tav>
                                      </p:tavLst>
                                    </p:anim>
                                    <p:anim calcmode="lin" valueType="num">
                                      <p:cBhvr>
                                        <p:cTn id="36" dur="500" decel="50000" fill="hold">
                                          <p:stCondLst>
                                            <p:cond delay="0"/>
                                          </p:stCondLst>
                                        </p:cTn>
                                        <p:tgtEl>
                                          <p:spTgt spid="89090">
                                            <p:txEl>
                                              <p:pRg st="1" end="1"/>
                                            </p:txEl>
                                          </p:spTgt>
                                        </p:tgtEl>
                                        <p:attrNameLst>
                                          <p:attrName>ppt_w</p:attrName>
                                        </p:attrNameLst>
                                      </p:cBhvr>
                                      <p:tavLst>
                                        <p:tav tm="0">
                                          <p:val>
                                            <p:strVal val="#ppt_w"/>
                                          </p:val>
                                        </p:tav>
                                        <p:tav tm="100000">
                                          <p:val>
                                            <p:strVal val="#ppt_w*.05"/>
                                          </p:val>
                                        </p:tav>
                                      </p:tavLst>
                                    </p:anim>
                                    <p:anim calcmode="lin" valueType="num">
                                      <p:cBhvr>
                                        <p:cTn id="37" dur="500" accel="50000" fill="hold">
                                          <p:stCondLst>
                                            <p:cond delay="500"/>
                                          </p:stCondLst>
                                        </p:cTn>
                                        <p:tgtEl>
                                          <p:spTgt spid="89090">
                                            <p:txEl>
                                              <p:pRg st="1" end="1"/>
                                            </p:txEl>
                                          </p:spTgt>
                                        </p:tgtEl>
                                        <p:attrNameLst>
                                          <p:attrName>ppt_w</p:attrName>
                                        </p:attrNameLst>
                                      </p:cBhvr>
                                      <p:tavLst>
                                        <p:tav tm="0">
                                          <p:val>
                                            <p:strVal val="#ppt_w*.05"/>
                                          </p:val>
                                        </p:tav>
                                        <p:tav tm="100000">
                                          <p:val>
                                            <p:strVal val="#ppt_w"/>
                                          </p:val>
                                        </p:tav>
                                      </p:tavLst>
                                    </p:anim>
                                    <p:anim calcmode="lin" valueType="num">
                                      <p:cBhvr>
                                        <p:cTn id="38" dur="1000" fill="hold"/>
                                        <p:tgtEl>
                                          <p:spTgt spid="89090">
                                            <p:txEl>
                                              <p:pRg st="1" end="1"/>
                                            </p:txEl>
                                          </p:spTgt>
                                        </p:tgtEl>
                                        <p:attrNameLst>
                                          <p:attrName>ppt_h</p:attrName>
                                        </p:attrNameLst>
                                      </p:cBhvr>
                                      <p:tavLst>
                                        <p:tav tm="0">
                                          <p:val>
                                            <p:strVal val="#ppt_h"/>
                                          </p:val>
                                        </p:tav>
                                        <p:tav tm="100000">
                                          <p:val>
                                            <p:strVal val="#ppt_h"/>
                                          </p:val>
                                        </p:tav>
                                      </p:tavLst>
                                    </p:anim>
                                    <p:anim calcmode="lin" valueType="num">
                                      <p:cBhvr>
                                        <p:cTn id="39" dur="500" decel="50000" fill="hold">
                                          <p:stCondLst>
                                            <p:cond delay="0"/>
                                          </p:stCondLst>
                                        </p:cTn>
                                        <p:tgtEl>
                                          <p:spTgt spid="89090">
                                            <p:txEl>
                                              <p:pRg st="1" end="1"/>
                                            </p:txEl>
                                          </p:spTgt>
                                        </p:tgtEl>
                                        <p:attrNameLst>
                                          <p:attrName>ppt_x</p:attrName>
                                        </p:attrNameLst>
                                      </p:cBhvr>
                                      <p:tavLst>
                                        <p:tav tm="0">
                                          <p:val>
                                            <p:strVal val="#ppt_x+.4"/>
                                          </p:val>
                                        </p:tav>
                                        <p:tav tm="100000">
                                          <p:val>
                                            <p:strVal val="#ppt_x"/>
                                          </p:val>
                                        </p:tav>
                                      </p:tavLst>
                                    </p:anim>
                                    <p:anim calcmode="lin" valueType="num">
                                      <p:cBhvr>
                                        <p:cTn id="40" dur="500" decel="50000" fill="hold">
                                          <p:stCondLst>
                                            <p:cond delay="0"/>
                                          </p:stCondLst>
                                        </p:cTn>
                                        <p:tgtEl>
                                          <p:spTgt spid="89090">
                                            <p:txEl>
                                              <p:pRg st="1" end="1"/>
                                            </p:txEl>
                                          </p:spTgt>
                                        </p:tgtEl>
                                        <p:attrNameLst>
                                          <p:attrName>ppt_y</p:attrName>
                                        </p:attrNameLst>
                                      </p:cBhvr>
                                      <p:tavLst>
                                        <p:tav tm="0">
                                          <p:val>
                                            <p:strVal val="#ppt_y-.2"/>
                                          </p:val>
                                        </p:tav>
                                        <p:tav tm="100000">
                                          <p:val>
                                            <p:strVal val="#ppt_y+.1"/>
                                          </p:val>
                                        </p:tav>
                                      </p:tavLst>
                                    </p:anim>
                                    <p:anim calcmode="lin" valueType="num">
                                      <p:cBhvr>
                                        <p:cTn id="41" dur="500" accel="50000" fill="hold">
                                          <p:stCondLst>
                                            <p:cond delay="500"/>
                                          </p:stCondLst>
                                        </p:cTn>
                                        <p:tgtEl>
                                          <p:spTgt spid="89090">
                                            <p:txEl>
                                              <p:pRg st="1" end="1"/>
                                            </p:txEl>
                                          </p:spTgt>
                                        </p:tgtEl>
                                        <p:attrNameLst>
                                          <p:attrName>ppt_y</p:attrName>
                                        </p:attrNameLst>
                                      </p:cBhvr>
                                      <p:tavLst>
                                        <p:tav tm="0">
                                          <p:val>
                                            <p:strVal val="#ppt_y+.1"/>
                                          </p:val>
                                        </p:tav>
                                        <p:tav tm="100000">
                                          <p:val>
                                            <p:strVal val="#ppt_y"/>
                                          </p:val>
                                        </p:tav>
                                      </p:tavLst>
                                    </p:anim>
                                    <p:animEffect transition="in" filter="fade">
                                      <p:cBhvr>
                                        <p:cTn id="42" dur="1000" decel="50000">
                                          <p:stCondLst>
                                            <p:cond delay="0"/>
                                          </p:stCondLst>
                                        </p:cTn>
                                        <p:tgtEl>
                                          <p:spTgt spid="89090">
                                            <p:txEl>
                                              <p:pRg st="1" end="1"/>
                                            </p:txEl>
                                          </p:spTgt>
                                        </p:tgtEl>
                                      </p:cBhvr>
                                    </p:animEffect>
                                  </p:childTnLst>
                                </p:cTn>
                              </p:par>
                            </p:childTnLst>
                          </p:cTn>
                        </p:par>
                        <p:par>
                          <p:cTn id="43" fill="hold" nodeType="afterGroup">
                            <p:stCondLst>
                              <p:cond delay="4000"/>
                            </p:stCondLst>
                            <p:childTnLst>
                              <p:par>
                                <p:cTn id="44" presetID="25" presetClass="entr" presetSubtype="0" fill="hold" grpId="0" nodeType="afterEffect">
                                  <p:stCondLst>
                                    <p:cond delay="0"/>
                                  </p:stCondLst>
                                  <p:childTnLst>
                                    <p:set>
                                      <p:cBhvr>
                                        <p:cTn id="45" dur="1" fill="hold">
                                          <p:stCondLst>
                                            <p:cond delay="0"/>
                                          </p:stCondLst>
                                        </p:cTn>
                                        <p:tgtEl>
                                          <p:spTgt spid="89090">
                                            <p:txEl>
                                              <p:pRg st="2" end="2"/>
                                            </p:txEl>
                                          </p:spTgt>
                                        </p:tgtEl>
                                        <p:attrNameLst>
                                          <p:attrName>style.visibility</p:attrName>
                                        </p:attrNameLst>
                                      </p:cBhvr>
                                      <p:to>
                                        <p:strVal val="visible"/>
                                      </p:to>
                                    </p:set>
                                    <p:anim calcmode="lin" valueType="num">
                                      <p:cBhvr>
                                        <p:cTn id="46" dur="500" decel="50000" fill="hold">
                                          <p:stCondLst>
                                            <p:cond delay="0"/>
                                          </p:stCondLst>
                                        </p:cTn>
                                        <p:tgtEl>
                                          <p:spTgt spid="89090">
                                            <p:txEl>
                                              <p:pRg st="2" end="2"/>
                                            </p:txEl>
                                          </p:spTgt>
                                        </p:tgtEl>
                                        <p:attrNameLst>
                                          <p:attrName>style.rotation</p:attrName>
                                        </p:attrNameLst>
                                      </p:cBhvr>
                                      <p:tavLst>
                                        <p:tav tm="0">
                                          <p:val>
                                            <p:fltVal val="-90"/>
                                          </p:val>
                                        </p:tav>
                                        <p:tav tm="100000">
                                          <p:val>
                                            <p:fltVal val="0"/>
                                          </p:val>
                                        </p:tav>
                                      </p:tavLst>
                                    </p:anim>
                                    <p:anim calcmode="lin" valueType="num">
                                      <p:cBhvr>
                                        <p:cTn id="47" dur="500" decel="50000" fill="hold">
                                          <p:stCondLst>
                                            <p:cond delay="0"/>
                                          </p:stCondLst>
                                        </p:cTn>
                                        <p:tgtEl>
                                          <p:spTgt spid="89090">
                                            <p:txEl>
                                              <p:pRg st="2" end="2"/>
                                            </p:txEl>
                                          </p:spTgt>
                                        </p:tgtEl>
                                        <p:attrNameLst>
                                          <p:attrName>ppt_w</p:attrName>
                                        </p:attrNameLst>
                                      </p:cBhvr>
                                      <p:tavLst>
                                        <p:tav tm="0">
                                          <p:val>
                                            <p:strVal val="#ppt_w"/>
                                          </p:val>
                                        </p:tav>
                                        <p:tav tm="100000">
                                          <p:val>
                                            <p:strVal val="#ppt_w*.05"/>
                                          </p:val>
                                        </p:tav>
                                      </p:tavLst>
                                    </p:anim>
                                    <p:anim calcmode="lin" valueType="num">
                                      <p:cBhvr>
                                        <p:cTn id="48" dur="500" accel="50000" fill="hold">
                                          <p:stCondLst>
                                            <p:cond delay="500"/>
                                          </p:stCondLst>
                                        </p:cTn>
                                        <p:tgtEl>
                                          <p:spTgt spid="89090">
                                            <p:txEl>
                                              <p:pRg st="2" end="2"/>
                                            </p:txEl>
                                          </p:spTgt>
                                        </p:tgtEl>
                                        <p:attrNameLst>
                                          <p:attrName>ppt_w</p:attrName>
                                        </p:attrNameLst>
                                      </p:cBhvr>
                                      <p:tavLst>
                                        <p:tav tm="0">
                                          <p:val>
                                            <p:strVal val="#ppt_w*.05"/>
                                          </p:val>
                                        </p:tav>
                                        <p:tav tm="100000">
                                          <p:val>
                                            <p:strVal val="#ppt_w"/>
                                          </p:val>
                                        </p:tav>
                                      </p:tavLst>
                                    </p:anim>
                                    <p:anim calcmode="lin" valueType="num">
                                      <p:cBhvr>
                                        <p:cTn id="49" dur="1000" fill="hold"/>
                                        <p:tgtEl>
                                          <p:spTgt spid="89090">
                                            <p:txEl>
                                              <p:pRg st="2" end="2"/>
                                            </p:txEl>
                                          </p:spTgt>
                                        </p:tgtEl>
                                        <p:attrNameLst>
                                          <p:attrName>ppt_h</p:attrName>
                                        </p:attrNameLst>
                                      </p:cBhvr>
                                      <p:tavLst>
                                        <p:tav tm="0">
                                          <p:val>
                                            <p:strVal val="#ppt_h"/>
                                          </p:val>
                                        </p:tav>
                                        <p:tav tm="100000">
                                          <p:val>
                                            <p:strVal val="#ppt_h"/>
                                          </p:val>
                                        </p:tav>
                                      </p:tavLst>
                                    </p:anim>
                                    <p:anim calcmode="lin" valueType="num">
                                      <p:cBhvr>
                                        <p:cTn id="50" dur="500" decel="50000" fill="hold">
                                          <p:stCondLst>
                                            <p:cond delay="0"/>
                                          </p:stCondLst>
                                        </p:cTn>
                                        <p:tgtEl>
                                          <p:spTgt spid="89090">
                                            <p:txEl>
                                              <p:pRg st="2" end="2"/>
                                            </p:txEl>
                                          </p:spTgt>
                                        </p:tgtEl>
                                        <p:attrNameLst>
                                          <p:attrName>ppt_x</p:attrName>
                                        </p:attrNameLst>
                                      </p:cBhvr>
                                      <p:tavLst>
                                        <p:tav tm="0">
                                          <p:val>
                                            <p:strVal val="#ppt_x+.4"/>
                                          </p:val>
                                        </p:tav>
                                        <p:tav tm="100000">
                                          <p:val>
                                            <p:strVal val="#ppt_x"/>
                                          </p:val>
                                        </p:tav>
                                      </p:tavLst>
                                    </p:anim>
                                    <p:anim calcmode="lin" valueType="num">
                                      <p:cBhvr>
                                        <p:cTn id="51" dur="500" decel="50000" fill="hold">
                                          <p:stCondLst>
                                            <p:cond delay="0"/>
                                          </p:stCondLst>
                                        </p:cTn>
                                        <p:tgtEl>
                                          <p:spTgt spid="89090">
                                            <p:txEl>
                                              <p:pRg st="2" end="2"/>
                                            </p:txEl>
                                          </p:spTgt>
                                        </p:tgtEl>
                                        <p:attrNameLst>
                                          <p:attrName>ppt_y</p:attrName>
                                        </p:attrNameLst>
                                      </p:cBhvr>
                                      <p:tavLst>
                                        <p:tav tm="0">
                                          <p:val>
                                            <p:strVal val="#ppt_y-.2"/>
                                          </p:val>
                                        </p:tav>
                                        <p:tav tm="100000">
                                          <p:val>
                                            <p:strVal val="#ppt_y+.1"/>
                                          </p:val>
                                        </p:tav>
                                      </p:tavLst>
                                    </p:anim>
                                    <p:anim calcmode="lin" valueType="num">
                                      <p:cBhvr>
                                        <p:cTn id="52" dur="500" accel="50000" fill="hold">
                                          <p:stCondLst>
                                            <p:cond delay="500"/>
                                          </p:stCondLst>
                                        </p:cTn>
                                        <p:tgtEl>
                                          <p:spTgt spid="89090">
                                            <p:txEl>
                                              <p:pRg st="2" end="2"/>
                                            </p:txEl>
                                          </p:spTgt>
                                        </p:tgtEl>
                                        <p:attrNameLst>
                                          <p:attrName>ppt_y</p:attrName>
                                        </p:attrNameLst>
                                      </p:cBhvr>
                                      <p:tavLst>
                                        <p:tav tm="0">
                                          <p:val>
                                            <p:strVal val="#ppt_y+.1"/>
                                          </p:val>
                                        </p:tav>
                                        <p:tav tm="100000">
                                          <p:val>
                                            <p:strVal val="#ppt_y"/>
                                          </p:val>
                                        </p:tav>
                                      </p:tavLst>
                                    </p:anim>
                                    <p:animEffect transition="in" filter="fade">
                                      <p:cBhvr>
                                        <p:cTn id="53" dur="1000" decel="50000">
                                          <p:stCondLst>
                                            <p:cond delay="0"/>
                                          </p:stCondLst>
                                        </p:cTn>
                                        <p:tgtEl>
                                          <p:spTgt spid="89090">
                                            <p:txEl>
                                              <p:pRg st="2" end="2"/>
                                            </p:txEl>
                                          </p:spTgt>
                                        </p:tgtEl>
                                      </p:cBhvr>
                                    </p:animEffect>
                                  </p:childTnLst>
                                </p:cTn>
                              </p:par>
                            </p:childTnLst>
                          </p:cTn>
                        </p:par>
                        <p:par>
                          <p:cTn id="54" fill="hold" nodeType="afterGroup">
                            <p:stCondLst>
                              <p:cond delay="5000"/>
                            </p:stCondLst>
                            <p:childTnLst>
                              <p:par>
                                <p:cTn id="55" presetID="25" presetClass="entr" presetSubtype="0" fill="hold" grpId="0" nodeType="afterEffect">
                                  <p:stCondLst>
                                    <p:cond delay="0"/>
                                  </p:stCondLst>
                                  <p:childTnLst>
                                    <p:set>
                                      <p:cBhvr>
                                        <p:cTn id="56" dur="1" fill="hold">
                                          <p:stCondLst>
                                            <p:cond delay="0"/>
                                          </p:stCondLst>
                                        </p:cTn>
                                        <p:tgtEl>
                                          <p:spTgt spid="89090">
                                            <p:txEl>
                                              <p:pRg st="3" end="3"/>
                                            </p:txEl>
                                          </p:spTgt>
                                        </p:tgtEl>
                                        <p:attrNameLst>
                                          <p:attrName>style.visibility</p:attrName>
                                        </p:attrNameLst>
                                      </p:cBhvr>
                                      <p:to>
                                        <p:strVal val="visible"/>
                                      </p:to>
                                    </p:set>
                                    <p:anim calcmode="lin" valueType="num">
                                      <p:cBhvr>
                                        <p:cTn id="57" dur="500" decel="50000" fill="hold">
                                          <p:stCondLst>
                                            <p:cond delay="0"/>
                                          </p:stCondLst>
                                        </p:cTn>
                                        <p:tgtEl>
                                          <p:spTgt spid="89090">
                                            <p:txEl>
                                              <p:pRg st="3" end="3"/>
                                            </p:txEl>
                                          </p:spTgt>
                                        </p:tgtEl>
                                        <p:attrNameLst>
                                          <p:attrName>style.rotation</p:attrName>
                                        </p:attrNameLst>
                                      </p:cBhvr>
                                      <p:tavLst>
                                        <p:tav tm="0">
                                          <p:val>
                                            <p:fltVal val="-90"/>
                                          </p:val>
                                        </p:tav>
                                        <p:tav tm="100000">
                                          <p:val>
                                            <p:fltVal val="0"/>
                                          </p:val>
                                        </p:tav>
                                      </p:tavLst>
                                    </p:anim>
                                    <p:anim calcmode="lin" valueType="num">
                                      <p:cBhvr>
                                        <p:cTn id="58" dur="500" decel="50000" fill="hold">
                                          <p:stCondLst>
                                            <p:cond delay="0"/>
                                          </p:stCondLst>
                                        </p:cTn>
                                        <p:tgtEl>
                                          <p:spTgt spid="89090">
                                            <p:txEl>
                                              <p:pRg st="3" end="3"/>
                                            </p:txEl>
                                          </p:spTgt>
                                        </p:tgtEl>
                                        <p:attrNameLst>
                                          <p:attrName>ppt_w</p:attrName>
                                        </p:attrNameLst>
                                      </p:cBhvr>
                                      <p:tavLst>
                                        <p:tav tm="0">
                                          <p:val>
                                            <p:strVal val="#ppt_w"/>
                                          </p:val>
                                        </p:tav>
                                        <p:tav tm="100000">
                                          <p:val>
                                            <p:strVal val="#ppt_w*.05"/>
                                          </p:val>
                                        </p:tav>
                                      </p:tavLst>
                                    </p:anim>
                                    <p:anim calcmode="lin" valueType="num">
                                      <p:cBhvr>
                                        <p:cTn id="59" dur="500" accel="50000" fill="hold">
                                          <p:stCondLst>
                                            <p:cond delay="500"/>
                                          </p:stCondLst>
                                        </p:cTn>
                                        <p:tgtEl>
                                          <p:spTgt spid="89090">
                                            <p:txEl>
                                              <p:pRg st="3" end="3"/>
                                            </p:txEl>
                                          </p:spTgt>
                                        </p:tgtEl>
                                        <p:attrNameLst>
                                          <p:attrName>ppt_w</p:attrName>
                                        </p:attrNameLst>
                                      </p:cBhvr>
                                      <p:tavLst>
                                        <p:tav tm="0">
                                          <p:val>
                                            <p:strVal val="#ppt_w*.05"/>
                                          </p:val>
                                        </p:tav>
                                        <p:tav tm="100000">
                                          <p:val>
                                            <p:strVal val="#ppt_w"/>
                                          </p:val>
                                        </p:tav>
                                      </p:tavLst>
                                    </p:anim>
                                    <p:anim calcmode="lin" valueType="num">
                                      <p:cBhvr>
                                        <p:cTn id="60" dur="1000" fill="hold"/>
                                        <p:tgtEl>
                                          <p:spTgt spid="89090">
                                            <p:txEl>
                                              <p:pRg st="3" end="3"/>
                                            </p:txEl>
                                          </p:spTgt>
                                        </p:tgtEl>
                                        <p:attrNameLst>
                                          <p:attrName>ppt_h</p:attrName>
                                        </p:attrNameLst>
                                      </p:cBhvr>
                                      <p:tavLst>
                                        <p:tav tm="0">
                                          <p:val>
                                            <p:strVal val="#ppt_h"/>
                                          </p:val>
                                        </p:tav>
                                        <p:tav tm="100000">
                                          <p:val>
                                            <p:strVal val="#ppt_h"/>
                                          </p:val>
                                        </p:tav>
                                      </p:tavLst>
                                    </p:anim>
                                    <p:anim calcmode="lin" valueType="num">
                                      <p:cBhvr>
                                        <p:cTn id="61" dur="500" decel="50000" fill="hold">
                                          <p:stCondLst>
                                            <p:cond delay="0"/>
                                          </p:stCondLst>
                                        </p:cTn>
                                        <p:tgtEl>
                                          <p:spTgt spid="89090">
                                            <p:txEl>
                                              <p:pRg st="3" end="3"/>
                                            </p:txEl>
                                          </p:spTgt>
                                        </p:tgtEl>
                                        <p:attrNameLst>
                                          <p:attrName>ppt_x</p:attrName>
                                        </p:attrNameLst>
                                      </p:cBhvr>
                                      <p:tavLst>
                                        <p:tav tm="0">
                                          <p:val>
                                            <p:strVal val="#ppt_x+.4"/>
                                          </p:val>
                                        </p:tav>
                                        <p:tav tm="100000">
                                          <p:val>
                                            <p:strVal val="#ppt_x"/>
                                          </p:val>
                                        </p:tav>
                                      </p:tavLst>
                                    </p:anim>
                                    <p:anim calcmode="lin" valueType="num">
                                      <p:cBhvr>
                                        <p:cTn id="62" dur="500" decel="50000" fill="hold">
                                          <p:stCondLst>
                                            <p:cond delay="0"/>
                                          </p:stCondLst>
                                        </p:cTn>
                                        <p:tgtEl>
                                          <p:spTgt spid="89090">
                                            <p:txEl>
                                              <p:pRg st="3" end="3"/>
                                            </p:txEl>
                                          </p:spTgt>
                                        </p:tgtEl>
                                        <p:attrNameLst>
                                          <p:attrName>ppt_y</p:attrName>
                                        </p:attrNameLst>
                                      </p:cBhvr>
                                      <p:tavLst>
                                        <p:tav tm="0">
                                          <p:val>
                                            <p:strVal val="#ppt_y-.2"/>
                                          </p:val>
                                        </p:tav>
                                        <p:tav tm="100000">
                                          <p:val>
                                            <p:strVal val="#ppt_y+.1"/>
                                          </p:val>
                                        </p:tav>
                                      </p:tavLst>
                                    </p:anim>
                                    <p:anim calcmode="lin" valueType="num">
                                      <p:cBhvr>
                                        <p:cTn id="63" dur="500" accel="50000" fill="hold">
                                          <p:stCondLst>
                                            <p:cond delay="500"/>
                                          </p:stCondLst>
                                        </p:cTn>
                                        <p:tgtEl>
                                          <p:spTgt spid="89090">
                                            <p:txEl>
                                              <p:pRg st="3" end="3"/>
                                            </p:txEl>
                                          </p:spTgt>
                                        </p:tgtEl>
                                        <p:attrNameLst>
                                          <p:attrName>ppt_y</p:attrName>
                                        </p:attrNameLst>
                                      </p:cBhvr>
                                      <p:tavLst>
                                        <p:tav tm="0">
                                          <p:val>
                                            <p:strVal val="#ppt_y+.1"/>
                                          </p:val>
                                        </p:tav>
                                        <p:tav tm="100000">
                                          <p:val>
                                            <p:strVal val="#ppt_y"/>
                                          </p:val>
                                        </p:tav>
                                      </p:tavLst>
                                    </p:anim>
                                    <p:animEffect transition="in" filter="fade">
                                      <p:cBhvr>
                                        <p:cTn id="64" dur="1000" decel="50000">
                                          <p:stCondLst>
                                            <p:cond delay="0"/>
                                          </p:stCondLst>
                                        </p:cTn>
                                        <p:tgtEl>
                                          <p:spTgt spid="89090">
                                            <p:txEl>
                                              <p:pRg st="3" end="3"/>
                                            </p:txEl>
                                          </p:spTgt>
                                        </p:tgtEl>
                                      </p:cBhvr>
                                    </p:animEffect>
                                  </p:childTnLst>
                                </p:cTn>
                              </p:par>
                            </p:childTnLst>
                          </p:cTn>
                        </p:par>
                        <p:par>
                          <p:cTn id="65" fill="hold" nodeType="afterGroup">
                            <p:stCondLst>
                              <p:cond delay="6000"/>
                            </p:stCondLst>
                            <p:childTnLst>
                              <p:par>
                                <p:cTn id="66" presetID="25" presetClass="entr" presetSubtype="0" fill="hold" grpId="0" nodeType="afterEffect">
                                  <p:stCondLst>
                                    <p:cond delay="0"/>
                                  </p:stCondLst>
                                  <p:childTnLst>
                                    <p:set>
                                      <p:cBhvr>
                                        <p:cTn id="67" dur="1" fill="hold">
                                          <p:stCondLst>
                                            <p:cond delay="0"/>
                                          </p:stCondLst>
                                        </p:cTn>
                                        <p:tgtEl>
                                          <p:spTgt spid="89090">
                                            <p:txEl>
                                              <p:pRg st="4" end="4"/>
                                            </p:txEl>
                                          </p:spTgt>
                                        </p:tgtEl>
                                        <p:attrNameLst>
                                          <p:attrName>style.visibility</p:attrName>
                                        </p:attrNameLst>
                                      </p:cBhvr>
                                      <p:to>
                                        <p:strVal val="visible"/>
                                      </p:to>
                                    </p:set>
                                    <p:anim calcmode="lin" valueType="num">
                                      <p:cBhvr>
                                        <p:cTn id="68" dur="500" decel="50000" fill="hold">
                                          <p:stCondLst>
                                            <p:cond delay="0"/>
                                          </p:stCondLst>
                                        </p:cTn>
                                        <p:tgtEl>
                                          <p:spTgt spid="89090">
                                            <p:txEl>
                                              <p:pRg st="4" end="4"/>
                                            </p:txEl>
                                          </p:spTgt>
                                        </p:tgtEl>
                                        <p:attrNameLst>
                                          <p:attrName>style.rotation</p:attrName>
                                        </p:attrNameLst>
                                      </p:cBhvr>
                                      <p:tavLst>
                                        <p:tav tm="0">
                                          <p:val>
                                            <p:fltVal val="-90"/>
                                          </p:val>
                                        </p:tav>
                                        <p:tav tm="100000">
                                          <p:val>
                                            <p:fltVal val="0"/>
                                          </p:val>
                                        </p:tav>
                                      </p:tavLst>
                                    </p:anim>
                                    <p:anim calcmode="lin" valueType="num">
                                      <p:cBhvr>
                                        <p:cTn id="69" dur="500" decel="50000" fill="hold">
                                          <p:stCondLst>
                                            <p:cond delay="0"/>
                                          </p:stCondLst>
                                        </p:cTn>
                                        <p:tgtEl>
                                          <p:spTgt spid="89090">
                                            <p:txEl>
                                              <p:pRg st="4" end="4"/>
                                            </p:txEl>
                                          </p:spTgt>
                                        </p:tgtEl>
                                        <p:attrNameLst>
                                          <p:attrName>ppt_w</p:attrName>
                                        </p:attrNameLst>
                                      </p:cBhvr>
                                      <p:tavLst>
                                        <p:tav tm="0">
                                          <p:val>
                                            <p:strVal val="#ppt_w"/>
                                          </p:val>
                                        </p:tav>
                                        <p:tav tm="100000">
                                          <p:val>
                                            <p:strVal val="#ppt_w*.05"/>
                                          </p:val>
                                        </p:tav>
                                      </p:tavLst>
                                    </p:anim>
                                    <p:anim calcmode="lin" valueType="num">
                                      <p:cBhvr>
                                        <p:cTn id="70" dur="500" accel="50000" fill="hold">
                                          <p:stCondLst>
                                            <p:cond delay="500"/>
                                          </p:stCondLst>
                                        </p:cTn>
                                        <p:tgtEl>
                                          <p:spTgt spid="89090">
                                            <p:txEl>
                                              <p:pRg st="4" end="4"/>
                                            </p:txEl>
                                          </p:spTgt>
                                        </p:tgtEl>
                                        <p:attrNameLst>
                                          <p:attrName>ppt_w</p:attrName>
                                        </p:attrNameLst>
                                      </p:cBhvr>
                                      <p:tavLst>
                                        <p:tav tm="0">
                                          <p:val>
                                            <p:strVal val="#ppt_w*.05"/>
                                          </p:val>
                                        </p:tav>
                                        <p:tav tm="100000">
                                          <p:val>
                                            <p:strVal val="#ppt_w"/>
                                          </p:val>
                                        </p:tav>
                                      </p:tavLst>
                                    </p:anim>
                                    <p:anim calcmode="lin" valueType="num">
                                      <p:cBhvr>
                                        <p:cTn id="71" dur="1000" fill="hold"/>
                                        <p:tgtEl>
                                          <p:spTgt spid="89090">
                                            <p:txEl>
                                              <p:pRg st="4" end="4"/>
                                            </p:txEl>
                                          </p:spTgt>
                                        </p:tgtEl>
                                        <p:attrNameLst>
                                          <p:attrName>ppt_h</p:attrName>
                                        </p:attrNameLst>
                                      </p:cBhvr>
                                      <p:tavLst>
                                        <p:tav tm="0">
                                          <p:val>
                                            <p:strVal val="#ppt_h"/>
                                          </p:val>
                                        </p:tav>
                                        <p:tav tm="100000">
                                          <p:val>
                                            <p:strVal val="#ppt_h"/>
                                          </p:val>
                                        </p:tav>
                                      </p:tavLst>
                                    </p:anim>
                                    <p:anim calcmode="lin" valueType="num">
                                      <p:cBhvr>
                                        <p:cTn id="72" dur="500" decel="50000" fill="hold">
                                          <p:stCondLst>
                                            <p:cond delay="0"/>
                                          </p:stCondLst>
                                        </p:cTn>
                                        <p:tgtEl>
                                          <p:spTgt spid="89090">
                                            <p:txEl>
                                              <p:pRg st="4" end="4"/>
                                            </p:txEl>
                                          </p:spTgt>
                                        </p:tgtEl>
                                        <p:attrNameLst>
                                          <p:attrName>ppt_x</p:attrName>
                                        </p:attrNameLst>
                                      </p:cBhvr>
                                      <p:tavLst>
                                        <p:tav tm="0">
                                          <p:val>
                                            <p:strVal val="#ppt_x+.4"/>
                                          </p:val>
                                        </p:tav>
                                        <p:tav tm="100000">
                                          <p:val>
                                            <p:strVal val="#ppt_x"/>
                                          </p:val>
                                        </p:tav>
                                      </p:tavLst>
                                    </p:anim>
                                    <p:anim calcmode="lin" valueType="num">
                                      <p:cBhvr>
                                        <p:cTn id="73" dur="500" decel="50000" fill="hold">
                                          <p:stCondLst>
                                            <p:cond delay="0"/>
                                          </p:stCondLst>
                                        </p:cTn>
                                        <p:tgtEl>
                                          <p:spTgt spid="89090">
                                            <p:txEl>
                                              <p:pRg st="4" end="4"/>
                                            </p:txEl>
                                          </p:spTgt>
                                        </p:tgtEl>
                                        <p:attrNameLst>
                                          <p:attrName>ppt_y</p:attrName>
                                        </p:attrNameLst>
                                      </p:cBhvr>
                                      <p:tavLst>
                                        <p:tav tm="0">
                                          <p:val>
                                            <p:strVal val="#ppt_y-.2"/>
                                          </p:val>
                                        </p:tav>
                                        <p:tav tm="100000">
                                          <p:val>
                                            <p:strVal val="#ppt_y+.1"/>
                                          </p:val>
                                        </p:tav>
                                      </p:tavLst>
                                    </p:anim>
                                    <p:anim calcmode="lin" valueType="num">
                                      <p:cBhvr>
                                        <p:cTn id="74" dur="500" accel="50000" fill="hold">
                                          <p:stCondLst>
                                            <p:cond delay="500"/>
                                          </p:stCondLst>
                                        </p:cTn>
                                        <p:tgtEl>
                                          <p:spTgt spid="89090">
                                            <p:txEl>
                                              <p:pRg st="4" end="4"/>
                                            </p:txEl>
                                          </p:spTgt>
                                        </p:tgtEl>
                                        <p:attrNameLst>
                                          <p:attrName>ppt_y</p:attrName>
                                        </p:attrNameLst>
                                      </p:cBhvr>
                                      <p:tavLst>
                                        <p:tav tm="0">
                                          <p:val>
                                            <p:strVal val="#ppt_y+.1"/>
                                          </p:val>
                                        </p:tav>
                                        <p:tav tm="100000">
                                          <p:val>
                                            <p:strVal val="#ppt_y"/>
                                          </p:val>
                                        </p:tav>
                                      </p:tavLst>
                                    </p:anim>
                                    <p:animEffect transition="in" filter="fade">
                                      <p:cBhvr>
                                        <p:cTn id="75" dur="1000" decel="50000">
                                          <p:stCondLst>
                                            <p:cond delay="0"/>
                                          </p:stCondLst>
                                        </p:cTn>
                                        <p:tgtEl>
                                          <p:spTgt spid="89090">
                                            <p:txEl>
                                              <p:pRg st="4" end="4"/>
                                            </p:txEl>
                                          </p:spTgt>
                                        </p:tgtEl>
                                      </p:cBhvr>
                                    </p:animEffect>
                                  </p:childTnLst>
                                </p:cTn>
                              </p:par>
                            </p:childTnLst>
                          </p:cTn>
                        </p:par>
                        <p:par>
                          <p:cTn id="76" fill="hold" nodeType="afterGroup">
                            <p:stCondLst>
                              <p:cond delay="7000"/>
                            </p:stCondLst>
                            <p:childTnLst>
                              <p:par>
                                <p:cTn id="77" presetID="25" presetClass="entr" presetSubtype="0" fill="hold" grpId="0" nodeType="afterEffect">
                                  <p:stCondLst>
                                    <p:cond delay="0"/>
                                  </p:stCondLst>
                                  <p:childTnLst>
                                    <p:set>
                                      <p:cBhvr>
                                        <p:cTn id="78" dur="1" fill="hold">
                                          <p:stCondLst>
                                            <p:cond delay="0"/>
                                          </p:stCondLst>
                                        </p:cTn>
                                        <p:tgtEl>
                                          <p:spTgt spid="89090">
                                            <p:txEl>
                                              <p:pRg st="5" end="5"/>
                                            </p:txEl>
                                          </p:spTgt>
                                        </p:tgtEl>
                                        <p:attrNameLst>
                                          <p:attrName>style.visibility</p:attrName>
                                        </p:attrNameLst>
                                      </p:cBhvr>
                                      <p:to>
                                        <p:strVal val="visible"/>
                                      </p:to>
                                    </p:set>
                                    <p:anim calcmode="lin" valueType="num">
                                      <p:cBhvr>
                                        <p:cTn id="79" dur="500" decel="50000" fill="hold">
                                          <p:stCondLst>
                                            <p:cond delay="0"/>
                                          </p:stCondLst>
                                        </p:cTn>
                                        <p:tgtEl>
                                          <p:spTgt spid="89090">
                                            <p:txEl>
                                              <p:pRg st="5" end="5"/>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89090">
                                            <p:txEl>
                                              <p:pRg st="5" end="5"/>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89090">
                                            <p:txEl>
                                              <p:pRg st="5" end="5"/>
                                            </p:txEl>
                                          </p:spTgt>
                                        </p:tgtEl>
                                        <p:attrNameLst>
                                          <p:attrName>ppt_w</p:attrName>
                                        </p:attrNameLst>
                                      </p:cBhvr>
                                      <p:tavLst>
                                        <p:tav tm="0">
                                          <p:val>
                                            <p:strVal val="#ppt_w*.05"/>
                                          </p:val>
                                        </p:tav>
                                        <p:tav tm="100000">
                                          <p:val>
                                            <p:strVal val="#ppt_w"/>
                                          </p:val>
                                        </p:tav>
                                      </p:tavLst>
                                    </p:anim>
                                    <p:anim calcmode="lin" valueType="num">
                                      <p:cBhvr>
                                        <p:cTn id="82" dur="1000" fill="hold"/>
                                        <p:tgtEl>
                                          <p:spTgt spid="89090">
                                            <p:txEl>
                                              <p:pRg st="5" end="5"/>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89090">
                                            <p:txEl>
                                              <p:pRg st="5" end="5"/>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89090">
                                            <p:txEl>
                                              <p:pRg st="5" end="5"/>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89090">
                                            <p:txEl>
                                              <p:pRg st="5" end="5"/>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8909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body" sz="half" idx="1"/>
          </p:nvPr>
        </p:nvSpPr>
        <p:spPr>
          <a:xfrm>
            <a:off x="1992314" y="476250"/>
            <a:ext cx="7773987" cy="4114800"/>
          </a:xfrm>
        </p:spPr>
        <p:txBody>
          <a:bodyPr/>
          <a:lstStyle/>
          <a:p>
            <a:pPr marL="609600" indent="-609600">
              <a:buNone/>
            </a:pPr>
            <a:r>
              <a:rPr lang="tr-TR" altLang="tr-TR" sz="2400" b="1">
                <a:solidFill>
                  <a:schemeClr val="bg2"/>
                </a:solidFill>
              </a:rPr>
              <a:t>	</a:t>
            </a:r>
            <a:r>
              <a:rPr lang="tr-TR" altLang="tr-TR" b="1">
                <a:solidFill>
                  <a:schemeClr val="hlink"/>
                </a:solidFill>
              </a:rPr>
              <a:t>1. Olayın Sunumu</a:t>
            </a:r>
            <a:r>
              <a:rPr lang="tr-TR" altLang="tr-TR">
                <a:solidFill>
                  <a:schemeClr val="hlink"/>
                </a:solidFill>
              </a:rPr>
              <a:t>:</a:t>
            </a:r>
          </a:p>
          <a:p>
            <a:pPr marL="609600" indent="-609600">
              <a:buNone/>
            </a:pPr>
            <a:r>
              <a:rPr lang="tr-TR" altLang="tr-TR">
                <a:solidFill>
                  <a:schemeClr val="bg2"/>
                </a:solidFill>
              </a:rPr>
              <a:t>	Bu basamakta hedef davranışlarla ilgili olarak öğrencilere olay tanıtılmaktadır. Olay tanıtımında sözlü anlatım, gösteri deneyi, bilgisayar animasyonları, slaytlar vb. aktiviteler uygulanabilir. Seçilen olay, öğrencilerin zihinlerinde kolaylıkla canlandırabileceği, hayat ile ilişki kurabileceği şekilde olmalıdır. </a:t>
            </a:r>
          </a:p>
        </p:txBody>
      </p:sp>
      <p:pic>
        <p:nvPicPr>
          <p:cNvPr id="91139" name="Picture 3" descr="ba00365"/>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367213" y="4292600"/>
            <a:ext cx="2735262" cy="19637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34158043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91138">
                                            <p:txEl>
                                              <p:pRg st="0" end="0"/>
                                            </p:txEl>
                                          </p:spTgt>
                                        </p:tgtEl>
                                        <p:attrNameLst>
                                          <p:attrName>style.visibility</p:attrName>
                                        </p:attrNameLst>
                                      </p:cBhvr>
                                      <p:to>
                                        <p:strVal val="visible"/>
                                      </p:to>
                                    </p:set>
                                    <p:anim calcmode="lin" valueType="num">
                                      <p:cBhvr>
                                        <p:cTn id="7" dur="500" decel="50000" fill="hold">
                                          <p:stCondLst>
                                            <p:cond delay="0"/>
                                          </p:stCondLst>
                                        </p:cTn>
                                        <p:tgtEl>
                                          <p:spTgt spid="91138">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91138">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91138">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91138">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91138">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91138">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91138">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91138">
                                            <p:txEl>
                                              <p:pRg st="0" end="0"/>
                                            </p:txEl>
                                          </p:spTgt>
                                        </p:tgtEl>
                                      </p:cBhvr>
                                    </p:animEffect>
                                  </p:childTnLst>
                                </p:cTn>
                              </p:par>
                            </p:childTnLst>
                          </p:cTn>
                        </p:par>
                        <p:par>
                          <p:cTn id="15" fill="hold" nodeType="afterGroup">
                            <p:stCondLst>
                              <p:cond delay="1000"/>
                            </p:stCondLst>
                            <p:childTnLst>
                              <p:par>
                                <p:cTn id="16" presetID="25" presetClass="entr" presetSubtype="0" fill="hold" grpId="0" nodeType="afterEffect">
                                  <p:stCondLst>
                                    <p:cond delay="0"/>
                                  </p:stCondLst>
                                  <p:childTnLst>
                                    <p:set>
                                      <p:cBhvr>
                                        <p:cTn id="17" dur="1" fill="hold">
                                          <p:stCondLst>
                                            <p:cond delay="0"/>
                                          </p:stCondLst>
                                        </p:cTn>
                                        <p:tgtEl>
                                          <p:spTgt spid="91138">
                                            <p:txEl>
                                              <p:pRg st="1" end="1"/>
                                            </p:txEl>
                                          </p:spTgt>
                                        </p:tgtEl>
                                        <p:attrNameLst>
                                          <p:attrName>style.visibility</p:attrName>
                                        </p:attrNameLst>
                                      </p:cBhvr>
                                      <p:to>
                                        <p:strVal val="visible"/>
                                      </p:to>
                                    </p:set>
                                    <p:anim calcmode="lin" valueType="num">
                                      <p:cBhvr>
                                        <p:cTn id="18" dur="500" decel="50000" fill="hold">
                                          <p:stCondLst>
                                            <p:cond delay="0"/>
                                          </p:stCondLst>
                                        </p:cTn>
                                        <p:tgtEl>
                                          <p:spTgt spid="91138">
                                            <p:txEl>
                                              <p:pRg st="1" end="1"/>
                                            </p:txEl>
                                          </p:spTgt>
                                        </p:tgtEl>
                                        <p:attrNameLst>
                                          <p:attrName>style.rotation</p:attrName>
                                        </p:attrNameLst>
                                      </p:cBhvr>
                                      <p:tavLst>
                                        <p:tav tm="0">
                                          <p:val>
                                            <p:fltVal val="-90"/>
                                          </p:val>
                                        </p:tav>
                                        <p:tav tm="100000">
                                          <p:val>
                                            <p:fltVal val="0"/>
                                          </p:val>
                                        </p:tav>
                                      </p:tavLst>
                                    </p:anim>
                                    <p:anim calcmode="lin" valueType="num">
                                      <p:cBhvr>
                                        <p:cTn id="19" dur="500" decel="50000" fill="hold">
                                          <p:stCondLst>
                                            <p:cond delay="0"/>
                                          </p:stCondLst>
                                        </p:cTn>
                                        <p:tgtEl>
                                          <p:spTgt spid="91138">
                                            <p:txEl>
                                              <p:pRg st="1" end="1"/>
                                            </p:txEl>
                                          </p:spTgt>
                                        </p:tgtEl>
                                        <p:attrNameLst>
                                          <p:attrName>ppt_w</p:attrName>
                                        </p:attrNameLst>
                                      </p:cBhvr>
                                      <p:tavLst>
                                        <p:tav tm="0">
                                          <p:val>
                                            <p:strVal val="#ppt_w"/>
                                          </p:val>
                                        </p:tav>
                                        <p:tav tm="100000">
                                          <p:val>
                                            <p:strVal val="#ppt_w*.05"/>
                                          </p:val>
                                        </p:tav>
                                      </p:tavLst>
                                    </p:anim>
                                    <p:anim calcmode="lin" valueType="num">
                                      <p:cBhvr>
                                        <p:cTn id="20" dur="500" accel="50000" fill="hold">
                                          <p:stCondLst>
                                            <p:cond delay="500"/>
                                          </p:stCondLst>
                                        </p:cTn>
                                        <p:tgtEl>
                                          <p:spTgt spid="91138">
                                            <p:txEl>
                                              <p:pRg st="1" end="1"/>
                                            </p:txEl>
                                          </p:spTgt>
                                        </p:tgtEl>
                                        <p:attrNameLst>
                                          <p:attrName>ppt_w</p:attrName>
                                        </p:attrNameLst>
                                      </p:cBhvr>
                                      <p:tavLst>
                                        <p:tav tm="0">
                                          <p:val>
                                            <p:strVal val="#ppt_w*.05"/>
                                          </p:val>
                                        </p:tav>
                                        <p:tav tm="100000">
                                          <p:val>
                                            <p:strVal val="#ppt_w"/>
                                          </p:val>
                                        </p:tav>
                                      </p:tavLst>
                                    </p:anim>
                                    <p:anim calcmode="lin" valueType="num">
                                      <p:cBhvr>
                                        <p:cTn id="21" dur="1000" fill="hold"/>
                                        <p:tgtEl>
                                          <p:spTgt spid="91138">
                                            <p:txEl>
                                              <p:pRg st="1" end="1"/>
                                            </p:txEl>
                                          </p:spTgt>
                                        </p:tgtEl>
                                        <p:attrNameLst>
                                          <p:attrName>ppt_h</p:attrName>
                                        </p:attrNameLst>
                                      </p:cBhvr>
                                      <p:tavLst>
                                        <p:tav tm="0">
                                          <p:val>
                                            <p:strVal val="#ppt_h"/>
                                          </p:val>
                                        </p:tav>
                                        <p:tav tm="100000">
                                          <p:val>
                                            <p:strVal val="#ppt_h"/>
                                          </p:val>
                                        </p:tav>
                                      </p:tavLst>
                                    </p:anim>
                                    <p:anim calcmode="lin" valueType="num">
                                      <p:cBhvr>
                                        <p:cTn id="22" dur="500" decel="50000" fill="hold">
                                          <p:stCondLst>
                                            <p:cond delay="0"/>
                                          </p:stCondLst>
                                        </p:cTn>
                                        <p:tgtEl>
                                          <p:spTgt spid="91138">
                                            <p:txEl>
                                              <p:pRg st="1" end="1"/>
                                            </p:txEl>
                                          </p:spTgt>
                                        </p:tgtEl>
                                        <p:attrNameLst>
                                          <p:attrName>ppt_x</p:attrName>
                                        </p:attrNameLst>
                                      </p:cBhvr>
                                      <p:tavLst>
                                        <p:tav tm="0">
                                          <p:val>
                                            <p:strVal val="#ppt_x+.4"/>
                                          </p:val>
                                        </p:tav>
                                        <p:tav tm="100000">
                                          <p:val>
                                            <p:strVal val="#ppt_x"/>
                                          </p:val>
                                        </p:tav>
                                      </p:tavLst>
                                    </p:anim>
                                    <p:anim calcmode="lin" valueType="num">
                                      <p:cBhvr>
                                        <p:cTn id="23" dur="500" decel="50000" fill="hold">
                                          <p:stCondLst>
                                            <p:cond delay="0"/>
                                          </p:stCondLst>
                                        </p:cTn>
                                        <p:tgtEl>
                                          <p:spTgt spid="91138">
                                            <p:txEl>
                                              <p:pRg st="1" end="1"/>
                                            </p:txEl>
                                          </p:spTgt>
                                        </p:tgtEl>
                                        <p:attrNameLst>
                                          <p:attrName>ppt_y</p:attrName>
                                        </p:attrNameLst>
                                      </p:cBhvr>
                                      <p:tavLst>
                                        <p:tav tm="0">
                                          <p:val>
                                            <p:strVal val="#ppt_y-.2"/>
                                          </p:val>
                                        </p:tav>
                                        <p:tav tm="100000">
                                          <p:val>
                                            <p:strVal val="#ppt_y+.1"/>
                                          </p:val>
                                        </p:tav>
                                      </p:tavLst>
                                    </p:anim>
                                    <p:anim calcmode="lin" valueType="num">
                                      <p:cBhvr>
                                        <p:cTn id="24" dur="500" accel="50000" fill="hold">
                                          <p:stCondLst>
                                            <p:cond delay="500"/>
                                          </p:stCondLst>
                                        </p:cTn>
                                        <p:tgtEl>
                                          <p:spTgt spid="91138">
                                            <p:txEl>
                                              <p:pRg st="1" end="1"/>
                                            </p:txEl>
                                          </p:spTgt>
                                        </p:tgtEl>
                                        <p:attrNameLst>
                                          <p:attrName>ppt_y</p:attrName>
                                        </p:attrNameLst>
                                      </p:cBhvr>
                                      <p:tavLst>
                                        <p:tav tm="0">
                                          <p:val>
                                            <p:strVal val="#ppt_y+.1"/>
                                          </p:val>
                                        </p:tav>
                                        <p:tav tm="100000">
                                          <p:val>
                                            <p:strVal val="#ppt_y"/>
                                          </p:val>
                                        </p:tav>
                                      </p:tavLst>
                                    </p:anim>
                                    <p:animEffect transition="in" filter="fade">
                                      <p:cBhvr>
                                        <p:cTn id="25" dur="1000" decel="50000">
                                          <p:stCondLst>
                                            <p:cond delay="0"/>
                                          </p:stCondLst>
                                        </p:cTn>
                                        <p:tgtEl>
                                          <p:spTgt spid="91138">
                                            <p:txEl>
                                              <p:pRg st="1" end="1"/>
                                            </p:txEl>
                                          </p:spTgt>
                                        </p:tgtEl>
                                      </p:cBhvr>
                                    </p:animEffect>
                                  </p:childTnLst>
                                </p:cTn>
                              </p:par>
                            </p:childTnLst>
                          </p:cTn>
                        </p:par>
                        <p:par>
                          <p:cTn id="26" fill="hold" nodeType="afterGroup">
                            <p:stCondLst>
                              <p:cond delay="2000"/>
                            </p:stCondLst>
                            <p:childTnLst>
                              <p:par>
                                <p:cTn id="27" presetID="26" presetClass="entr" presetSubtype="0" fill="hold" nodeType="afterEffect">
                                  <p:stCondLst>
                                    <p:cond delay="0"/>
                                  </p:stCondLst>
                                  <p:childTnLst>
                                    <p:set>
                                      <p:cBhvr>
                                        <p:cTn id="28" dur="1" fill="hold">
                                          <p:stCondLst>
                                            <p:cond delay="0"/>
                                          </p:stCondLst>
                                        </p:cTn>
                                        <p:tgtEl>
                                          <p:spTgt spid="91139"/>
                                        </p:tgtEl>
                                        <p:attrNameLst>
                                          <p:attrName>style.visibility</p:attrName>
                                        </p:attrNameLst>
                                      </p:cBhvr>
                                      <p:to>
                                        <p:strVal val="visible"/>
                                      </p:to>
                                    </p:set>
                                    <p:animEffect transition="in" filter="wipe(down)">
                                      <p:cBhvr>
                                        <p:cTn id="29" dur="580">
                                          <p:stCondLst>
                                            <p:cond delay="0"/>
                                          </p:stCondLst>
                                        </p:cTn>
                                        <p:tgtEl>
                                          <p:spTgt spid="91139"/>
                                        </p:tgtEl>
                                      </p:cBhvr>
                                    </p:animEffect>
                                    <p:anim calcmode="lin" valueType="num">
                                      <p:cBhvr>
                                        <p:cTn id="30" dur="1822" tmFilter="0,0; 0.14,0.36; 0.43,0.73; 0.71,0.91; 1.0,1.0">
                                          <p:stCondLst>
                                            <p:cond delay="0"/>
                                          </p:stCondLst>
                                        </p:cTn>
                                        <p:tgtEl>
                                          <p:spTgt spid="91139"/>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91139"/>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91139"/>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91139"/>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91139"/>
                                        </p:tgtEl>
                                        <p:attrNameLst>
                                          <p:attrName>ppt_y</p:attrName>
                                        </p:attrNameLst>
                                      </p:cBhvr>
                                      <p:tavLst>
                                        <p:tav tm="0" fmla="#ppt_y-sin(pi*$)/81">
                                          <p:val>
                                            <p:fltVal val="0"/>
                                          </p:val>
                                        </p:tav>
                                        <p:tav tm="100000">
                                          <p:val>
                                            <p:fltVal val="1"/>
                                          </p:val>
                                        </p:tav>
                                      </p:tavLst>
                                    </p:anim>
                                    <p:animScale>
                                      <p:cBhvr>
                                        <p:cTn id="35" dur="26">
                                          <p:stCondLst>
                                            <p:cond delay="650"/>
                                          </p:stCondLst>
                                        </p:cTn>
                                        <p:tgtEl>
                                          <p:spTgt spid="91139"/>
                                        </p:tgtEl>
                                      </p:cBhvr>
                                      <p:to x="100000" y="60000"/>
                                    </p:animScale>
                                    <p:animScale>
                                      <p:cBhvr>
                                        <p:cTn id="36" dur="166" decel="50000">
                                          <p:stCondLst>
                                            <p:cond delay="676"/>
                                          </p:stCondLst>
                                        </p:cTn>
                                        <p:tgtEl>
                                          <p:spTgt spid="91139"/>
                                        </p:tgtEl>
                                      </p:cBhvr>
                                      <p:to x="100000" y="100000"/>
                                    </p:animScale>
                                    <p:animScale>
                                      <p:cBhvr>
                                        <p:cTn id="37" dur="26">
                                          <p:stCondLst>
                                            <p:cond delay="1312"/>
                                          </p:stCondLst>
                                        </p:cTn>
                                        <p:tgtEl>
                                          <p:spTgt spid="91139"/>
                                        </p:tgtEl>
                                      </p:cBhvr>
                                      <p:to x="100000" y="80000"/>
                                    </p:animScale>
                                    <p:animScale>
                                      <p:cBhvr>
                                        <p:cTn id="38" dur="166" decel="50000">
                                          <p:stCondLst>
                                            <p:cond delay="1338"/>
                                          </p:stCondLst>
                                        </p:cTn>
                                        <p:tgtEl>
                                          <p:spTgt spid="91139"/>
                                        </p:tgtEl>
                                      </p:cBhvr>
                                      <p:to x="100000" y="100000"/>
                                    </p:animScale>
                                    <p:animScale>
                                      <p:cBhvr>
                                        <p:cTn id="39" dur="26">
                                          <p:stCondLst>
                                            <p:cond delay="1642"/>
                                          </p:stCondLst>
                                        </p:cTn>
                                        <p:tgtEl>
                                          <p:spTgt spid="91139"/>
                                        </p:tgtEl>
                                      </p:cBhvr>
                                      <p:to x="100000" y="90000"/>
                                    </p:animScale>
                                    <p:animScale>
                                      <p:cBhvr>
                                        <p:cTn id="40" dur="166" decel="50000">
                                          <p:stCondLst>
                                            <p:cond delay="1668"/>
                                          </p:stCondLst>
                                        </p:cTn>
                                        <p:tgtEl>
                                          <p:spTgt spid="91139"/>
                                        </p:tgtEl>
                                      </p:cBhvr>
                                      <p:to x="100000" y="100000"/>
                                    </p:animScale>
                                    <p:animScale>
                                      <p:cBhvr>
                                        <p:cTn id="41" dur="26">
                                          <p:stCondLst>
                                            <p:cond delay="1808"/>
                                          </p:stCondLst>
                                        </p:cTn>
                                        <p:tgtEl>
                                          <p:spTgt spid="91139"/>
                                        </p:tgtEl>
                                      </p:cBhvr>
                                      <p:to x="100000" y="95000"/>
                                    </p:animScale>
                                    <p:animScale>
                                      <p:cBhvr>
                                        <p:cTn id="42" dur="166" decel="50000">
                                          <p:stCondLst>
                                            <p:cond delay="1834"/>
                                          </p:stCondLst>
                                        </p:cTn>
                                        <p:tgtEl>
                                          <p:spTgt spid="9113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3186" name="Rectangle 2"/>
          <p:cNvSpPr>
            <a:spLocks noGrp="1" noChangeArrowheads="1"/>
          </p:cNvSpPr>
          <p:nvPr>
            <p:ph type="body" idx="1"/>
          </p:nvPr>
        </p:nvSpPr>
        <p:spPr>
          <a:xfrm>
            <a:off x="2063750" y="549275"/>
            <a:ext cx="7920038" cy="5759450"/>
          </a:xfrm>
        </p:spPr>
        <p:txBody>
          <a:bodyPr/>
          <a:lstStyle/>
          <a:p>
            <a:pPr marL="609600" indent="-609600">
              <a:buNone/>
            </a:pPr>
            <a:r>
              <a:rPr lang="tr-TR" altLang="tr-TR">
                <a:solidFill>
                  <a:schemeClr val="bg2"/>
                </a:solidFill>
              </a:rPr>
              <a:t>	Örneğin, çözünme konusu işleniyorsa, öğrencilerin sıklıkla karşılaştığı olaylar sunulmalıdır. "Tuz suya atıldığında ne olur?" Öğrencilerin bilmediği maddeler olayın tanıtılmasında kullanılmamalıdır. "Potasyum rodanür suya atıldığında ne olur?" Eğer bu ifade ile olay tanıtılırsa öğrenci potasyum rodanürün nasıl bir madde olduğunu bilmediği için zihninde hiçbir şey canlandıramaz. Ayrıca olay seçiminde olayın ilgi çekici olmasına da dikkat edilmelidir. Bu sayede bireyin hislerinden kaynaklanan etkilerin bazıları bertaraf edilebilir.</a:t>
            </a:r>
          </a:p>
        </p:txBody>
      </p:sp>
    </p:spTree>
    <p:extLst>
      <p:ext uri="{BB962C8B-B14F-4D97-AF65-F5344CB8AC3E}">
        <p14:creationId xmlns:p14="http://schemas.microsoft.com/office/powerpoint/2010/main" val="290064993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93186">
                                            <p:txEl>
                                              <p:pRg st="0" end="0"/>
                                            </p:txEl>
                                          </p:spTgt>
                                        </p:tgtEl>
                                        <p:attrNameLst>
                                          <p:attrName>style.visibility</p:attrName>
                                        </p:attrNameLst>
                                      </p:cBhvr>
                                      <p:to>
                                        <p:strVal val="visible"/>
                                      </p:to>
                                    </p:set>
                                    <p:anim calcmode="lin" valueType="num">
                                      <p:cBhvr>
                                        <p:cTn id="7" dur="500" decel="50000" fill="hold">
                                          <p:stCondLst>
                                            <p:cond delay="0"/>
                                          </p:stCondLst>
                                        </p:cTn>
                                        <p:tgtEl>
                                          <p:spTgt spid="93186">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93186">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93186">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93186">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93186">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93186">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93186">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9318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body" idx="1"/>
          </p:nvPr>
        </p:nvSpPr>
        <p:spPr>
          <a:xfrm>
            <a:off x="2063750" y="1052513"/>
            <a:ext cx="7920038" cy="4248150"/>
          </a:xfrm>
        </p:spPr>
        <p:txBody>
          <a:bodyPr/>
          <a:lstStyle/>
          <a:p>
            <a:pPr marL="609600" indent="-609600">
              <a:buNone/>
            </a:pPr>
            <a:r>
              <a:rPr lang="tr-TR" altLang="tr-TR" b="1" smtClean="0">
                <a:solidFill>
                  <a:schemeClr val="bg2"/>
                </a:solidFill>
              </a:rPr>
              <a:t>	</a:t>
            </a:r>
            <a:r>
              <a:rPr lang="tr-TR" altLang="tr-TR" b="1">
                <a:solidFill>
                  <a:schemeClr val="hlink"/>
                </a:solidFill>
              </a:rPr>
              <a:t>2. Ön bilgilerin hatırlatılması ve alternatif kavramların belirlenmesi</a:t>
            </a:r>
            <a:r>
              <a:rPr lang="tr-TR" altLang="tr-TR">
                <a:solidFill>
                  <a:schemeClr val="hlink"/>
                </a:solidFill>
              </a:rPr>
              <a:t>:</a:t>
            </a:r>
          </a:p>
          <a:p>
            <a:pPr marL="609600" indent="-609600">
              <a:buNone/>
            </a:pPr>
            <a:r>
              <a:rPr lang="tr-TR" altLang="tr-TR">
                <a:solidFill>
                  <a:schemeClr val="bg2"/>
                </a:solidFill>
              </a:rPr>
              <a:t>	Fen derslerinde anlamlı öğrenmenin gerçekleşebilmesi için eski bilgilerle yeni bilgilerin ilişkilendirilmesi gerekmektedir. Bu amaçla, beynin arka belleğinde bulunan önceki bilgilerin ön belleğe çağrılması gerekmektedir. Yani konunun öğrenilebilmesi için bilinmesi gereken kavramlar hatırlatılmalıdır.</a:t>
            </a:r>
            <a:r>
              <a:rPr lang="tr-TR" altLang="tr-TR" smtClean="0">
                <a:solidFill>
                  <a:schemeClr val="bg2"/>
                </a:solidFill>
              </a:rPr>
              <a:t> </a:t>
            </a:r>
          </a:p>
        </p:txBody>
      </p:sp>
    </p:spTree>
    <p:extLst>
      <p:ext uri="{BB962C8B-B14F-4D97-AF65-F5344CB8AC3E}">
        <p14:creationId xmlns:p14="http://schemas.microsoft.com/office/powerpoint/2010/main" val="393805990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95234">
                                            <p:txEl>
                                              <p:pRg st="0" end="0"/>
                                            </p:txEl>
                                          </p:spTgt>
                                        </p:tgtEl>
                                        <p:attrNameLst>
                                          <p:attrName>style.visibility</p:attrName>
                                        </p:attrNameLst>
                                      </p:cBhvr>
                                      <p:to>
                                        <p:strVal val="visible"/>
                                      </p:to>
                                    </p:set>
                                    <p:anim calcmode="lin" valueType="num">
                                      <p:cBhvr>
                                        <p:cTn id="7" dur="500" decel="50000" fill="hold">
                                          <p:stCondLst>
                                            <p:cond delay="0"/>
                                          </p:stCondLst>
                                        </p:cTn>
                                        <p:tgtEl>
                                          <p:spTgt spid="95234">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95234">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95234">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95234">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95234">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95234">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95234">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95234">
                                            <p:txEl>
                                              <p:pRg st="0" end="0"/>
                                            </p:txEl>
                                          </p:spTgt>
                                        </p:tgtEl>
                                      </p:cBhvr>
                                    </p:animEffect>
                                  </p:childTnLst>
                                </p:cTn>
                              </p:par>
                            </p:childTnLst>
                          </p:cTn>
                        </p:par>
                        <p:par>
                          <p:cTn id="15" fill="hold" nodeType="afterGroup">
                            <p:stCondLst>
                              <p:cond delay="1000"/>
                            </p:stCondLst>
                            <p:childTnLst>
                              <p:par>
                                <p:cTn id="16" presetID="25" presetClass="entr" presetSubtype="0" fill="hold" grpId="0" nodeType="afterEffect">
                                  <p:stCondLst>
                                    <p:cond delay="0"/>
                                  </p:stCondLst>
                                  <p:childTnLst>
                                    <p:set>
                                      <p:cBhvr>
                                        <p:cTn id="17" dur="1" fill="hold">
                                          <p:stCondLst>
                                            <p:cond delay="0"/>
                                          </p:stCondLst>
                                        </p:cTn>
                                        <p:tgtEl>
                                          <p:spTgt spid="95234">
                                            <p:txEl>
                                              <p:pRg st="1" end="1"/>
                                            </p:txEl>
                                          </p:spTgt>
                                        </p:tgtEl>
                                        <p:attrNameLst>
                                          <p:attrName>style.visibility</p:attrName>
                                        </p:attrNameLst>
                                      </p:cBhvr>
                                      <p:to>
                                        <p:strVal val="visible"/>
                                      </p:to>
                                    </p:set>
                                    <p:anim calcmode="lin" valueType="num">
                                      <p:cBhvr>
                                        <p:cTn id="18" dur="500" decel="50000" fill="hold">
                                          <p:stCondLst>
                                            <p:cond delay="0"/>
                                          </p:stCondLst>
                                        </p:cTn>
                                        <p:tgtEl>
                                          <p:spTgt spid="95234">
                                            <p:txEl>
                                              <p:pRg st="1" end="1"/>
                                            </p:txEl>
                                          </p:spTgt>
                                        </p:tgtEl>
                                        <p:attrNameLst>
                                          <p:attrName>style.rotation</p:attrName>
                                        </p:attrNameLst>
                                      </p:cBhvr>
                                      <p:tavLst>
                                        <p:tav tm="0">
                                          <p:val>
                                            <p:fltVal val="-90"/>
                                          </p:val>
                                        </p:tav>
                                        <p:tav tm="100000">
                                          <p:val>
                                            <p:fltVal val="0"/>
                                          </p:val>
                                        </p:tav>
                                      </p:tavLst>
                                    </p:anim>
                                    <p:anim calcmode="lin" valueType="num">
                                      <p:cBhvr>
                                        <p:cTn id="19" dur="500" decel="50000" fill="hold">
                                          <p:stCondLst>
                                            <p:cond delay="0"/>
                                          </p:stCondLst>
                                        </p:cTn>
                                        <p:tgtEl>
                                          <p:spTgt spid="95234">
                                            <p:txEl>
                                              <p:pRg st="1" end="1"/>
                                            </p:txEl>
                                          </p:spTgt>
                                        </p:tgtEl>
                                        <p:attrNameLst>
                                          <p:attrName>ppt_w</p:attrName>
                                        </p:attrNameLst>
                                      </p:cBhvr>
                                      <p:tavLst>
                                        <p:tav tm="0">
                                          <p:val>
                                            <p:strVal val="#ppt_w"/>
                                          </p:val>
                                        </p:tav>
                                        <p:tav tm="100000">
                                          <p:val>
                                            <p:strVal val="#ppt_w*.05"/>
                                          </p:val>
                                        </p:tav>
                                      </p:tavLst>
                                    </p:anim>
                                    <p:anim calcmode="lin" valueType="num">
                                      <p:cBhvr>
                                        <p:cTn id="20" dur="500" accel="50000" fill="hold">
                                          <p:stCondLst>
                                            <p:cond delay="500"/>
                                          </p:stCondLst>
                                        </p:cTn>
                                        <p:tgtEl>
                                          <p:spTgt spid="95234">
                                            <p:txEl>
                                              <p:pRg st="1" end="1"/>
                                            </p:txEl>
                                          </p:spTgt>
                                        </p:tgtEl>
                                        <p:attrNameLst>
                                          <p:attrName>ppt_w</p:attrName>
                                        </p:attrNameLst>
                                      </p:cBhvr>
                                      <p:tavLst>
                                        <p:tav tm="0">
                                          <p:val>
                                            <p:strVal val="#ppt_w*.05"/>
                                          </p:val>
                                        </p:tav>
                                        <p:tav tm="100000">
                                          <p:val>
                                            <p:strVal val="#ppt_w"/>
                                          </p:val>
                                        </p:tav>
                                      </p:tavLst>
                                    </p:anim>
                                    <p:anim calcmode="lin" valueType="num">
                                      <p:cBhvr>
                                        <p:cTn id="21" dur="1000" fill="hold"/>
                                        <p:tgtEl>
                                          <p:spTgt spid="95234">
                                            <p:txEl>
                                              <p:pRg st="1" end="1"/>
                                            </p:txEl>
                                          </p:spTgt>
                                        </p:tgtEl>
                                        <p:attrNameLst>
                                          <p:attrName>ppt_h</p:attrName>
                                        </p:attrNameLst>
                                      </p:cBhvr>
                                      <p:tavLst>
                                        <p:tav tm="0">
                                          <p:val>
                                            <p:strVal val="#ppt_h"/>
                                          </p:val>
                                        </p:tav>
                                        <p:tav tm="100000">
                                          <p:val>
                                            <p:strVal val="#ppt_h"/>
                                          </p:val>
                                        </p:tav>
                                      </p:tavLst>
                                    </p:anim>
                                    <p:anim calcmode="lin" valueType="num">
                                      <p:cBhvr>
                                        <p:cTn id="22" dur="500" decel="50000" fill="hold">
                                          <p:stCondLst>
                                            <p:cond delay="0"/>
                                          </p:stCondLst>
                                        </p:cTn>
                                        <p:tgtEl>
                                          <p:spTgt spid="95234">
                                            <p:txEl>
                                              <p:pRg st="1" end="1"/>
                                            </p:txEl>
                                          </p:spTgt>
                                        </p:tgtEl>
                                        <p:attrNameLst>
                                          <p:attrName>ppt_x</p:attrName>
                                        </p:attrNameLst>
                                      </p:cBhvr>
                                      <p:tavLst>
                                        <p:tav tm="0">
                                          <p:val>
                                            <p:strVal val="#ppt_x+.4"/>
                                          </p:val>
                                        </p:tav>
                                        <p:tav tm="100000">
                                          <p:val>
                                            <p:strVal val="#ppt_x"/>
                                          </p:val>
                                        </p:tav>
                                      </p:tavLst>
                                    </p:anim>
                                    <p:anim calcmode="lin" valueType="num">
                                      <p:cBhvr>
                                        <p:cTn id="23" dur="500" decel="50000" fill="hold">
                                          <p:stCondLst>
                                            <p:cond delay="0"/>
                                          </p:stCondLst>
                                        </p:cTn>
                                        <p:tgtEl>
                                          <p:spTgt spid="95234">
                                            <p:txEl>
                                              <p:pRg st="1" end="1"/>
                                            </p:txEl>
                                          </p:spTgt>
                                        </p:tgtEl>
                                        <p:attrNameLst>
                                          <p:attrName>ppt_y</p:attrName>
                                        </p:attrNameLst>
                                      </p:cBhvr>
                                      <p:tavLst>
                                        <p:tav tm="0">
                                          <p:val>
                                            <p:strVal val="#ppt_y-.2"/>
                                          </p:val>
                                        </p:tav>
                                        <p:tav tm="100000">
                                          <p:val>
                                            <p:strVal val="#ppt_y+.1"/>
                                          </p:val>
                                        </p:tav>
                                      </p:tavLst>
                                    </p:anim>
                                    <p:anim calcmode="lin" valueType="num">
                                      <p:cBhvr>
                                        <p:cTn id="24" dur="500" accel="50000" fill="hold">
                                          <p:stCondLst>
                                            <p:cond delay="500"/>
                                          </p:stCondLst>
                                        </p:cTn>
                                        <p:tgtEl>
                                          <p:spTgt spid="95234">
                                            <p:txEl>
                                              <p:pRg st="1" end="1"/>
                                            </p:txEl>
                                          </p:spTgt>
                                        </p:tgtEl>
                                        <p:attrNameLst>
                                          <p:attrName>ppt_y</p:attrName>
                                        </p:attrNameLst>
                                      </p:cBhvr>
                                      <p:tavLst>
                                        <p:tav tm="0">
                                          <p:val>
                                            <p:strVal val="#ppt_y+.1"/>
                                          </p:val>
                                        </p:tav>
                                        <p:tav tm="100000">
                                          <p:val>
                                            <p:strVal val="#ppt_y"/>
                                          </p:val>
                                        </p:tav>
                                      </p:tavLst>
                                    </p:anim>
                                    <p:animEffect transition="in" filter="fade">
                                      <p:cBhvr>
                                        <p:cTn id="25" dur="1000" decel="50000">
                                          <p:stCondLst>
                                            <p:cond delay="0"/>
                                          </p:stCondLst>
                                        </p:cTn>
                                        <p:tgtEl>
                                          <p:spTgt spid="9523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body" sz="half" idx="1"/>
          </p:nvPr>
        </p:nvSpPr>
        <p:spPr>
          <a:xfrm>
            <a:off x="1992313" y="1052514"/>
            <a:ext cx="5975350" cy="4897437"/>
          </a:xfrm>
        </p:spPr>
        <p:txBody>
          <a:bodyPr/>
          <a:lstStyle/>
          <a:p>
            <a:pPr marL="609600" indent="-609600">
              <a:buNone/>
            </a:pPr>
            <a:r>
              <a:rPr lang="tr-TR" altLang="tr-TR">
                <a:solidFill>
                  <a:schemeClr val="bg2"/>
                </a:solidFill>
              </a:rPr>
              <a:t>	Hatırlatmalar yapılırken öğrencilere ne çok kolay, ne de çok zor sorular sorulmalıdır. Eğer sorular çok kolay olursa, öğrenci bütün soruları cevaplandırabildiğini düşünerek yeni öğrenme için çaba harcamaz. Eğer sorular çok zor olursa da hiçbir soruya cevap veremediğinden azmi kırılır ve problemi çözmekten vazgeçer. </a:t>
            </a:r>
          </a:p>
        </p:txBody>
      </p:sp>
      <p:pic>
        <p:nvPicPr>
          <p:cNvPr id="97283" name="Picture 3" descr="75043039"/>
          <p:cNvPicPr>
            <a:picLocks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8256589" y="2205038"/>
            <a:ext cx="1760537" cy="1981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71476085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97282">
                                            <p:txEl>
                                              <p:pRg st="0" end="0"/>
                                            </p:txEl>
                                          </p:spTgt>
                                        </p:tgtEl>
                                        <p:attrNameLst>
                                          <p:attrName>style.visibility</p:attrName>
                                        </p:attrNameLst>
                                      </p:cBhvr>
                                      <p:to>
                                        <p:strVal val="visible"/>
                                      </p:to>
                                    </p:set>
                                    <p:anim calcmode="lin" valueType="num">
                                      <p:cBhvr>
                                        <p:cTn id="7" dur="500" decel="50000" fill="hold">
                                          <p:stCondLst>
                                            <p:cond delay="0"/>
                                          </p:stCondLst>
                                        </p:cTn>
                                        <p:tgtEl>
                                          <p:spTgt spid="97282">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97282">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97282">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97282">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97282">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97282">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97282">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97282">
                                            <p:txEl>
                                              <p:pRg st="0" end="0"/>
                                            </p:txEl>
                                          </p:spTgt>
                                        </p:tgtEl>
                                      </p:cBhvr>
                                    </p:animEffect>
                                  </p:childTnLst>
                                </p:cTn>
                              </p:par>
                            </p:childTnLst>
                          </p:cTn>
                        </p:par>
                        <p:par>
                          <p:cTn id="15" fill="hold" nodeType="afterGroup">
                            <p:stCondLst>
                              <p:cond delay="1000"/>
                            </p:stCondLst>
                            <p:childTnLst>
                              <p:par>
                                <p:cTn id="16" presetID="26" presetClass="entr" presetSubtype="0" fill="hold" nodeType="afterEffect">
                                  <p:stCondLst>
                                    <p:cond delay="0"/>
                                  </p:stCondLst>
                                  <p:childTnLst>
                                    <p:set>
                                      <p:cBhvr>
                                        <p:cTn id="17" dur="1" fill="hold">
                                          <p:stCondLst>
                                            <p:cond delay="0"/>
                                          </p:stCondLst>
                                        </p:cTn>
                                        <p:tgtEl>
                                          <p:spTgt spid="97283"/>
                                        </p:tgtEl>
                                        <p:attrNameLst>
                                          <p:attrName>style.visibility</p:attrName>
                                        </p:attrNameLst>
                                      </p:cBhvr>
                                      <p:to>
                                        <p:strVal val="visible"/>
                                      </p:to>
                                    </p:set>
                                    <p:animEffect transition="in" filter="wipe(down)">
                                      <p:cBhvr>
                                        <p:cTn id="18" dur="580">
                                          <p:stCondLst>
                                            <p:cond delay="0"/>
                                          </p:stCondLst>
                                        </p:cTn>
                                        <p:tgtEl>
                                          <p:spTgt spid="97283"/>
                                        </p:tgtEl>
                                      </p:cBhvr>
                                    </p:animEffect>
                                    <p:anim calcmode="lin" valueType="num">
                                      <p:cBhvr>
                                        <p:cTn id="19" dur="1822" tmFilter="0,0; 0.14,0.36; 0.43,0.73; 0.71,0.91; 1.0,1.0">
                                          <p:stCondLst>
                                            <p:cond delay="0"/>
                                          </p:stCondLst>
                                        </p:cTn>
                                        <p:tgtEl>
                                          <p:spTgt spid="97283"/>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97283"/>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97283"/>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97283"/>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97283"/>
                                        </p:tgtEl>
                                        <p:attrNameLst>
                                          <p:attrName>ppt_y</p:attrName>
                                        </p:attrNameLst>
                                      </p:cBhvr>
                                      <p:tavLst>
                                        <p:tav tm="0" fmla="#ppt_y-sin(pi*$)/81">
                                          <p:val>
                                            <p:fltVal val="0"/>
                                          </p:val>
                                        </p:tav>
                                        <p:tav tm="100000">
                                          <p:val>
                                            <p:fltVal val="1"/>
                                          </p:val>
                                        </p:tav>
                                      </p:tavLst>
                                    </p:anim>
                                    <p:animScale>
                                      <p:cBhvr>
                                        <p:cTn id="24" dur="26">
                                          <p:stCondLst>
                                            <p:cond delay="650"/>
                                          </p:stCondLst>
                                        </p:cTn>
                                        <p:tgtEl>
                                          <p:spTgt spid="97283"/>
                                        </p:tgtEl>
                                      </p:cBhvr>
                                      <p:to x="100000" y="60000"/>
                                    </p:animScale>
                                    <p:animScale>
                                      <p:cBhvr>
                                        <p:cTn id="25" dur="166" decel="50000">
                                          <p:stCondLst>
                                            <p:cond delay="676"/>
                                          </p:stCondLst>
                                        </p:cTn>
                                        <p:tgtEl>
                                          <p:spTgt spid="97283"/>
                                        </p:tgtEl>
                                      </p:cBhvr>
                                      <p:to x="100000" y="100000"/>
                                    </p:animScale>
                                    <p:animScale>
                                      <p:cBhvr>
                                        <p:cTn id="26" dur="26">
                                          <p:stCondLst>
                                            <p:cond delay="1312"/>
                                          </p:stCondLst>
                                        </p:cTn>
                                        <p:tgtEl>
                                          <p:spTgt spid="97283"/>
                                        </p:tgtEl>
                                      </p:cBhvr>
                                      <p:to x="100000" y="80000"/>
                                    </p:animScale>
                                    <p:animScale>
                                      <p:cBhvr>
                                        <p:cTn id="27" dur="166" decel="50000">
                                          <p:stCondLst>
                                            <p:cond delay="1338"/>
                                          </p:stCondLst>
                                        </p:cTn>
                                        <p:tgtEl>
                                          <p:spTgt spid="97283"/>
                                        </p:tgtEl>
                                      </p:cBhvr>
                                      <p:to x="100000" y="100000"/>
                                    </p:animScale>
                                    <p:animScale>
                                      <p:cBhvr>
                                        <p:cTn id="28" dur="26">
                                          <p:stCondLst>
                                            <p:cond delay="1642"/>
                                          </p:stCondLst>
                                        </p:cTn>
                                        <p:tgtEl>
                                          <p:spTgt spid="97283"/>
                                        </p:tgtEl>
                                      </p:cBhvr>
                                      <p:to x="100000" y="90000"/>
                                    </p:animScale>
                                    <p:animScale>
                                      <p:cBhvr>
                                        <p:cTn id="29" dur="166" decel="50000">
                                          <p:stCondLst>
                                            <p:cond delay="1668"/>
                                          </p:stCondLst>
                                        </p:cTn>
                                        <p:tgtEl>
                                          <p:spTgt spid="97283"/>
                                        </p:tgtEl>
                                      </p:cBhvr>
                                      <p:to x="100000" y="100000"/>
                                    </p:animScale>
                                    <p:animScale>
                                      <p:cBhvr>
                                        <p:cTn id="30" dur="26">
                                          <p:stCondLst>
                                            <p:cond delay="1808"/>
                                          </p:stCondLst>
                                        </p:cTn>
                                        <p:tgtEl>
                                          <p:spTgt spid="97283"/>
                                        </p:tgtEl>
                                      </p:cBhvr>
                                      <p:to x="100000" y="95000"/>
                                    </p:animScale>
                                    <p:animScale>
                                      <p:cBhvr>
                                        <p:cTn id="31" dur="166" decel="50000">
                                          <p:stCondLst>
                                            <p:cond delay="1834"/>
                                          </p:stCondLst>
                                        </p:cTn>
                                        <p:tgtEl>
                                          <p:spTgt spid="9728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body" sz="half" idx="1"/>
          </p:nvPr>
        </p:nvSpPr>
        <p:spPr>
          <a:xfrm>
            <a:off x="2208214" y="620713"/>
            <a:ext cx="7773987" cy="3600450"/>
          </a:xfrm>
        </p:spPr>
        <p:txBody>
          <a:bodyPr/>
          <a:lstStyle/>
          <a:p>
            <a:pPr marL="609600" indent="-609600">
              <a:buNone/>
            </a:pPr>
            <a:r>
              <a:rPr lang="tr-TR" altLang="tr-TR">
                <a:solidFill>
                  <a:schemeClr val="bg2"/>
                </a:solidFill>
              </a:rPr>
              <a:t>	Her iki durumda da Piaget'in deyimiyle öğrencinin denge durumu bozulmaz. Kısacası hatırlatmalar yapılarken öğrencinin denge durumunu bozucu, orta düzeyde sorular sorulmalıdır. Öğrencilerin bu sorulara verdiği cevaplar bütün sınıfa iletilmelidir. Çünkü Ausubel'e göre öğrenmeye etki eden en önemli faktör öğrencilerin önceki bilgileridir. </a:t>
            </a:r>
          </a:p>
        </p:txBody>
      </p:sp>
      <p:pic>
        <p:nvPicPr>
          <p:cNvPr id="99331" name="Picture 3" descr="rbc1_09"/>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800600" y="4292600"/>
            <a:ext cx="2057400" cy="2159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29479195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99330">
                                            <p:txEl>
                                              <p:pRg st="0" end="0"/>
                                            </p:txEl>
                                          </p:spTgt>
                                        </p:tgtEl>
                                        <p:attrNameLst>
                                          <p:attrName>style.visibility</p:attrName>
                                        </p:attrNameLst>
                                      </p:cBhvr>
                                      <p:to>
                                        <p:strVal val="visible"/>
                                      </p:to>
                                    </p:set>
                                    <p:anim calcmode="lin" valueType="num">
                                      <p:cBhvr>
                                        <p:cTn id="7" dur="500" decel="50000" fill="hold">
                                          <p:stCondLst>
                                            <p:cond delay="0"/>
                                          </p:stCondLst>
                                        </p:cTn>
                                        <p:tgtEl>
                                          <p:spTgt spid="99330">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99330">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99330">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99330">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99330">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99330">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99330">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99330">
                                            <p:txEl>
                                              <p:pRg st="0" end="0"/>
                                            </p:txEl>
                                          </p:spTgt>
                                        </p:tgtEl>
                                      </p:cBhvr>
                                    </p:animEffect>
                                  </p:childTnLst>
                                </p:cTn>
                              </p:par>
                            </p:childTnLst>
                          </p:cTn>
                        </p:par>
                        <p:par>
                          <p:cTn id="15" fill="hold" nodeType="afterGroup">
                            <p:stCondLst>
                              <p:cond delay="1000"/>
                            </p:stCondLst>
                            <p:childTnLst>
                              <p:par>
                                <p:cTn id="16" presetID="26" presetClass="entr" presetSubtype="0" fill="hold" nodeType="afterEffect">
                                  <p:stCondLst>
                                    <p:cond delay="0"/>
                                  </p:stCondLst>
                                  <p:childTnLst>
                                    <p:set>
                                      <p:cBhvr>
                                        <p:cTn id="17" dur="1" fill="hold">
                                          <p:stCondLst>
                                            <p:cond delay="0"/>
                                          </p:stCondLst>
                                        </p:cTn>
                                        <p:tgtEl>
                                          <p:spTgt spid="99331"/>
                                        </p:tgtEl>
                                        <p:attrNameLst>
                                          <p:attrName>style.visibility</p:attrName>
                                        </p:attrNameLst>
                                      </p:cBhvr>
                                      <p:to>
                                        <p:strVal val="visible"/>
                                      </p:to>
                                    </p:set>
                                    <p:animEffect transition="in" filter="wipe(down)">
                                      <p:cBhvr>
                                        <p:cTn id="18" dur="580">
                                          <p:stCondLst>
                                            <p:cond delay="0"/>
                                          </p:stCondLst>
                                        </p:cTn>
                                        <p:tgtEl>
                                          <p:spTgt spid="99331"/>
                                        </p:tgtEl>
                                      </p:cBhvr>
                                    </p:animEffect>
                                    <p:anim calcmode="lin" valueType="num">
                                      <p:cBhvr>
                                        <p:cTn id="19" dur="1822" tmFilter="0,0; 0.14,0.36; 0.43,0.73; 0.71,0.91; 1.0,1.0">
                                          <p:stCondLst>
                                            <p:cond delay="0"/>
                                          </p:stCondLst>
                                        </p:cTn>
                                        <p:tgtEl>
                                          <p:spTgt spid="99331"/>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99331"/>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99331"/>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99331"/>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99331"/>
                                        </p:tgtEl>
                                        <p:attrNameLst>
                                          <p:attrName>ppt_y</p:attrName>
                                        </p:attrNameLst>
                                      </p:cBhvr>
                                      <p:tavLst>
                                        <p:tav tm="0" fmla="#ppt_y-sin(pi*$)/81">
                                          <p:val>
                                            <p:fltVal val="0"/>
                                          </p:val>
                                        </p:tav>
                                        <p:tav tm="100000">
                                          <p:val>
                                            <p:fltVal val="1"/>
                                          </p:val>
                                        </p:tav>
                                      </p:tavLst>
                                    </p:anim>
                                    <p:animScale>
                                      <p:cBhvr>
                                        <p:cTn id="24" dur="26">
                                          <p:stCondLst>
                                            <p:cond delay="650"/>
                                          </p:stCondLst>
                                        </p:cTn>
                                        <p:tgtEl>
                                          <p:spTgt spid="99331"/>
                                        </p:tgtEl>
                                      </p:cBhvr>
                                      <p:to x="100000" y="60000"/>
                                    </p:animScale>
                                    <p:animScale>
                                      <p:cBhvr>
                                        <p:cTn id="25" dur="166" decel="50000">
                                          <p:stCondLst>
                                            <p:cond delay="676"/>
                                          </p:stCondLst>
                                        </p:cTn>
                                        <p:tgtEl>
                                          <p:spTgt spid="99331"/>
                                        </p:tgtEl>
                                      </p:cBhvr>
                                      <p:to x="100000" y="100000"/>
                                    </p:animScale>
                                    <p:animScale>
                                      <p:cBhvr>
                                        <p:cTn id="26" dur="26">
                                          <p:stCondLst>
                                            <p:cond delay="1312"/>
                                          </p:stCondLst>
                                        </p:cTn>
                                        <p:tgtEl>
                                          <p:spTgt spid="99331"/>
                                        </p:tgtEl>
                                      </p:cBhvr>
                                      <p:to x="100000" y="80000"/>
                                    </p:animScale>
                                    <p:animScale>
                                      <p:cBhvr>
                                        <p:cTn id="27" dur="166" decel="50000">
                                          <p:stCondLst>
                                            <p:cond delay="1338"/>
                                          </p:stCondLst>
                                        </p:cTn>
                                        <p:tgtEl>
                                          <p:spTgt spid="99331"/>
                                        </p:tgtEl>
                                      </p:cBhvr>
                                      <p:to x="100000" y="100000"/>
                                    </p:animScale>
                                    <p:animScale>
                                      <p:cBhvr>
                                        <p:cTn id="28" dur="26">
                                          <p:stCondLst>
                                            <p:cond delay="1642"/>
                                          </p:stCondLst>
                                        </p:cTn>
                                        <p:tgtEl>
                                          <p:spTgt spid="99331"/>
                                        </p:tgtEl>
                                      </p:cBhvr>
                                      <p:to x="100000" y="90000"/>
                                    </p:animScale>
                                    <p:animScale>
                                      <p:cBhvr>
                                        <p:cTn id="29" dur="166" decel="50000">
                                          <p:stCondLst>
                                            <p:cond delay="1668"/>
                                          </p:stCondLst>
                                        </p:cTn>
                                        <p:tgtEl>
                                          <p:spTgt spid="99331"/>
                                        </p:tgtEl>
                                      </p:cBhvr>
                                      <p:to x="100000" y="100000"/>
                                    </p:animScale>
                                    <p:animScale>
                                      <p:cBhvr>
                                        <p:cTn id="30" dur="26">
                                          <p:stCondLst>
                                            <p:cond delay="1808"/>
                                          </p:stCondLst>
                                        </p:cTn>
                                        <p:tgtEl>
                                          <p:spTgt spid="99331"/>
                                        </p:tgtEl>
                                      </p:cBhvr>
                                      <p:to x="100000" y="95000"/>
                                    </p:animScale>
                                    <p:animScale>
                                      <p:cBhvr>
                                        <p:cTn id="31" dur="166" decel="50000">
                                          <p:stCondLst>
                                            <p:cond delay="1834"/>
                                          </p:stCondLst>
                                        </p:cTn>
                                        <p:tgtEl>
                                          <p:spTgt spid="9933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body" idx="1"/>
          </p:nvPr>
        </p:nvSpPr>
        <p:spPr>
          <a:xfrm>
            <a:off x="2063750" y="549275"/>
            <a:ext cx="7920038" cy="5759450"/>
          </a:xfrm>
        </p:spPr>
        <p:txBody>
          <a:bodyPr/>
          <a:lstStyle/>
          <a:p>
            <a:pPr marL="609600" indent="-609600">
              <a:buNone/>
            </a:pPr>
            <a:r>
              <a:rPr lang="tr-TR" altLang="tr-TR" b="1">
                <a:solidFill>
                  <a:schemeClr val="bg2"/>
                </a:solidFill>
              </a:rPr>
              <a:t>	</a:t>
            </a:r>
            <a:r>
              <a:rPr lang="tr-TR" altLang="tr-TR" b="1">
                <a:solidFill>
                  <a:schemeClr val="hlink"/>
                </a:solidFill>
              </a:rPr>
              <a:t>3. Hipotez kurma</a:t>
            </a:r>
            <a:r>
              <a:rPr lang="tr-TR" altLang="tr-TR">
                <a:solidFill>
                  <a:schemeClr val="hlink"/>
                </a:solidFill>
              </a:rPr>
              <a:t>:</a:t>
            </a:r>
          </a:p>
          <a:p>
            <a:pPr marL="609600" indent="-609600">
              <a:buNone/>
            </a:pPr>
            <a:r>
              <a:rPr lang="tr-TR" altLang="tr-TR">
                <a:solidFill>
                  <a:schemeClr val="bg2"/>
                </a:solidFill>
              </a:rPr>
              <a:t>	yapılandırmacı yaklaşımın dayandığı temellerden araştırma teorisine göre öğrenme buluş yoluyla gerçekleşmektedir. Buluş yoluyla öğrenmede öğrenci, zihinsel yapısını kullanarak bilgiyi seçer, dönüştürür, hipotez kurar ve çıkarımda bulunur. Bu nedenle, fen derslerinde öğrenmenin gerçekleşebilmesi için bu basamakta, öğrencilerin ön bilgilerini kullanarak öğrenilecek konuyla ilgili hipotez kurmaları sağlanır. Bunun için dersin ilk basamağında sunulan örnek olaylardan yararlanılabilir ya da ek gösteri deneyleri yapılabilir.</a:t>
            </a:r>
          </a:p>
        </p:txBody>
      </p:sp>
    </p:spTree>
    <p:extLst>
      <p:ext uri="{BB962C8B-B14F-4D97-AF65-F5344CB8AC3E}">
        <p14:creationId xmlns:p14="http://schemas.microsoft.com/office/powerpoint/2010/main" val="323221620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01378">
                                            <p:txEl>
                                              <p:pRg st="0" end="0"/>
                                            </p:txEl>
                                          </p:spTgt>
                                        </p:tgtEl>
                                        <p:attrNameLst>
                                          <p:attrName>style.visibility</p:attrName>
                                        </p:attrNameLst>
                                      </p:cBhvr>
                                      <p:to>
                                        <p:strVal val="visible"/>
                                      </p:to>
                                    </p:set>
                                    <p:anim calcmode="lin" valueType="num">
                                      <p:cBhvr>
                                        <p:cTn id="7" dur="500" decel="50000" fill="hold">
                                          <p:stCondLst>
                                            <p:cond delay="0"/>
                                          </p:stCondLst>
                                        </p:cTn>
                                        <p:tgtEl>
                                          <p:spTgt spid="101378">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01378">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01378">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01378">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01378">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01378">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01378">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01378">
                                            <p:txEl>
                                              <p:pRg st="0" end="0"/>
                                            </p:txEl>
                                          </p:spTgt>
                                        </p:tgtEl>
                                      </p:cBhvr>
                                    </p:animEffect>
                                  </p:childTnLst>
                                </p:cTn>
                              </p:par>
                            </p:childTnLst>
                          </p:cTn>
                        </p:par>
                        <p:par>
                          <p:cTn id="15" fill="hold" nodeType="afterGroup">
                            <p:stCondLst>
                              <p:cond delay="1000"/>
                            </p:stCondLst>
                            <p:childTnLst>
                              <p:par>
                                <p:cTn id="16" presetID="25" presetClass="entr" presetSubtype="0" fill="hold" grpId="0" nodeType="afterEffect">
                                  <p:stCondLst>
                                    <p:cond delay="0"/>
                                  </p:stCondLst>
                                  <p:childTnLst>
                                    <p:set>
                                      <p:cBhvr>
                                        <p:cTn id="17" dur="1" fill="hold">
                                          <p:stCondLst>
                                            <p:cond delay="0"/>
                                          </p:stCondLst>
                                        </p:cTn>
                                        <p:tgtEl>
                                          <p:spTgt spid="101378">
                                            <p:txEl>
                                              <p:pRg st="1" end="1"/>
                                            </p:txEl>
                                          </p:spTgt>
                                        </p:tgtEl>
                                        <p:attrNameLst>
                                          <p:attrName>style.visibility</p:attrName>
                                        </p:attrNameLst>
                                      </p:cBhvr>
                                      <p:to>
                                        <p:strVal val="visible"/>
                                      </p:to>
                                    </p:set>
                                    <p:anim calcmode="lin" valueType="num">
                                      <p:cBhvr>
                                        <p:cTn id="18" dur="500" decel="50000" fill="hold">
                                          <p:stCondLst>
                                            <p:cond delay="0"/>
                                          </p:stCondLst>
                                        </p:cTn>
                                        <p:tgtEl>
                                          <p:spTgt spid="101378">
                                            <p:txEl>
                                              <p:pRg st="1" end="1"/>
                                            </p:txEl>
                                          </p:spTgt>
                                        </p:tgtEl>
                                        <p:attrNameLst>
                                          <p:attrName>style.rotation</p:attrName>
                                        </p:attrNameLst>
                                      </p:cBhvr>
                                      <p:tavLst>
                                        <p:tav tm="0">
                                          <p:val>
                                            <p:fltVal val="-90"/>
                                          </p:val>
                                        </p:tav>
                                        <p:tav tm="100000">
                                          <p:val>
                                            <p:fltVal val="0"/>
                                          </p:val>
                                        </p:tav>
                                      </p:tavLst>
                                    </p:anim>
                                    <p:anim calcmode="lin" valueType="num">
                                      <p:cBhvr>
                                        <p:cTn id="19" dur="500" decel="50000" fill="hold">
                                          <p:stCondLst>
                                            <p:cond delay="0"/>
                                          </p:stCondLst>
                                        </p:cTn>
                                        <p:tgtEl>
                                          <p:spTgt spid="101378">
                                            <p:txEl>
                                              <p:pRg st="1" end="1"/>
                                            </p:txEl>
                                          </p:spTgt>
                                        </p:tgtEl>
                                        <p:attrNameLst>
                                          <p:attrName>ppt_w</p:attrName>
                                        </p:attrNameLst>
                                      </p:cBhvr>
                                      <p:tavLst>
                                        <p:tav tm="0">
                                          <p:val>
                                            <p:strVal val="#ppt_w"/>
                                          </p:val>
                                        </p:tav>
                                        <p:tav tm="100000">
                                          <p:val>
                                            <p:strVal val="#ppt_w*.05"/>
                                          </p:val>
                                        </p:tav>
                                      </p:tavLst>
                                    </p:anim>
                                    <p:anim calcmode="lin" valueType="num">
                                      <p:cBhvr>
                                        <p:cTn id="20" dur="500" accel="50000" fill="hold">
                                          <p:stCondLst>
                                            <p:cond delay="500"/>
                                          </p:stCondLst>
                                        </p:cTn>
                                        <p:tgtEl>
                                          <p:spTgt spid="101378">
                                            <p:txEl>
                                              <p:pRg st="1" end="1"/>
                                            </p:txEl>
                                          </p:spTgt>
                                        </p:tgtEl>
                                        <p:attrNameLst>
                                          <p:attrName>ppt_w</p:attrName>
                                        </p:attrNameLst>
                                      </p:cBhvr>
                                      <p:tavLst>
                                        <p:tav tm="0">
                                          <p:val>
                                            <p:strVal val="#ppt_w*.05"/>
                                          </p:val>
                                        </p:tav>
                                        <p:tav tm="100000">
                                          <p:val>
                                            <p:strVal val="#ppt_w"/>
                                          </p:val>
                                        </p:tav>
                                      </p:tavLst>
                                    </p:anim>
                                    <p:anim calcmode="lin" valueType="num">
                                      <p:cBhvr>
                                        <p:cTn id="21" dur="1000" fill="hold"/>
                                        <p:tgtEl>
                                          <p:spTgt spid="101378">
                                            <p:txEl>
                                              <p:pRg st="1" end="1"/>
                                            </p:txEl>
                                          </p:spTgt>
                                        </p:tgtEl>
                                        <p:attrNameLst>
                                          <p:attrName>ppt_h</p:attrName>
                                        </p:attrNameLst>
                                      </p:cBhvr>
                                      <p:tavLst>
                                        <p:tav tm="0">
                                          <p:val>
                                            <p:strVal val="#ppt_h"/>
                                          </p:val>
                                        </p:tav>
                                        <p:tav tm="100000">
                                          <p:val>
                                            <p:strVal val="#ppt_h"/>
                                          </p:val>
                                        </p:tav>
                                      </p:tavLst>
                                    </p:anim>
                                    <p:anim calcmode="lin" valueType="num">
                                      <p:cBhvr>
                                        <p:cTn id="22" dur="500" decel="50000" fill="hold">
                                          <p:stCondLst>
                                            <p:cond delay="0"/>
                                          </p:stCondLst>
                                        </p:cTn>
                                        <p:tgtEl>
                                          <p:spTgt spid="101378">
                                            <p:txEl>
                                              <p:pRg st="1" end="1"/>
                                            </p:txEl>
                                          </p:spTgt>
                                        </p:tgtEl>
                                        <p:attrNameLst>
                                          <p:attrName>ppt_x</p:attrName>
                                        </p:attrNameLst>
                                      </p:cBhvr>
                                      <p:tavLst>
                                        <p:tav tm="0">
                                          <p:val>
                                            <p:strVal val="#ppt_x+.4"/>
                                          </p:val>
                                        </p:tav>
                                        <p:tav tm="100000">
                                          <p:val>
                                            <p:strVal val="#ppt_x"/>
                                          </p:val>
                                        </p:tav>
                                      </p:tavLst>
                                    </p:anim>
                                    <p:anim calcmode="lin" valueType="num">
                                      <p:cBhvr>
                                        <p:cTn id="23" dur="500" decel="50000" fill="hold">
                                          <p:stCondLst>
                                            <p:cond delay="0"/>
                                          </p:stCondLst>
                                        </p:cTn>
                                        <p:tgtEl>
                                          <p:spTgt spid="101378">
                                            <p:txEl>
                                              <p:pRg st="1" end="1"/>
                                            </p:txEl>
                                          </p:spTgt>
                                        </p:tgtEl>
                                        <p:attrNameLst>
                                          <p:attrName>ppt_y</p:attrName>
                                        </p:attrNameLst>
                                      </p:cBhvr>
                                      <p:tavLst>
                                        <p:tav tm="0">
                                          <p:val>
                                            <p:strVal val="#ppt_y-.2"/>
                                          </p:val>
                                        </p:tav>
                                        <p:tav tm="100000">
                                          <p:val>
                                            <p:strVal val="#ppt_y+.1"/>
                                          </p:val>
                                        </p:tav>
                                      </p:tavLst>
                                    </p:anim>
                                    <p:anim calcmode="lin" valueType="num">
                                      <p:cBhvr>
                                        <p:cTn id="24" dur="500" accel="50000" fill="hold">
                                          <p:stCondLst>
                                            <p:cond delay="500"/>
                                          </p:stCondLst>
                                        </p:cTn>
                                        <p:tgtEl>
                                          <p:spTgt spid="101378">
                                            <p:txEl>
                                              <p:pRg st="1" end="1"/>
                                            </p:txEl>
                                          </p:spTgt>
                                        </p:tgtEl>
                                        <p:attrNameLst>
                                          <p:attrName>ppt_y</p:attrName>
                                        </p:attrNameLst>
                                      </p:cBhvr>
                                      <p:tavLst>
                                        <p:tav tm="0">
                                          <p:val>
                                            <p:strVal val="#ppt_y+.1"/>
                                          </p:val>
                                        </p:tav>
                                        <p:tav tm="100000">
                                          <p:val>
                                            <p:strVal val="#ppt_y"/>
                                          </p:val>
                                        </p:tav>
                                      </p:tavLst>
                                    </p:anim>
                                    <p:animEffect transition="in" filter="fade">
                                      <p:cBhvr>
                                        <p:cTn id="25" dur="1000" decel="50000">
                                          <p:stCondLst>
                                            <p:cond delay="0"/>
                                          </p:stCondLst>
                                        </p:cTn>
                                        <p:tgtEl>
                                          <p:spTgt spid="10137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body" idx="1"/>
          </p:nvPr>
        </p:nvSpPr>
        <p:spPr>
          <a:xfrm>
            <a:off x="2063750" y="549275"/>
            <a:ext cx="7920038" cy="5759450"/>
          </a:xfrm>
        </p:spPr>
        <p:txBody>
          <a:bodyPr/>
          <a:lstStyle/>
          <a:p>
            <a:pPr marL="609600" indent="-609600">
              <a:buNone/>
            </a:pPr>
            <a:r>
              <a:rPr lang="tr-TR" altLang="tr-TR" b="1">
                <a:solidFill>
                  <a:schemeClr val="bg2"/>
                </a:solidFill>
              </a:rPr>
              <a:t>	</a:t>
            </a:r>
            <a:r>
              <a:rPr lang="tr-TR" altLang="tr-TR" b="1">
                <a:solidFill>
                  <a:schemeClr val="hlink"/>
                </a:solidFill>
              </a:rPr>
              <a:t>4. Veri toplama</a:t>
            </a:r>
            <a:r>
              <a:rPr lang="tr-TR" altLang="tr-TR">
                <a:solidFill>
                  <a:schemeClr val="hlink"/>
                </a:solidFill>
              </a:rPr>
              <a:t>:</a:t>
            </a:r>
          </a:p>
          <a:p>
            <a:pPr marL="609600" indent="-609600">
              <a:buNone/>
            </a:pPr>
            <a:r>
              <a:rPr lang="tr-TR" altLang="tr-TR">
                <a:solidFill>
                  <a:schemeClr val="bg2"/>
                </a:solidFill>
              </a:rPr>
              <a:t>	Dersin bu basamağında öğrencilerin hipotezlerini test etmesi için veri toplamalarına müsaade edilir. Veri toplama; deney yapma, kitapları araştırma ya da arkadaşlarıyla etkileşim şeklinde olabilir. Bu basamakta, öğrencilere çok fazla etkide bulunulmamalı, zihinlerinde bulunan düşünceleri test etmeleri için cesaretlendirilmelidir. Kısacası öğretmen gözlemci olarak davranmalıdır. Öğrenciler yanlış kavramaya neden olacak veriler topluyorlarsa müdahale edilmeli, alternatif veri kaynakları gösterilmelidir.</a:t>
            </a:r>
          </a:p>
        </p:txBody>
      </p:sp>
    </p:spTree>
    <p:extLst>
      <p:ext uri="{BB962C8B-B14F-4D97-AF65-F5344CB8AC3E}">
        <p14:creationId xmlns:p14="http://schemas.microsoft.com/office/powerpoint/2010/main" val="309766988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03426">
                                            <p:txEl>
                                              <p:pRg st="0" end="0"/>
                                            </p:txEl>
                                          </p:spTgt>
                                        </p:tgtEl>
                                        <p:attrNameLst>
                                          <p:attrName>style.visibility</p:attrName>
                                        </p:attrNameLst>
                                      </p:cBhvr>
                                      <p:to>
                                        <p:strVal val="visible"/>
                                      </p:to>
                                    </p:set>
                                    <p:anim calcmode="lin" valueType="num">
                                      <p:cBhvr>
                                        <p:cTn id="7" dur="500" decel="50000" fill="hold">
                                          <p:stCondLst>
                                            <p:cond delay="0"/>
                                          </p:stCondLst>
                                        </p:cTn>
                                        <p:tgtEl>
                                          <p:spTgt spid="103426">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03426">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03426">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03426">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03426">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03426">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03426">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03426">
                                            <p:txEl>
                                              <p:pRg st="0" end="0"/>
                                            </p:txEl>
                                          </p:spTgt>
                                        </p:tgtEl>
                                      </p:cBhvr>
                                    </p:animEffect>
                                  </p:childTnLst>
                                </p:cTn>
                              </p:par>
                            </p:childTnLst>
                          </p:cTn>
                        </p:par>
                        <p:par>
                          <p:cTn id="15" fill="hold" nodeType="afterGroup">
                            <p:stCondLst>
                              <p:cond delay="1000"/>
                            </p:stCondLst>
                            <p:childTnLst>
                              <p:par>
                                <p:cTn id="16" presetID="25" presetClass="entr" presetSubtype="0" fill="hold" grpId="0" nodeType="afterEffect">
                                  <p:stCondLst>
                                    <p:cond delay="0"/>
                                  </p:stCondLst>
                                  <p:childTnLst>
                                    <p:set>
                                      <p:cBhvr>
                                        <p:cTn id="17" dur="1" fill="hold">
                                          <p:stCondLst>
                                            <p:cond delay="0"/>
                                          </p:stCondLst>
                                        </p:cTn>
                                        <p:tgtEl>
                                          <p:spTgt spid="103426">
                                            <p:txEl>
                                              <p:pRg st="1" end="1"/>
                                            </p:txEl>
                                          </p:spTgt>
                                        </p:tgtEl>
                                        <p:attrNameLst>
                                          <p:attrName>style.visibility</p:attrName>
                                        </p:attrNameLst>
                                      </p:cBhvr>
                                      <p:to>
                                        <p:strVal val="visible"/>
                                      </p:to>
                                    </p:set>
                                    <p:anim calcmode="lin" valueType="num">
                                      <p:cBhvr>
                                        <p:cTn id="18" dur="500" decel="50000" fill="hold">
                                          <p:stCondLst>
                                            <p:cond delay="0"/>
                                          </p:stCondLst>
                                        </p:cTn>
                                        <p:tgtEl>
                                          <p:spTgt spid="103426">
                                            <p:txEl>
                                              <p:pRg st="1" end="1"/>
                                            </p:txEl>
                                          </p:spTgt>
                                        </p:tgtEl>
                                        <p:attrNameLst>
                                          <p:attrName>style.rotation</p:attrName>
                                        </p:attrNameLst>
                                      </p:cBhvr>
                                      <p:tavLst>
                                        <p:tav tm="0">
                                          <p:val>
                                            <p:fltVal val="-90"/>
                                          </p:val>
                                        </p:tav>
                                        <p:tav tm="100000">
                                          <p:val>
                                            <p:fltVal val="0"/>
                                          </p:val>
                                        </p:tav>
                                      </p:tavLst>
                                    </p:anim>
                                    <p:anim calcmode="lin" valueType="num">
                                      <p:cBhvr>
                                        <p:cTn id="19" dur="500" decel="50000" fill="hold">
                                          <p:stCondLst>
                                            <p:cond delay="0"/>
                                          </p:stCondLst>
                                        </p:cTn>
                                        <p:tgtEl>
                                          <p:spTgt spid="103426">
                                            <p:txEl>
                                              <p:pRg st="1" end="1"/>
                                            </p:txEl>
                                          </p:spTgt>
                                        </p:tgtEl>
                                        <p:attrNameLst>
                                          <p:attrName>ppt_w</p:attrName>
                                        </p:attrNameLst>
                                      </p:cBhvr>
                                      <p:tavLst>
                                        <p:tav tm="0">
                                          <p:val>
                                            <p:strVal val="#ppt_w"/>
                                          </p:val>
                                        </p:tav>
                                        <p:tav tm="100000">
                                          <p:val>
                                            <p:strVal val="#ppt_w*.05"/>
                                          </p:val>
                                        </p:tav>
                                      </p:tavLst>
                                    </p:anim>
                                    <p:anim calcmode="lin" valueType="num">
                                      <p:cBhvr>
                                        <p:cTn id="20" dur="500" accel="50000" fill="hold">
                                          <p:stCondLst>
                                            <p:cond delay="500"/>
                                          </p:stCondLst>
                                        </p:cTn>
                                        <p:tgtEl>
                                          <p:spTgt spid="103426">
                                            <p:txEl>
                                              <p:pRg st="1" end="1"/>
                                            </p:txEl>
                                          </p:spTgt>
                                        </p:tgtEl>
                                        <p:attrNameLst>
                                          <p:attrName>ppt_w</p:attrName>
                                        </p:attrNameLst>
                                      </p:cBhvr>
                                      <p:tavLst>
                                        <p:tav tm="0">
                                          <p:val>
                                            <p:strVal val="#ppt_w*.05"/>
                                          </p:val>
                                        </p:tav>
                                        <p:tav tm="100000">
                                          <p:val>
                                            <p:strVal val="#ppt_w"/>
                                          </p:val>
                                        </p:tav>
                                      </p:tavLst>
                                    </p:anim>
                                    <p:anim calcmode="lin" valueType="num">
                                      <p:cBhvr>
                                        <p:cTn id="21" dur="1000" fill="hold"/>
                                        <p:tgtEl>
                                          <p:spTgt spid="103426">
                                            <p:txEl>
                                              <p:pRg st="1" end="1"/>
                                            </p:txEl>
                                          </p:spTgt>
                                        </p:tgtEl>
                                        <p:attrNameLst>
                                          <p:attrName>ppt_h</p:attrName>
                                        </p:attrNameLst>
                                      </p:cBhvr>
                                      <p:tavLst>
                                        <p:tav tm="0">
                                          <p:val>
                                            <p:strVal val="#ppt_h"/>
                                          </p:val>
                                        </p:tav>
                                        <p:tav tm="100000">
                                          <p:val>
                                            <p:strVal val="#ppt_h"/>
                                          </p:val>
                                        </p:tav>
                                      </p:tavLst>
                                    </p:anim>
                                    <p:anim calcmode="lin" valueType="num">
                                      <p:cBhvr>
                                        <p:cTn id="22" dur="500" decel="50000" fill="hold">
                                          <p:stCondLst>
                                            <p:cond delay="0"/>
                                          </p:stCondLst>
                                        </p:cTn>
                                        <p:tgtEl>
                                          <p:spTgt spid="103426">
                                            <p:txEl>
                                              <p:pRg st="1" end="1"/>
                                            </p:txEl>
                                          </p:spTgt>
                                        </p:tgtEl>
                                        <p:attrNameLst>
                                          <p:attrName>ppt_x</p:attrName>
                                        </p:attrNameLst>
                                      </p:cBhvr>
                                      <p:tavLst>
                                        <p:tav tm="0">
                                          <p:val>
                                            <p:strVal val="#ppt_x+.4"/>
                                          </p:val>
                                        </p:tav>
                                        <p:tav tm="100000">
                                          <p:val>
                                            <p:strVal val="#ppt_x"/>
                                          </p:val>
                                        </p:tav>
                                      </p:tavLst>
                                    </p:anim>
                                    <p:anim calcmode="lin" valueType="num">
                                      <p:cBhvr>
                                        <p:cTn id="23" dur="500" decel="50000" fill="hold">
                                          <p:stCondLst>
                                            <p:cond delay="0"/>
                                          </p:stCondLst>
                                        </p:cTn>
                                        <p:tgtEl>
                                          <p:spTgt spid="103426">
                                            <p:txEl>
                                              <p:pRg st="1" end="1"/>
                                            </p:txEl>
                                          </p:spTgt>
                                        </p:tgtEl>
                                        <p:attrNameLst>
                                          <p:attrName>ppt_y</p:attrName>
                                        </p:attrNameLst>
                                      </p:cBhvr>
                                      <p:tavLst>
                                        <p:tav tm="0">
                                          <p:val>
                                            <p:strVal val="#ppt_y-.2"/>
                                          </p:val>
                                        </p:tav>
                                        <p:tav tm="100000">
                                          <p:val>
                                            <p:strVal val="#ppt_y+.1"/>
                                          </p:val>
                                        </p:tav>
                                      </p:tavLst>
                                    </p:anim>
                                    <p:anim calcmode="lin" valueType="num">
                                      <p:cBhvr>
                                        <p:cTn id="24" dur="500" accel="50000" fill="hold">
                                          <p:stCondLst>
                                            <p:cond delay="500"/>
                                          </p:stCondLst>
                                        </p:cTn>
                                        <p:tgtEl>
                                          <p:spTgt spid="103426">
                                            <p:txEl>
                                              <p:pRg st="1" end="1"/>
                                            </p:txEl>
                                          </p:spTgt>
                                        </p:tgtEl>
                                        <p:attrNameLst>
                                          <p:attrName>ppt_y</p:attrName>
                                        </p:attrNameLst>
                                      </p:cBhvr>
                                      <p:tavLst>
                                        <p:tav tm="0">
                                          <p:val>
                                            <p:strVal val="#ppt_y+.1"/>
                                          </p:val>
                                        </p:tav>
                                        <p:tav tm="100000">
                                          <p:val>
                                            <p:strVal val="#ppt_y"/>
                                          </p:val>
                                        </p:tav>
                                      </p:tavLst>
                                    </p:anim>
                                    <p:animEffect transition="in" filter="fade">
                                      <p:cBhvr>
                                        <p:cTn id="25" dur="1000" decel="50000">
                                          <p:stCondLst>
                                            <p:cond delay="0"/>
                                          </p:stCondLst>
                                        </p:cTn>
                                        <p:tgtEl>
                                          <p:spTgt spid="10342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build="p"/>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240</Words>
  <Application>Microsoft Office PowerPoint</Application>
  <PresentationFormat>Geniş ekran</PresentationFormat>
  <Paragraphs>67</Paragraphs>
  <Slides>18</Slides>
  <Notes>18</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cp:revision>
  <dcterms:created xsi:type="dcterms:W3CDTF">2018-02-17T15:59:33Z</dcterms:created>
  <dcterms:modified xsi:type="dcterms:W3CDTF">2018-02-17T16:00:14Z</dcterms:modified>
</cp:coreProperties>
</file>