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4" r:id="rId2"/>
    <p:sldId id="280" r:id="rId3"/>
    <p:sldId id="265" r:id="rId4"/>
    <p:sldId id="284" r:id="rId5"/>
    <p:sldId id="281" r:id="rId6"/>
    <p:sldId id="266" r:id="rId7"/>
    <p:sldId id="282" r:id="rId8"/>
    <p:sldId id="267" r:id="rId9"/>
    <p:sldId id="268" r:id="rId10"/>
    <p:sldId id="269" r:id="rId11"/>
    <p:sldId id="270" r:id="rId12"/>
    <p:sldId id="271" r:id="rId13"/>
    <p:sldId id="283" r:id="rId14"/>
    <p:sldId id="272" r:id="rId15"/>
    <p:sldId id="273" r:id="rId16"/>
    <p:sldId id="274"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1D75671E-666C-49B9-8785-EFA32D522B44}" type="datetimeFigureOut">
              <a:rPr lang="tr-TR" smtClean="0"/>
              <a:pPr/>
              <a:t>08.04.2018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2A075C73-20A3-475A-80D4-B0B68A41A78F}"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CCFF"/>
        </a:solid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75671E-666C-49B9-8785-EFA32D522B44}" type="datetimeFigureOut">
              <a:rPr lang="tr-TR" smtClean="0"/>
              <a:pPr/>
              <a:t>08.04.2018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075C73-20A3-475A-80D4-B0B68A41A78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467544" y="260648"/>
            <a:ext cx="707438" cy="461665"/>
          </a:xfrm>
          <a:prstGeom prst="rect">
            <a:avLst/>
          </a:prstGeom>
          <a:noFill/>
        </p:spPr>
        <p:txBody>
          <a:bodyPr wrap="none" rtlCol="0">
            <a:spAutoFit/>
          </a:bodyPr>
          <a:lstStyle/>
          <a:p>
            <a:r>
              <a:rPr lang="tr-TR" sz="2400" b="1" u="sng" smtClean="0"/>
              <a:t>ŞİST</a:t>
            </a:r>
            <a:endParaRPr lang="tr-TR" dirty="0"/>
          </a:p>
        </p:txBody>
      </p:sp>
      <p:sp>
        <p:nvSpPr>
          <p:cNvPr id="3" name="2 Metin kutusu"/>
          <p:cNvSpPr txBox="1"/>
          <p:nvPr/>
        </p:nvSpPr>
        <p:spPr>
          <a:xfrm>
            <a:off x="251520" y="836712"/>
            <a:ext cx="8568951" cy="3046988"/>
          </a:xfrm>
          <a:prstGeom prst="rect">
            <a:avLst/>
          </a:prstGeom>
          <a:noFill/>
        </p:spPr>
        <p:txBody>
          <a:bodyPr wrap="square" rtlCol="0">
            <a:spAutoFit/>
          </a:bodyPr>
          <a:lstStyle/>
          <a:p>
            <a:pPr algn="just"/>
            <a:r>
              <a:rPr lang="tr-TR" sz="2400" dirty="0" smtClean="0"/>
              <a:t>Bileşenleri </a:t>
            </a:r>
            <a:r>
              <a:rPr lang="tr-TR" sz="2400" dirty="0" err="1"/>
              <a:t>makroskobik</a:t>
            </a:r>
            <a:r>
              <a:rPr lang="tr-TR" sz="2400" dirty="0"/>
              <a:t> olarak tanınabilecek büyüklükte olan ve yapraksı, prizmatik minerallerin birbirine yaklaşık paralel bir şekilde dizilmeleri sonucu ortaya çıkan iyi gelişmiş bir şist dokusu gösteren kayaçlardır. Şistler, kuvars ve mika bakımından zengin seviyelerin </a:t>
            </a:r>
            <a:r>
              <a:rPr lang="tr-TR" sz="2400" dirty="0" err="1"/>
              <a:t>ardaşıklı</a:t>
            </a:r>
            <a:r>
              <a:rPr lang="tr-TR" sz="2400" dirty="0"/>
              <a:t> olarak bulunması ile gelişen bantlaşmada görülür. Bu bantlar birkaç dm boyunca devam eden ve tek düze bir durumda alabildikleri gibi merceksi ve pek belirgin olmayan bir durumda da bulunabilirler</a:t>
            </a:r>
            <a:r>
              <a:rPr lang="tr-TR" sz="2400" dirty="0" smtClean="0"/>
              <a:t>.</a:t>
            </a:r>
            <a:endParaRPr lang="tr-TR" sz="2400" dirty="0"/>
          </a:p>
        </p:txBody>
      </p:sp>
      <p:pic>
        <p:nvPicPr>
          <p:cNvPr id="4" name="Picture 5"/>
          <p:cNvPicPr>
            <a:picLocks noChangeAspect="1" noChangeArrowheads="1"/>
          </p:cNvPicPr>
          <p:nvPr/>
        </p:nvPicPr>
        <p:blipFill>
          <a:blip r:embed="rId2" cstate="print"/>
          <a:srcRect/>
          <a:stretch>
            <a:fillRect/>
          </a:stretch>
        </p:blipFill>
        <p:spPr bwMode="auto">
          <a:xfrm>
            <a:off x="2555776" y="3645024"/>
            <a:ext cx="3244850" cy="2292350"/>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332656"/>
            <a:ext cx="8424936" cy="6370975"/>
          </a:xfrm>
          <a:prstGeom prst="rect">
            <a:avLst/>
          </a:prstGeom>
          <a:noFill/>
        </p:spPr>
        <p:txBody>
          <a:bodyPr wrap="square" rtlCol="0">
            <a:spAutoFit/>
          </a:bodyPr>
          <a:lstStyle/>
          <a:p>
            <a:pPr algn="just"/>
            <a:r>
              <a:rPr lang="tr-TR" sz="2400" dirty="0"/>
              <a:t>Şistlerin en olağan bileşeni </a:t>
            </a:r>
            <a:r>
              <a:rPr lang="tr-TR" sz="2400" u="sng" dirty="0"/>
              <a:t>kuvars </a:t>
            </a:r>
            <a:r>
              <a:rPr lang="tr-TR" sz="2400" dirty="0"/>
              <a:t>mineralidir. </a:t>
            </a:r>
            <a:r>
              <a:rPr lang="tr-TR" sz="2400" dirty="0" err="1"/>
              <a:t>Feldispat</a:t>
            </a:r>
            <a:r>
              <a:rPr lang="tr-TR" sz="2400" dirty="0"/>
              <a:t> minerallerinin miktarı şistlerde oldukça değişiktir. Şist ve gnayslar arasında ayırıcı bir kriter olarak %20 </a:t>
            </a:r>
            <a:r>
              <a:rPr lang="tr-TR" sz="2400" dirty="0" err="1"/>
              <a:t>feldispat</a:t>
            </a:r>
            <a:r>
              <a:rPr lang="tr-TR" sz="2400" dirty="0"/>
              <a:t> miktarı kullanılır. </a:t>
            </a:r>
            <a:r>
              <a:rPr lang="tr-TR" sz="2400" u="sng" dirty="0"/>
              <a:t>Düşük ve orta dereceli </a:t>
            </a:r>
            <a:r>
              <a:rPr lang="tr-TR" sz="2400" u="sng" dirty="0" err="1"/>
              <a:t>metamorfizma</a:t>
            </a:r>
            <a:r>
              <a:rPr lang="tr-TR" sz="2400" dirty="0"/>
              <a:t> esnasında gelişen şistlerdeki </a:t>
            </a:r>
            <a:r>
              <a:rPr lang="tr-TR" sz="2400" dirty="0" err="1"/>
              <a:t>feldispatlar</a:t>
            </a:r>
            <a:r>
              <a:rPr lang="tr-TR" sz="2400" dirty="0"/>
              <a:t> küçük olmaları nedeniyle </a:t>
            </a:r>
            <a:r>
              <a:rPr lang="tr-TR" sz="2400" dirty="0" err="1"/>
              <a:t>makroskobik</a:t>
            </a:r>
            <a:r>
              <a:rPr lang="tr-TR" sz="2400" dirty="0"/>
              <a:t> olarak tanınamazlar. </a:t>
            </a:r>
            <a:r>
              <a:rPr lang="tr-TR" sz="2400" u="sng" dirty="0" err="1"/>
              <a:t>Metamorfizma</a:t>
            </a:r>
            <a:r>
              <a:rPr lang="tr-TR" sz="2400" u="sng" dirty="0"/>
              <a:t> derecesinin yükselmesi</a:t>
            </a:r>
            <a:r>
              <a:rPr lang="tr-TR" sz="2400" dirty="0"/>
              <a:t> ile daha büyük ve kolay tanınabilir olurlar</a:t>
            </a:r>
            <a:r>
              <a:rPr lang="tr-TR" sz="2400" dirty="0" smtClean="0"/>
              <a:t>.</a:t>
            </a:r>
          </a:p>
          <a:p>
            <a:pPr algn="just"/>
            <a:endParaRPr lang="tr-TR" sz="2400" dirty="0"/>
          </a:p>
          <a:p>
            <a:pPr algn="just"/>
            <a:r>
              <a:rPr lang="tr-TR" sz="2400" b="1" u="sng" dirty="0"/>
              <a:t>Düşük dereceli </a:t>
            </a:r>
            <a:r>
              <a:rPr lang="tr-TR" sz="2400" b="1" u="sng" dirty="0" err="1"/>
              <a:t>metamorfizada</a:t>
            </a:r>
            <a:r>
              <a:rPr lang="tr-TR" sz="2400" b="1" dirty="0"/>
              <a:t> </a:t>
            </a:r>
            <a:r>
              <a:rPr lang="tr-TR" sz="2400" dirty="0" err="1"/>
              <a:t>duraylı</a:t>
            </a:r>
            <a:r>
              <a:rPr lang="tr-TR" sz="2400" dirty="0"/>
              <a:t> </a:t>
            </a:r>
            <a:r>
              <a:rPr lang="tr-TR" sz="2400" dirty="0" err="1"/>
              <a:t>feldispat</a:t>
            </a:r>
            <a:r>
              <a:rPr lang="tr-TR" sz="2400" dirty="0"/>
              <a:t> minerali </a:t>
            </a:r>
            <a:r>
              <a:rPr lang="tr-TR" sz="2400" dirty="0" err="1"/>
              <a:t>anortit</a:t>
            </a:r>
            <a:r>
              <a:rPr lang="tr-TR" sz="2400" dirty="0"/>
              <a:t> içeriği çok az olan </a:t>
            </a:r>
            <a:r>
              <a:rPr lang="tr-TR" sz="2400" b="1" u="sng" dirty="0" err="1"/>
              <a:t>albittir</a:t>
            </a:r>
            <a:r>
              <a:rPr lang="tr-TR" sz="2400" dirty="0"/>
              <a:t>. Bunun yanı sıra kayaçta </a:t>
            </a:r>
            <a:r>
              <a:rPr lang="tr-TR" sz="2400" dirty="0" err="1"/>
              <a:t>anortit</a:t>
            </a:r>
            <a:r>
              <a:rPr lang="tr-TR" sz="2400" dirty="0"/>
              <a:t> yerine geçen </a:t>
            </a:r>
            <a:r>
              <a:rPr lang="tr-TR" sz="2400" b="1" dirty="0" err="1"/>
              <a:t>epidot</a:t>
            </a:r>
            <a:r>
              <a:rPr lang="tr-TR" sz="2400" dirty="0"/>
              <a:t> mineraline de rastlanılır. </a:t>
            </a:r>
            <a:r>
              <a:rPr lang="tr-TR" sz="2400" dirty="0" err="1"/>
              <a:t>Albit</a:t>
            </a:r>
            <a:r>
              <a:rPr lang="tr-TR" sz="2400" dirty="0"/>
              <a:t> mineralleri çok küçük olmaları ve </a:t>
            </a:r>
            <a:r>
              <a:rPr lang="tr-TR" sz="2400" dirty="0" err="1"/>
              <a:t>polisentetik</a:t>
            </a:r>
            <a:r>
              <a:rPr lang="tr-TR" sz="2400" dirty="0"/>
              <a:t> ikizlenme göstermemeleri nedeniyle tanımlanmaları zordur. </a:t>
            </a:r>
            <a:r>
              <a:rPr lang="tr-TR" sz="2400" b="1" u="sng" dirty="0"/>
              <a:t>Orta dereceli </a:t>
            </a:r>
            <a:r>
              <a:rPr lang="tr-TR" sz="2400" b="1" u="sng" dirty="0" err="1"/>
              <a:t>metamo</a:t>
            </a:r>
            <a:r>
              <a:rPr lang="tr-TR" sz="2400" u="sng" dirty="0" err="1"/>
              <a:t>rfizmada</a:t>
            </a:r>
            <a:r>
              <a:rPr lang="tr-TR" sz="2400" dirty="0"/>
              <a:t> ise </a:t>
            </a:r>
            <a:r>
              <a:rPr lang="tr-TR" sz="2400" b="1" dirty="0"/>
              <a:t>oligoklaz</a:t>
            </a:r>
            <a:r>
              <a:rPr lang="tr-TR" sz="2400" dirty="0"/>
              <a:t> minerali </a:t>
            </a:r>
            <a:r>
              <a:rPr lang="tr-TR" sz="2400" dirty="0" err="1"/>
              <a:t>duraylı</a:t>
            </a:r>
            <a:r>
              <a:rPr lang="tr-TR" sz="2400" dirty="0"/>
              <a:t> olup, </a:t>
            </a:r>
            <a:r>
              <a:rPr lang="tr-TR" sz="2400" dirty="0" err="1"/>
              <a:t>metamorfizma</a:t>
            </a:r>
            <a:r>
              <a:rPr lang="tr-TR" sz="2400" dirty="0"/>
              <a:t> derecesinin artışına bağlı olarak plajiyoklazlardaki </a:t>
            </a:r>
            <a:r>
              <a:rPr lang="tr-TR" sz="2400" dirty="0" err="1"/>
              <a:t>anortit</a:t>
            </a:r>
            <a:r>
              <a:rPr lang="tr-TR" sz="2400" dirty="0"/>
              <a:t> içeriğinin arttığı söylenebilir. Bu bileşimdeki plajiyoklaz yanında</a:t>
            </a:r>
            <a:r>
              <a:rPr lang="tr-TR" sz="2400" u="sng" dirty="0"/>
              <a:t> </a:t>
            </a:r>
            <a:r>
              <a:rPr lang="tr-TR" sz="2400" u="sng" dirty="0" err="1"/>
              <a:t>epidot</a:t>
            </a:r>
            <a:r>
              <a:rPr lang="tr-TR" sz="2400" dirty="0"/>
              <a:t> minerallerine rastlanmaz</a:t>
            </a:r>
            <a:r>
              <a:rPr lang="tr-TR" sz="2400" dirty="0" smtClean="0"/>
              <a:t>.</a:t>
            </a:r>
            <a:endParaRPr lang="tr-T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764704"/>
            <a:ext cx="8496944" cy="5632311"/>
          </a:xfrm>
          <a:prstGeom prst="rect">
            <a:avLst/>
          </a:prstGeom>
          <a:noFill/>
        </p:spPr>
        <p:txBody>
          <a:bodyPr wrap="square" rtlCol="0">
            <a:spAutoFit/>
          </a:bodyPr>
          <a:lstStyle/>
          <a:p>
            <a:pPr algn="just"/>
            <a:r>
              <a:rPr lang="tr-TR" sz="2400" u="sng" dirty="0" err="1"/>
              <a:t>Mikroklin</a:t>
            </a:r>
            <a:r>
              <a:rPr lang="tr-TR" sz="2400" dirty="0"/>
              <a:t> killi </a:t>
            </a:r>
            <a:r>
              <a:rPr lang="tr-TR" sz="2400" dirty="0" smtClean="0"/>
              <a:t>kayaçlardan </a:t>
            </a:r>
            <a:r>
              <a:rPr lang="tr-TR" sz="2400" dirty="0"/>
              <a:t>oluşan şistlerde </a:t>
            </a:r>
            <a:r>
              <a:rPr lang="tr-TR" sz="2400" b="1" u="sng" dirty="0"/>
              <a:t>ender</a:t>
            </a:r>
            <a:r>
              <a:rPr lang="tr-TR" sz="2400" dirty="0"/>
              <a:t> olarak bulunan bir mineraldir. </a:t>
            </a:r>
            <a:r>
              <a:rPr lang="tr-TR" sz="2400" u="sng" dirty="0"/>
              <a:t>Ortoklaz</a:t>
            </a:r>
            <a:r>
              <a:rPr lang="tr-TR" sz="2400" dirty="0"/>
              <a:t> ise ancak yüksek dereceli </a:t>
            </a:r>
            <a:r>
              <a:rPr lang="tr-TR" sz="2400" dirty="0" err="1"/>
              <a:t>metamorfizma</a:t>
            </a:r>
            <a:r>
              <a:rPr lang="tr-TR" sz="2400" dirty="0"/>
              <a:t> geçirmiş kayaçlarda oluşan bir mineraldir</a:t>
            </a:r>
            <a:r>
              <a:rPr lang="tr-TR" sz="2400" dirty="0" smtClean="0"/>
              <a:t>.</a:t>
            </a:r>
          </a:p>
          <a:p>
            <a:pPr algn="just"/>
            <a:endParaRPr lang="tr-TR" sz="2400" dirty="0"/>
          </a:p>
          <a:p>
            <a:pPr algn="just"/>
            <a:r>
              <a:rPr lang="tr-TR" sz="2400" dirty="0"/>
              <a:t>Killi kayaçların </a:t>
            </a:r>
            <a:r>
              <a:rPr lang="tr-TR" sz="2400" dirty="0" err="1"/>
              <a:t>metamorfizması</a:t>
            </a:r>
            <a:r>
              <a:rPr lang="tr-TR" sz="2400" dirty="0"/>
              <a:t> ile oluşan şistlerde </a:t>
            </a:r>
            <a:r>
              <a:rPr lang="tr-TR" sz="2400" u="sng" dirty="0"/>
              <a:t>amfibol</a:t>
            </a:r>
            <a:r>
              <a:rPr lang="tr-TR" sz="2400" dirty="0"/>
              <a:t> mineralleri tali olarak bulunabilir. Prizmatik şekillidir. </a:t>
            </a:r>
            <a:endParaRPr lang="tr-TR" sz="2400" dirty="0" smtClean="0"/>
          </a:p>
          <a:p>
            <a:pPr algn="just"/>
            <a:endParaRPr lang="tr-TR" sz="2400" dirty="0"/>
          </a:p>
          <a:p>
            <a:pPr algn="just"/>
            <a:r>
              <a:rPr lang="tr-TR" sz="2400" u="sng" dirty="0" err="1"/>
              <a:t>Epidot</a:t>
            </a:r>
            <a:r>
              <a:rPr lang="tr-TR" sz="2400" dirty="0"/>
              <a:t> grubu minerallerden </a:t>
            </a:r>
            <a:r>
              <a:rPr lang="tr-TR" sz="2400" dirty="0" err="1"/>
              <a:t>epidot</a:t>
            </a:r>
            <a:r>
              <a:rPr lang="tr-TR" sz="2400" dirty="0"/>
              <a:t> (</a:t>
            </a:r>
            <a:r>
              <a:rPr lang="tr-TR" sz="2400" dirty="0" err="1"/>
              <a:t>pistazit</a:t>
            </a:r>
            <a:r>
              <a:rPr lang="tr-TR" sz="2400" dirty="0"/>
              <a:t>) ve </a:t>
            </a:r>
            <a:r>
              <a:rPr lang="tr-TR" sz="2400" dirty="0" err="1"/>
              <a:t>zoizit</a:t>
            </a:r>
            <a:r>
              <a:rPr lang="tr-TR" sz="2400" dirty="0"/>
              <a:t> </a:t>
            </a:r>
            <a:r>
              <a:rPr lang="tr-TR" sz="2400" u="sng" dirty="0"/>
              <a:t>düşük ve orta dereceli </a:t>
            </a:r>
            <a:r>
              <a:rPr lang="tr-TR" sz="2400" u="sng" dirty="0" err="1"/>
              <a:t>metamorfizma</a:t>
            </a:r>
            <a:r>
              <a:rPr lang="tr-TR" sz="2400" dirty="0"/>
              <a:t> sonucu oluşan kayaçlarda görülebilir. Killi kayaçlardan türeyen şistlerde tali bileşen ve küçük taneler halinde bulunur. </a:t>
            </a:r>
            <a:endParaRPr lang="tr-TR" sz="2400" dirty="0" smtClean="0"/>
          </a:p>
          <a:p>
            <a:pPr algn="just"/>
            <a:endParaRPr lang="tr-TR" sz="2400" dirty="0"/>
          </a:p>
          <a:p>
            <a:pPr algn="just"/>
            <a:r>
              <a:rPr lang="tr-TR" sz="2400" dirty="0"/>
              <a:t>Tali mineral olarak turmalin, grafit, zirkon, apatit, </a:t>
            </a:r>
            <a:r>
              <a:rPr lang="tr-TR" sz="2400" dirty="0" err="1"/>
              <a:t>titanit</a:t>
            </a:r>
            <a:r>
              <a:rPr lang="tr-TR" sz="2400" dirty="0"/>
              <a:t>, </a:t>
            </a:r>
            <a:r>
              <a:rPr lang="tr-TR" sz="2400" dirty="0" err="1"/>
              <a:t>demiroksit</a:t>
            </a:r>
            <a:r>
              <a:rPr lang="tr-TR" sz="2400" dirty="0"/>
              <a:t> ve </a:t>
            </a:r>
            <a:r>
              <a:rPr lang="tr-TR" sz="2400" dirty="0" err="1"/>
              <a:t>demirsülfür</a:t>
            </a:r>
            <a:r>
              <a:rPr lang="tr-TR" sz="2400" dirty="0"/>
              <a:t> minerallerine rastlanılır. Düşük dereceli metamorfik kayaçlarda</a:t>
            </a:r>
            <a:r>
              <a:rPr lang="tr-TR" sz="2400" u="sng" dirty="0"/>
              <a:t> pirit</a:t>
            </a:r>
            <a:r>
              <a:rPr lang="tr-TR" sz="2400" dirty="0"/>
              <a:t> bulunur</a:t>
            </a:r>
            <a:r>
              <a:rPr lang="tr-TR" sz="2400" dirty="0" smtClean="0"/>
              <a:t>.</a:t>
            </a:r>
            <a:endParaRPr lang="tr-TR" sz="2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404664"/>
            <a:ext cx="1044773" cy="461665"/>
          </a:xfrm>
          <a:prstGeom prst="rect">
            <a:avLst/>
          </a:prstGeom>
          <a:noFill/>
        </p:spPr>
        <p:txBody>
          <a:bodyPr wrap="none" rtlCol="0">
            <a:spAutoFit/>
          </a:bodyPr>
          <a:lstStyle/>
          <a:p>
            <a:r>
              <a:rPr lang="tr-TR" sz="2400" b="1" u="sng" dirty="0" smtClean="0"/>
              <a:t>GNAYS</a:t>
            </a:r>
            <a:endParaRPr lang="tr-TR" dirty="0"/>
          </a:p>
        </p:txBody>
      </p:sp>
      <p:sp>
        <p:nvSpPr>
          <p:cNvPr id="3" name="2 Metin kutusu"/>
          <p:cNvSpPr txBox="1"/>
          <p:nvPr/>
        </p:nvSpPr>
        <p:spPr>
          <a:xfrm>
            <a:off x="251520" y="980728"/>
            <a:ext cx="7992887" cy="2246769"/>
          </a:xfrm>
          <a:prstGeom prst="rect">
            <a:avLst/>
          </a:prstGeom>
          <a:noFill/>
        </p:spPr>
        <p:txBody>
          <a:bodyPr wrap="square" rtlCol="0">
            <a:spAutoFit/>
          </a:bodyPr>
          <a:lstStyle/>
          <a:p>
            <a:pPr algn="just"/>
            <a:r>
              <a:rPr lang="tr-TR" sz="2000" dirty="0"/>
              <a:t>Gnayslar az veya çok belirgin bir dokuya sahip olmaları ile karakteristik kayaçlardır. Sahada bölünme büyüklükleri ile şistlerden ayırt edilirler</a:t>
            </a:r>
            <a:r>
              <a:rPr lang="tr-TR" sz="2000" dirty="0" smtClean="0"/>
              <a:t>.</a:t>
            </a:r>
          </a:p>
          <a:p>
            <a:pPr algn="just"/>
            <a:endParaRPr lang="tr-TR" sz="2000" dirty="0"/>
          </a:p>
          <a:p>
            <a:pPr algn="just"/>
            <a:r>
              <a:rPr lang="tr-TR" sz="2000" dirty="0"/>
              <a:t>İçerdikleri koyu renkli minerallerin dizilimi sonucu ortaya çıkan dokusal özelliklere bağlı olarak gnaysları bantlı gnays ( </a:t>
            </a:r>
            <a:r>
              <a:rPr lang="tr-TR" sz="2000" dirty="0" err="1"/>
              <a:t>banded</a:t>
            </a:r>
            <a:r>
              <a:rPr lang="tr-TR" sz="2000" dirty="0"/>
              <a:t> </a:t>
            </a:r>
            <a:r>
              <a:rPr lang="tr-TR" sz="2000" dirty="0" err="1"/>
              <a:t>gneiss</a:t>
            </a:r>
            <a:r>
              <a:rPr lang="tr-TR" sz="2000" dirty="0"/>
              <a:t>), çubuksal gnays </a:t>
            </a:r>
            <a:r>
              <a:rPr lang="tr-TR" sz="2000" dirty="0" smtClean="0"/>
              <a:t>(</a:t>
            </a:r>
            <a:r>
              <a:rPr lang="tr-TR" sz="2000" dirty="0" err="1" smtClean="0"/>
              <a:t>radded</a:t>
            </a:r>
            <a:r>
              <a:rPr lang="tr-TR" sz="2000" dirty="0" smtClean="0"/>
              <a:t> </a:t>
            </a:r>
            <a:r>
              <a:rPr lang="tr-TR" sz="2000" dirty="0" err="1"/>
              <a:t>gneiss</a:t>
            </a:r>
            <a:r>
              <a:rPr lang="tr-TR" sz="2000" dirty="0" smtClean="0"/>
              <a:t>), merceksi veya gözlü (</a:t>
            </a:r>
            <a:r>
              <a:rPr lang="tr-TR" sz="2000" dirty="0" err="1" smtClean="0"/>
              <a:t>lenticular</a:t>
            </a:r>
            <a:r>
              <a:rPr lang="tr-TR" sz="2000" dirty="0" smtClean="0"/>
              <a:t> </a:t>
            </a:r>
            <a:r>
              <a:rPr lang="tr-TR" sz="2000" dirty="0" err="1" smtClean="0"/>
              <a:t>gneiss</a:t>
            </a:r>
            <a:r>
              <a:rPr lang="tr-TR" sz="2000" dirty="0" smtClean="0"/>
              <a:t>) </a:t>
            </a:r>
            <a:r>
              <a:rPr lang="tr-TR" sz="2000" dirty="0"/>
              <a:t>şeklinde adlandırılır</a:t>
            </a:r>
            <a:r>
              <a:rPr lang="tr-TR" sz="2000" dirty="0" smtClean="0"/>
              <a:t>. </a:t>
            </a:r>
            <a:endParaRPr lang="tr-TR" sz="2000" dirty="0"/>
          </a:p>
        </p:txBody>
      </p:sp>
      <p:pic>
        <p:nvPicPr>
          <p:cNvPr id="4" name="Picture 5"/>
          <p:cNvPicPr>
            <a:picLocks noChangeAspect="1" noChangeArrowheads="1"/>
          </p:cNvPicPr>
          <p:nvPr/>
        </p:nvPicPr>
        <p:blipFill>
          <a:blip r:embed="rId2" cstate="print"/>
          <a:srcRect/>
          <a:stretch>
            <a:fillRect/>
          </a:stretch>
        </p:blipFill>
        <p:spPr bwMode="auto">
          <a:xfrm>
            <a:off x="1907704" y="3429000"/>
            <a:ext cx="3125788" cy="2319338"/>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260648"/>
            <a:ext cx="8496943" cy="6370975"/>
          </a:xfrm>
          <a:prstGeom prst="rect">
            <a:avLst/>
          </a:prstGeom>
          <a:noFill/>
        </p:spPr>
        <p:txBody>
          <a:bodyPr wrap="square" rtlCol="0">
            <a:spAutoFit/>
          </a:bodyPr>
          <a:lstStyle/>
          <a:p>
            <a:pPr algn="just"/>
            <a:r>
              <a:rPr lang="tr-TR" sz="2400" dirty="0" smtClean="0"/>
              <a:t>Gnayslardaki koyu renkli mineraller bakımından zengin seviye veya bantların varlığı köken kayaç bileşimindeki değişiklikleri belirtebildiği gibi, bu seviyelerin </a:t>
            </a:r>
            <a:r>
              <a:rPr lang="tr-TR" sz="2400" dirty="0" err="1" smtClean="0"/>
              <a:t>metamorfizma</a:t>
            </a:r>
            <a:r>
              <a:rPr lang="tr-TR" sz="2400" dirty="0" smtClean="0"/>
              <a:t> esnasında metamorfik </a:t>
            </a:r>
            <a:r>
              <a:rPr lang="tr-TR" sz="2400" dirty="0" err="1" smtClean="0"/>
              <a:t>diferansiyasyona</a:t>
            </a:r>
            <a:r>
              <a:rPr lang="tr-TR" sz="2400" dirty="0" smtClean="0"/>
              <a:t> bağlı olarak da gelişebilir. Genellikle tek düze ve devamlı seviyelerin varlığı köken kayaçtaki bileşimsel değişiklikler şeklinde yorumlanabilir. Özellikle </a:t>
            </a:r>
            <a:r>
              <a:rPr lang="tr-TR" sz="2400" u="sng" dirty="0" err="1" smtClean="0"/>
              <a:t>hornblend</a:t>
            </a:r>
            <a:r>
              <a:rPr lang="tr-TR" sz="2400" u="sng" dirty="0" smtClean="0"/>
              <a:t> bakımından zengin seviyeler köken </a:t>
            </a:r>
            <a:r>
              <a:rPr lang="tr-TR" sz="2400" dirty="0" smtClean="0"/>
              <a:t>kayaçta </a:t>
            </a:r>
            <a:r>
              <a:rPr lang="tr-TR" sz="2400" u="sng" dirty="0" smtClean="0"/>
              <a:t>yüksek </a:t>
            </a:r>
            <a:r>
              <a:rPr lang="tr-TR" sz="2400" u="sng" dirty="0" err="1" smtClean="0"/>
              <a:t>Ca</a:t>
            </a:r>
            <a:r>
              <a:rPr lang="tr-TR" sz="2400" dirty="0" smtClean="0"/>
              <a:t> içeriğini gösterir ve dolayısıyla karbonatlı seviyeleri işaret edebilir. Bunlar kalın oldukları zaman bir lav akıntısına veya </a:t>
            </a:r>
            <a:r>
              <a:rPr lang="tr-TR" sz="2400" dirty="0" err="1" smtClean="0"/>
              <a:t>sedimanter</a:t>
            </a:r>
            <a:r>
              <a:rPr lang="tr-TR" sz="2400" dirty="0" smtClean="0"/>
              <a:t> kayaçlarla ara katkılı bazik bileşimli </a:t>
            </a:r>
            <a:r>
              <a:rPr lang="tr-TR" sz="2400" dirty="0" err="1" smtClean="0"/>
              <a:t>piroklastik</a:t>
            </a:r>
            <a:r>
              <a:rPr lang="tr-TR" sz="2400" dirty="0" smtClean="0"/>
              <a:t> seviyelere, </a:t>
            </a:r>
            <a:r>
              <a:rPr lang="tr-TR" sz="2400" dirty="0" err="1" smtClean="0"/>
              <a:t>dayk</a:t>
            </a:r>
            <a:r>
              <a:rPr lang="tr-TR" sz="2400" dirty="0" smtClean="0"/>
              <a:t> ve killerin varlığına işaret edebilir. </a:t>
            </a:r>
            <a:r>
              <a:rPr lang="tr-TR" sz="2400" u="sng" dirty="0" smtClean="0"/>
              <a:t>Metamorfik </a:t>
            </a:r>
            <a:r>
              <a:rPr lang="tr-TR" sz="2400" u="sng" dirty="0" err="1" smtClean="0"/>
              <a:t>diferansiyasyon</a:t>
            </a:r>
            <a:r>
              <a:rPr lang="tr-TR" sz="2400" dirty="0" smtClean="0"/>
              <a:t> ise kayaçta merceksel görünümlü bir dokusal özelliğin ortaya çıkmasına neden olur. Kayaçtaki koyu renkli mineraller  bakımından zengin kısımlar, stres veya makaslama kuvvetlerinin etkin oldukları sırada hareketli (mobil) olan bileşenlerin terk ettiği kısımları, kuvars ve </a:t>
            </a:r>
            <a:r>
              <a:rPr lang="tr-TR" sz="2400" dirty="0" err="1" smtClean="0"/>
              <a:t>feldispat</a:t>
            </a:r>
            <a:r>
              <a:rPr lang="tr-TR" sz="2400" dirty="0" smtClean="0"/>
              <a:t> bakımından zengin olan kısımlar ise bu hareketli bileşenlerin göç ettiği ve biriktiği yerleri ifade edebilir.</a:t>
            </a:r>
            <a:endParaRPr lang="tr-TR"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539552" y="692696"/>
            <a:ext cx="7992887" cy="5262979"/>
          </a:xfrm>
          <a:prstGeom prst="rect">
            <a:avLst/>
          </a:prstGeom>
          <a:noFill/>
        </p:spPr>
        <p:txBody>
          <a:bodyPr wrap="square" rtlCol="0">
            <a:spAutoFit/>
          </a:bodyPr>
          <a:lstStyle/>
          <a:p>
            <a:pPr algn="just"/>
            <a:r>
              <a:rPr lang="tr-TR" sz="2400" dirty="0"/>
              <a:t>Gnayslardaki bileşenler, kuvars, </a:t>
            </a:r>
            <a:r>
              <a:rPr lang="tr-TR" sz="2400" dirty="0" err="1"/>
              <a:t>feldispat</a:t>
            </a:r>
            <a:r>
              <a:rPr lang="tr-TR" sz="2400" dirty="0"/>
              <a:t>, granat, piroksen gibi eş boyutlu minerallerdir. </a:t>
            </a:r>
            <a:r>
              <a:rPr lang="tr-TR" sz="2400" dirty="0" err="1"/>
              <a:t>Hornblend</a:t>
            </a:r>
            <a:r>
              <a:rPr lang="tr-TR" sz="2400" dirty="0"/>
              <a:t> ve biyotit de </a:t>
            </a:r>
            <a:r>
              <a:rPr lang="tr-TR" sz="2400" dirty="0" err="1"/>
              <a:t>nisbeten</a:t>
            </a:r>
            <a:r>
              <a:rPr lang="tr-TR" sz="2400" dirty="0"/>
              <a:t> bol olarak bulunur</a:t>
            </a:r>
            <a:r>
              <a:rPr lang="tr-TR" sz="2400" dirty="0" smtClean="0"/>
              <a:t>.</a:t>
            </a:r>
          </a:p>
          <a:p>
            <a:pPr algn="just"/>
            <a:endParaRPr lang="tr-TR" sz="2400" dirty="0"/>
          </a:p>
          <a:p>
            <a:pPr algn="just"/>
            <a:r>
              <a:rPr lang="tr-TR" sz="2400" dirty="0"/>
              <a:t>   </a:t>
            </a:r>
            <a:r>
              <a:rPr lang="tr-TR" sz="2400" b="1" dirty="0"/>
              <a:t>Gnayslar %20 üzerinde </a:t>
            </a:r>
            <a:r>
              <a:rPr lang="tr-TR" sz="2400" b="1" dirty="0" err="1"/>
              <a:t>feldispat</a:t>
            </a:r>
            <a:r>
              <a:rPr lang="tr-TR" sz="2400" b="1" dirty="0"/>
              <a:t> içeren kayaçlardır</a:t>
            </a:r>
            <a:r>
              <a:rPr lang="tr-TR" sz="2400" b="1" dirty="0" smtClean="0"/>
              <a:t>.</a:t>
            </a:r>
          </a:p>
          <a:p>
            <a:pPr algn="just"/>
            <a:endParaRPr lang="tr-TR" sz="2400" dirty="0"/>
          </a:p>
          <a:p>
            <a:pPr algn="just"/>
            <a:r>
              <a:rPr lang="tr-TR" sz="2400" dirty="0"/>
              <a:t>    Gnayslarda köken kayacın kimyasal bileşimine bağlı olarak </a:t>
            </a:r>
            <a:r>
              <a:rPr lang="tr-TR" sz="2400" dirty="0" err="1"/>
              <a:t>stavrolit</a:t>
            </a:r>
            <a:r>
              <a:rPr lang="tr-TR" sz="2400" dirty="0"/>
              <a:t>, </a:t>
            </a:r>
            <a:r>
              <a:rPr lang="tr-TR" sz="2400" dirty="0" err="1"/>
              <a:t>disten</a:t>
            </a:r>
            <a:r>
              <a:rPr lang="tr-TR" sz="2400" dirty="0"/>
              <a:t>, </a:t>
            </a:r>
            <a:r>
              <a:rPr lang="tr-TR" sz="2400" dirty="0" err="1"/>
              <a:t>sillimanit</a:t>
            </a:r>
            <a:r>
              <a:rPr lang="tr-TR" sz="2400" dirty="0"/>
              <a:t> mineral bulunabilir. Daha az oranda </a:t>
            </a:r>
            <a:r>
              <a:rPr lang="tr-TR" sz="2400" dirty="0" err="1"/>
              <a:t>andaluzit</a:t>
            </a:r>
            <a:r>
              <a:rPr lang="tr-TR" sz="2400" dirty="0"/>
              <a:t>, </a:t>
            </a:r>
            <a:r>
              <a:rPr lang="tr-TR" sz="2400" dirty="0" err="1"/>
              <a:t>kordiyerit</a:t>
            </a:r>
            <a:r>
              <a:rPr lang="tr-TR" sz="2400" dirty="0"/>
              <a:t>, </a:t>
            </a:r>
            <a:r>
              <a:rPr lang="tr-TR" sz="2400" dirty="0" err="1"/>
              <a:t>korund</a:t>
            </a:r>
            <a:r>
              <a:rPr lang="tr-TR" sz="2400" dirty="0"/>
              <a:t> ve </a:t>
            </a:r>
            <a:r>
              <a:rPr lang="tr-TR" sz="2400" dirty="0" err="1"/>
              <a:t>spinel</a:t>
            </a:r>
            <a:r>
              <a:rPr lang="tr-TR" sz="2400" dirty="0"/>
              <a:t> de gözlenir. Bazı gnayslarda </a:t>
            </a:r>
            <a:r>
              <a:rPr lang="tr-TR" sz="2400" dirty="0" err="1"/>
              <a:t>skapolit</a:t>
            </a:r>
            <a:r>
              <a:rPr lang="tr-TR" sz="2400" dirty="0"/>
              <a:t> mineraline de rastlanılır. Özellikle </a:t>
            </a:r>
            <a:r>
              <a:rPr lang="tr-TR" sz="2400" dirty="0" err="1"/>
              <a:t>stavrolit</a:t>
            </a:r>
            <a:r>
              <a:rPr lang="tr-TR" sz="2400" dirty="0"/>
              <a:t>, </a:t>
            </a:r>
            <a:r>
              <a:rPr lang="tr-TR" sz="2400" dirty="0" err="1"/>
              <a:t>disten</a:t>
            </a:r>
            <a:r>
              <a:rPr lang="tr-TR" sz="2400" dirty="0"/>
              <a:t>, </a:t>
            </a:r>
            <a:r>
              <a:rPr lang="tr-TR" sz="2400" dirty="0" err="1"/>
              <a:t>sillimanit</a:t>
            </a:r>
            <a:r>
              <a:rPr lang="tr-TR" sz="2400" dirty="0"/>
              <a:t> içeren gnayslarda </a:t>
            </a:r>
            <a:r>
              <a:rPr lang="tr-TR" sz="2400" u="sng" dirty="0"/>
              <a:t>tali</a:t>
            </a:r>
            <a:r>
              <a:rPr lang="tr-TR" sz="2400" dirty="0"/>
              <a:t> mineral olarak </a:t>
            </a:r>
            <a:r>
              <a:rPr lang="tr-TR" sz="2400" u="sng" dirty="0"/>
              <a:t>turmalin </a:t>
            </a:r>
            <a:r>
              <a:rPr lang="tr-TR" sz="2400" dirty="0"/>
              <a:t>bulunabilir. </a:t>
            </a:r>
            <a:r>
              <a:rPr lang="tr-TR" sz="2400" dirty="0" err="1"/>
              <a:t>Titanit</a:t>
            </a:r>
            <a:r>
              <a:rPr lang="tr-TR" sz="2400" dirty="0"/>
              <a:t> daha çok karbonatlı </a:t>
            </a:r>
            <a:r>
              <a:rPr lang="tr-TR" sz="2400" dirty="0" err="1"/>
              <a:t>pelitik</a:t>
            </a:r>
            <a:r>
              <a:rPr lang="tr-TR" sz="2400" dirty="0"/>
              <a:t> kayaçlardan, zirkon kumlu </a:t>
            </a:r>
            <a:r>
              <a:rPr lang="tr-TR" sz="2400" dirty="0" err="1"/>
              <a:t>sedimanlardan</a:t>
            </a:r>
            <a:r>
              <a:rPr lang="tr-TR" sz="2400" dirty="0"/>
              <a:t> türeyen gnayslarda, apatit ise yaklaşık tüm gnayslarda bulunur</a:t>
            </a:r>
            <a:r>
              <a:rPr lang="tr-TR" sz="2400" dirty="0" smtClean="0"/>
              <a:t>.</a:t>
            </a:r>
            <a:endParaRPr lang="tr-TR"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260648"/>
            <a:ext cx="8064896" cy="6740307"/>
          </a:xfrm>
          <a:prstGeom prst="rect">
            <a:avLst/>
          </a:prstGeom>
          <a:noFill/>
        </p:spPr>
        <p:txBody>
          <a:bodyPr wrap="square" rtlCol="0">
            <a:spAutoFit/>
          </a:bodyPr>
          <a:lstStyle/>
          <a:p>
            <a:pPr algn="just"/>
            <a:r>
              <a:rPr lang="tr-TR" sz="2400" dirty="0"/>
              <a:t> Gnayslarda bulunan bileşenlerde gözlenen özellikler aşağıda özetlenmiştir.</a:t>
            </a:r>
          </a:p>
          <a:p>
            <a:pPr algn="just"/>
            <a:r>
              <a:rPr lang="tr-TR" sz="2400" u="sng" dirty="0"/>
              <a:t>Kuvars,</a:t>
            </a:r>
            <a:r>
              <a:rPr lang="tr-TR" sz="2400" dirty="0"/>
              <a:t> bazı gnayslarda %15-20 arasında bulunur. Kuvars mineralinin çok olması gnaysın </a:t>
            </a:r>
            <a:r>
              <a:rPr lang="tr-TR" sz="2400" dirty="0" err="1"/>
              <a:t>sedimanter</a:t>
            </a:r>
            <a:r>
              <a:rPr lang="tr-TR" sz="2400" dirty="0"/>
              <a:t> bir kayaçtan türediğini işaret edebilir</a:t>
            </a:r>
            <a:r>
              <a:rPr lang="tr-TR" sz="2400" dirty="0" smtClean="0"/>
              <a:t>.</a:t>
            </a:r>
          </a:p>
          <a:p>
            <a:pPr algn="just"/>
            <a:endParaRPr lang="tr-TR" sz="2400" dirty="0"/>
          </a:p>
          <a:p>
            <a:pPr algn="just"/>
            <a:r>
              <a:rPr lang="tr-TR" sz="2400" dirty="0"/>
              <a:t>Gnayslarda, alkali </a:t>
            </a:r>
            <a:r>
              <a:rPr lang="tr-TR" sz="2400" dirty="0" err="1"/>
              <a:t>feldispatlar</a:t>
            </a:r>
            <a:r>
              <a:rPr lang="tr-TR" sz="2400" dirty="0"/>
              <a:t> </a:t>
            </a:r>
            <a:r>
              <a:rPr lang="tr-TR" sz="2400" u="sng" dirty="0" smtClean="0"/>
              <a:t>ortoklaz </a:t>
            </a:r>
            <a:r>
              <a:rPr lang="tr-TR" sz="2400" u="sng" dirty="0"/>
              <a:t>ve </a:t>
            </a:r>
            <a:r>
              <a:rPr lang="tr-TR" sz="2400" u="sng" dirty="0" err="1"/>
              <a:t>mikroklin</a:t>
            </a:r>
            <a:r>
              <a:rPr lang="tr-TR" sz="2400" dirty="0"/>
              <a:t> şeklinde, </a:t>
            </a:r>
            <a:r>
              <a:rPr lang="tr-TR" sz="2400" dirty="0" smtClean="0"/>
              <a:t>plajiyoklaz </a:t>
            </a:r>
            <a:r>
              <a:rPr lang="tr-TR" sz="2400" dirty="0"/>
              <a:t>ise </a:t>
            </a:r>
            <a:r>
              <a:rPr lang="tr-TR" sz="2400" dirty="0" smtClean="0"/>
              <a:t>oligoklaz/andezin </a:t>
            </a:r>
            <a:r>
              <a:rPr lang="tr-TR" sz="2400" dirty="0"/>
              <a:t>bileşimindedir. Oluşumlarında özellikle </a:t>
            </a:r>
            <a:r>
              <a:rPr lang="tr-TR" sz="2400" dirty="0" err="1"/>
              <a:t>metasomatizmanın</a:t>
            </a:r>
            <a:r>
              <a:rPr lang="tr-TR" sz="2400" dirty="0"/>
              <a:t> etkin olduğu gnayslarda </a:t>
            </a:r>
            <a:r>
              <a:rPr lang="tr-TR" sz="2400" dirty="0" err="1"/>
              <a:t>feldispatlara</a:t>
            </a:r>
            <a:r>
              <a:rPr lang="tr-TR" sz="2400" dirty="0"/>
              <a:t> </a:t>
            </a:r>
            <a:r>
              <a:rPr lang="tr-TR" sz="2400" dirty="0" err="1"/>
              <a:t>porfiroblast</a:t>
            </a:r>
            <a:r>
              <a:rPr lang="tr-TR" sz="2400" dirty="0"/>
              <a:t> halinde rastlanılır. Bol </a:t>
            </a:r>
            <a:r>
              <a:rPr lang="tr-TR" sz="2400" dirty="0" err="1"/>
              <a:t>feldispat</a:t>
            </a:r>
            <a:r>
              <a:rPr lang="tr-TR" sz="2400" dirty="0"/>
              <a:t> içeren gnayslarda </a:t>
            </a:r>
            <a:r>
              <a:rPr lang="tr-TR" sz="2400" dirty="0" err="1"/>
              <a:t>epidot</a:t>
            </a:r>
            <a:r>
              <a:rPr lang="tr-TR" sz="2400" dirty="0"/>
              <a:t>, </a:t>
            </a:r>
            <a:r>
              <a:rPr lang="tr-TR" sz="2400" dirty="0" err="1"/>
              <a:t>muskovit</a:t>
            </a:r>
            <a:r>
              <a:rPr lang="tr-TR" sz="2400" dirty="0"/>
              <a:t> gibi minerallere rastlanılmaz</a:t>
            </a:r>
            <a:r>
              <a:rPr lang="tr-TR" sz="2400" dirty="0" smtClean="0"/>
              <a:t>.</a:t>
            </a:r>
          </a:p>
          <a:p>
            <a:pPr algn="just"/>
            <a:endParaRPr lang="tr-TR" sz="2400" dirty="0"/>
          </a:p>
          <a:p>
            <a:pPr algn="just"/>
            <a:r>
              <a:rPr lang="tr-TR" sz="2400" u="sng" dirty="0"/>
              <a:t>Biyotit </a:t>
            </a:r>
            <a:r>
              <a:rPr lang="tr-TR" sz="2400" dirty="0"/>
              <a:t>gnayslarda çok </a:t>
            </a:r>
            <a:r>
              <a:rPr lang="tr-TR" sz="2400" dirty="0" smtClean="0"/>
              <a:t>rastlanılan </a:t>
            </a:r>
            <a:r>
              <a:rPr lang="tr-TR" sz="2400" dirty="0"/>
              <a:t>bir </a:t>
            </a:r>
            <a:r>
              <a:rPr lang="tr-TR" sz="2400" dirty="0" err="1"/>
              <a:t>ferromagnezyen</a:t>
            </a:r>
            <a:r>
              <a:rPr lang="tr-TR" sz="2400" dirty="0"/>
              <a:t> mineraldir. Gnayslarda biyotit kadar olağan bir bileşen </a:t>
            </a:r>
            <a:r>
              <a:rPr lang="tr-TR" sz="2400" dirty="0" err="1"/>
              <a:t>hornblend</a:t>
            </a:r>
            <a:r>
              <a:rPr lang="tr-TR" sz="2400" dirty="0"/>
              <a:t> mineralidir. Kuvars ve </a:t>
            </a:r>
            <a:r>
              <a:rPr lang="tr-TR" sz="2400" dirty="0" err="1"/>
              <a:t>feldispatın</a:t>
            </a:r>
            <a:r>
              <a:rPr lang="tr-TR" sz="2400" dirty="0"/>
              <a:t> bol olarak bulunduğu </a:t>
            </a:r>
            <a:r>
              <a:rPr lang="tr-TR" sz="2400" dirty="0" err="1"/>
              <a:t>hornblend</a:t>
            </a:r>
            <a:r>
              <a:rPr lang="tr-TR" sz="2400" dirty="0"/>
              <a:t> içeren gnayslardan </a:t>
            </a:r>
            <a:r>
              <a:rPr lang="tr-TR" sz="2400" dirty="0" err="1"/>
              <a:t>hornblend</a:t>
            </a:r>
            <a:r>
              <a:rPr lang="tr-TR" sz="2400" dirty="0"/>
              <a:t> miktarının artması ile </a:t>
            </a:r>
            <a:r>
              <a:rPr lang="tr-TR" sz="2400" dirty="0" err="1"/>
              <a:t>mafik</a:t>
            </a:r>
            <a:r>
              <a:rPr lang="tr-TR" sz="2400" dirty="0"/>
              <a:t> magmatik kayaçlardan türeyen </a:t>
            </a:r>
            <a:r>
              <a:rPr lang="tr-TR" sz="2400" u="sng" dirty="0" err="1"/>
              <a:t>amfibolitlere</a:t>
            </a:r>
            <a:r>
              <a:rPr lang="tr-TR" sz="2400" u="sng" dirty="0"/>
              <a:t> </a:t>
            </a:r>
            <a:r>
              <a:rPr lang="tr-TR" sz="2400" dirty="0"/>
              <a:t>seçilir.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1340768"/>
            <a:ext cx="8424935" cy="4154984"/>
          </a:xfrm>
          <a:prstGeom prst="rect">
            <a:avLst/>
          </a:prstGeom>
          <a:noFill/>
        </p:spPr>
        <p:txBody>
          <a:bodyPr wrap="square" rtlCol="0">
            <a:spAutoFit/>
          </a:bodyPr>
          <a:lstStyle/>
          <a:p>
            <a:pPr algn="just"/>
            <a:r>
              <a:rPr lang="tr-TR" sz="2400" u="sng" dirty="0"/>
              <a:t>Piroksen</a:t>
            </a:r>
            <a:r>
              <a:rPr lang="tr-TR" sz="2400" dirty="0"/>
              <a:t> minerallerine </a:t>
            </a:r>
            <a:r>
              <a:rPr lang="tr-TR" sz="2400" dirty="0" err="1"/>
              <a:t>hornblend</a:t>
            </a:r>
            <a:r>
              <a:rPr lang="tr-TR" sz="2400" dirty="0"/>
              <a:t> ve biyotite kıyasla daha az rastlanılır. Yüksek </a:t>
            </a:r>
            <a:r>
              <a:rPr lang="tr-TR" sz="2400" dirty="0" err="1"/>
              <a:t>metamorfizma</a:t>
            </a:r>
            <a:r>
              <a:rPr lang="tr-TR" sz="2400" dirty="0"/>
              <a:t> sıcaklıklarında biyotit </a:t>
            </a:r>
            <a:r>
              <a:rPr lang="tr-TR" sz="2400" dirty="0" err="1"/>
              <a:t>duraysızdır</a:t>
            </a:r>
            <a:r>
              <a:rPr lang="tr-TR" sz="2400" dirty="0"/>
              <a:t>, </a:t>
            </a:r>
            <a:r>
              <a:rPr lang="tr-TR" sz="2400" dirty="0" err="1"/>
              <a:t>hipersten</a:t>
            </a:r>
            <a:r>
              <a:rPr lang="tr-TR" sz="2400" dirty="0"/>
              <a:t> ve ortoklaza dönüşür. </a:t>
            </a:r>
            <a:r>
              <a:rPr lang="tr-TR" sz="2400" dirty="0" err="1"/>
              <a:t>Diyopsit</a:t>
            </a:r>
            <a:r>
              <a:rPr lang="tr-TR" sz="2400" dirty="0"/>
              <a:t> hornblendin </a:t>
            </a:r>
            <a:r>
              <a:rPr lang="tr-TR" sz="2400" dirty="0" err="1"/>
              <a:t>duraylı</a:t>
            </a:r>
            <a:r>
              <a:rPr lang="tr-TR" sz="2400" dirty="0"/>
              <a:t> olduğu sıcaklıklardan daha yüksek sıcaklıklarda oluşur</a:t>
            </a:r>
            <a:r>
              <a:rPr lang="tr-TR" sz="2400" dirty="0" smtClean="0"/>
              <a:t>.</a:t>
            </a:r>
          </a:p>
          <a:p>
            <a:pPr algn="just"/>
            <a:endParaRPr lang="tr-TR" sz="2400" dirty="0"/>
          </a:p>
          <a:p>
            <a:pPr algn="just"/>
            <a:r>
              <a:rPr lang="tr-TR" sz="2400" u="sng" dirty="0" err="1"/>
              <a:t>Sillimanit</a:t>
            </a:r>
            <a:r>
              <a:rPr lang="tr-TR" sz="2400" u="sng" dirty="0"/>
              <a:t> </a:t>
            </a:r>
            <a:r>
              <a:rPr lang="tr-TR" sz="2400" dirty="0"/>
              <a:t>içeren gnayslar yüksek dereceli </a:t>
            </a:r>
            <a:r>
              <a:rPr lang="tr-TR" sz="2400" dirty="0" err="1"/>
              <a:t>metamorfizmanın</a:t>
            </a:r>
            <a:r>
              <a:rPr lang="tr-TR" sz="2400" dirty="0"/>
              <a:t> etkili olduğu koşullara işaret eder. </a:t>
            </a:r>
            <a:r>
              <a:rPr lang="tr-TR" sz="2400" dirty="0" err="1"/>
              <a:t>Sillimanit</a:t>
            </a:r>
            <a:r>
              <a:rPr lang="tr-TR" sz="2400" dirty="0"/>
              <a:t> yerine </a:t>
            </a:r>
            <a:r>
              <a:rPr lang="tr-TR" sz="2400" dirty="0" err="1"/>
              <a:t>disten</a:t>
            </a:r>
            <a:r>
              <a:rPr lang="tr-TR" sz="2400" dirty="0"/>
              <a:t> </a:t>
            </a:r>
            <a:r>
              <a:rPr lang="tr-TR" sz="2400" dirty="0" err="1"/>
              <a:t>mineralide</a:t>
            </a:r>
            <a:r>
              <a:rPr lang="tr-TR" sz="2400" dirty="0"/>
              <a:t> gnayslarda görülür. </a:t>
            </a:r>
            <a:r>
              <a:rPr lang="tr-TR" sz="2400" dirty="0" err="1"/>
              <a:t>Disten</a:t>
            </a:r>
            <a:r>
              <a:rPr lang="tr-TR" sz="2400" dirty="0"/>
              <a:t> genellikle çok yüksek basınca veya </a:t>
            </a:r>
            <a:r>
              <a:rPr lang="tr-TR" sz="2400" dirty="0" err="1"/>
              <a:t>sillimanite</a:t>
            </a:r>
            <a:r>
              <a:rPr lang="tr-TR" sz="2400" dirty="0"/>
              <a:t> kıyasla daha düşük sıcaklık ve yüksek basınç koşullarını </a:t>
            </a:r>
            <a:r>
              <a:rPr lang="tr-TR" sz="2400"/>
              <a:t>işaret </a:t>
            </a:r>
            <a:r>
              <a:rPr lang="tr-TR" sz="2400" smtClean="0"/>
              <a:t> eden </a:t>
            </a:r>
            <a:r>
              <a:rPr lang="tr-TR" sz="2400" dirty="0"/>
              <a:t>bir mineraldir.</a:t>
            </a:r>
          </a:p>
          <a:p>
            <a:pPr algn="just"/>
            <a:endParaRPr lang="tr-TR" sz="2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1052736"/>
            <a:ext cx="8388424" cy="4154984"/>
          </a:xfrm>
          <a:prstGeom prst="rect">
            <a:avLst/>
          </a:prstGeom>
          <a:noFill/>
        </p:spPr>
        <p:txBody>
          <a:bodyPr wrap="square" rtlCol="0">
            <a:spAutoFit/>
          </a:bodyPr>
          <a:lstStyle/>
          <a:p>
            <a:pPr algn="just"/>
            <a:r>
              <a:rPr lang="tr-TR" sz="2400" dirty="0" smtClean="0"/>
              <a:t>Şistlerin çoğu </a:t>
            </a:r>
            <a:r>
              <a:rPr lang="tr-TR" sz="2400" dirty="0" err="1" smtClean="0"/>
              <a:t>porfiroblastik</a:t>
            </a:r>
            <a:r>
              <a:rPr lang="tr-TR" sz="2400" dirty="0" smtClean="0"/>
              <a:t> dokuya sahiptir. Eğer </a:t>
            </a:r>
            <a:r>
              <a:rPr lang="tr-TR" sz="2400" dirty="0" err="1" smtClean="0"/>
              <a:t>rekristalizasyon</a:t>
            </a:r>
            <a:r>
              <a:rPr lang="tr-TR" sz="2400" dirty="0" smtClean="0"/>
              <a:t> stres sona erdikten sonra da devam ederse, mika, amfibol gibi metamorfik mineraller herhangi bir yönlenme göstermeyen </a:t>
            </a:r>
            <a:r>
              <a:rPr lang="tr-TR" sz="2400" dirty="0" err="1" smtClean="0"/>
              <a:t>porfirobastlar</a:t>
            </a:r>
            <a:r>
              <a:rPr lang="tr-TR" sz="2400" dirty="0" smtClean="0"/>
              <a:t> şeklinde kristalleşebilirler. Bunlar özellikle kuvars, </a:t>
            </a:r>
            <a:r>
              <a:rPr lang="tr-TR" sz="2400" dirty="0" err="1" smtClean="0"/>
              <a:t>feldispat</a:t>
            </a:r>
            <a:r>
              <a:rPr lang="tr-TR" sz="2400" dirty="0" smtClean="0"/>
              <a:t>, mineral tanelerini kapanım halinde içerirler. Bu </a:t>
            </a:r>
            <a:r>
              <a:rPr lang="tr-TR" sz="2400" dirty="0" err="1" smtClean="0"/>
              <a:t>porfiroblastlar</a:t>
            </a:r>
            <a:r>
              <a:rPr lang="tr-TR" sz="2400" dirty="0" smtClean="0"/>
              <a:t> arasında özellikle kuvars, </a:t>
            </a:r>
            <a:r>
              <a:rPr lang="tr-TR" sz="2400" dirty="0" err="1" smtClean="0"/>
              <a:t>feldispat</a:t>
            </a:r>
            <a:r>
              <a:rPr lang="tr-TR" sz="2400" dirty="0" smtClean="0"/>
              <a:t>  mineral tanelerini kapanım halinde içerirler. Bu </a:t>
            </a:r>
            <a:r>
              <a:rPr lang="tr-TR" sz="2400" dirty="0" err="1" smtClean="0"/>
              <a:t>porfiroblastlar</a:t>
            </a:r>
            <a:r>
              <a:rPr lang="tr-TR" sz="2400" dirty="0" smtClean="0"/>
              <a:t> arasında özellikle </a:t>
            </a:r>
            <a:r>
              <a:rPr lang="tr-TR" sz="2400" dirty="0" err="1" smtClean="0"/>
              <a:t>kloritoyid</a:t>
            </a:r>
            <a:r>
              <a:rPr lang="tr-TR" sz="2400" dirty="0" smtClean="0"/>
              <a:t>, granat, </a:t>
            </a:r>
            <a:r>
              <a:rPr lang="tr-TR" sz="2400" dirty="0" err="1" smtClean="0"/>
              <a:t>stavrolit</a:t>
            </a:r>
            <a:r>
              <a:rPr lang="tr-TR" sz="2400" dirty="0" smtClean="0"/>
              <a:t>, </a:t>
            </a:r>
            <a:r>
              <a:rPr lang="tr-TR" sz="2400" dirty="0" err="1" smtClean="0"/>
              <a:t>disten</a:t>
            </a:r>
            <a:r>
              <a:rPr lang="tr-TR" sz="2400" dirty="0" smtClean="0"/>
              <a:t> sayılabilir. İnce-uzun bir şekle sahip </a:t>
            </a:r>
            <a:r>
              <a:rPr lang="tr-TR" sz="2400" dirty="0" err="1" smtClean="0"/>
              <a:t>kloritoyid</a:t>
            </a:r>
            <a:r>
              <a:rPr lang="tr-TR" sz="2400" dirty="0" smtClean="0"/>
              <a:t>, </a:t>
            </a:r>
            <a:r>
              <a:rPr lang="tr-TR" sz="2400" dirty="0" err="1" smtClean="0"/>
              <a:t>stavrolit</a:t>
            </a:r>
            <a:r>
              <a:rPr lang="tr-TR" sz="2400" dirty="0" smtClean="0"/>
              <a:t>, </a:t>
            </a:r>
            <a:r>
              <a:rPr lang="tr-TR" sz="2400" dirty="0" err="1" smtClean="0"/>
              <a:t>disten</a:t>
            </a:r>
            <a:r>
              <a:rPr lang="tr-TR" sz="2400" dirty="0" smtClean="0"/>
              <a:t> genellikle şistleşme yönüne tam paralel bir dizilim göstermezler.</a:t>
            </a:r>
          </a:p>
          <a:p>
            <a:pPr algn="just"/>
            <a:endParaRPr lang="tr-TR"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179512" y="332656"/>
            <a:ext cx="8568952" cy="3046988"/>
          </a:xfrm>
          <a:prstGeom prst="rect">
            <a:avLst/>
          </a:prstGeom>
          <a:noFill/>
        </p:spPr>
        <p:txBody>
          <a:bodyPr wrap="square" rtlCol="0">
            <a:spAutoFit/>
          </a:bodyPr>
          <a:lstStyle/>
          <a:p>
            <a:pPr algn="just"/>
            <a:r>
              <a:rPr lang="tr-TR" sz="2400" dirty="0"/>
              <a:t>Ancak genel yönlenmeye az eğimli bir durumda bulunurlar. Bu mineraller bazen kapanım da içermeyebilirler. Özellikle büyük </a:t>
            </a:r>
            <a:r>
              <a:rPr lang="tr-TR" sz="2400" dirty="0" err="1"/>
              <a:t>stavrolit</a:t>
            </a:r>
            <a:r>
              <a:rPr lang="tr-TR" sz="2400" dirty="0"/>
              <a:t> ve granat minerallerinin kuvars, </a:t>
            </a:r>
            <a:r>
              <a:rPr lang="tr-TR" sz="2400" dirty="0" err="1"/>
              <a:t>feldispat</a:t>
            </a:r>
            <a:r>
              <a:rPr lang="tr-TR" sz="2400" dirty="0"/>
              <a:t> ve grafit </a:t>
            </a:r>
            <a:r>
              <a:rPr lang="tr-TR" sz="2400" dirty="0" err="1"/>
              <a:t>kapanımları</a:t>
            </a:r>
            <a:r>
              <a:rPr lang="tr-TR" sz="2400" dirty="0"/>
              <a:t> nedeniyle </a:t>
            </a:r>
            <a:r>
              <a:rPr lang="tr-TR" sz="2400" dirty="0" err="1"/>
              <a:t>poikiloblastik</a:t>
            </a:r>
            <a:r>
              <a:rPr lang="tr-TR" sz="2400" dirty="0"/>
              <a:t> bir doku da görülür. Bazı şistlerde granat mineralleri içindeki </a:t>
            </a:r>
            <a:r>
              <a:rPr lang="tr-TR" sz="2400" dirty="0" err="1"/>
              <a:t>kapanımların</a:t>
            </a:r>
            <a:r>
              <a:rPr lang="tr-TR" sz="2400" dirty="0"/>
              <a:t> şistleşme düzlemine paralel veya eğik konumda bulunduğu, bazılarında ise dönümlü/spiral şeklinde dizilim gösterdikleri ( </a:t>
            </a:r>
            <a:r>
              <a:rPr lang="tr-TR" sz="2400" dirty="0" err="1"/>
              <a:t>snowball</a:t>
            </a:r>
            <a:r>
              <a:rPr lang="tr-TR" sz="2400" dirty="0"/>
              <a:t> </a:t>
            </a:r>
            <a:r>
              <a:rPr lang="tr-TR" sz="2400" dirty="0" err="1"/>
              <a:t>garnet</a:t>
            </a:r>
            <a:r>
              <a:rPr lang="tr-TR" sz="2400" dirty="0"/>
              <a:t>= kartopu </a:t>
            </a:r>
            <a:r>
              <a:rPr lang="tr-TR" sz="2400" dirty="0" err="1"/>
              <a:t>granatı</a:t>
            </a:r>
            <a:r>
              <a:rPr lang="tr-TR" sz="2400" dirty="0"/>
              <a:t>) belirlenir</a:t>
            </a:r>
            <a:r>
              <a:rPr lang="tr-TR" sz="2400" dirty="0" smtClean="0"/>
              <a:t>.</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755576" y="1196752"/>
            <a:ext cx="7488832" cy="3785652"/>
          </a:xfrm>
          <a:prstGeom prst="rect">
            <a:avLst/>
          </a:prstGeom>
          <a:noFill/>
        </p:spPr>
        <p:txBody>
          <a:bodyPr wrap="square" rtlCol="0">
            <a:spAutoFit/>
          </a:bodyPr>
          <a:lstStyle/>
          <a:p>
            <a:pPr algn="just"/>
            <a:r>
              <a:rPr lang="tr-TR" sz="2400" dirty="0" smtClean="0"/>
              <a:t>Şistlerde kayacın gösterdiği tane büyüklüğüne bakarak geçirmiş oldukları </a:t>
            </a:r>
            <a:r>
              <a:rPr lang="tr-TR" sz="2400" dirty="0" err="1" smtClean="0"/>
              <a:t>metamorfizma</a:t>
            </a:r>
            <a:r>
              <a:rPr lang="tr-TR" sz="2400" dirty="0" smtClean="0"/>
              <a:t> derecesi hakkında bir yorum yapmak doğru olmaz. Şistlerin tane büyüklükleri </a:t>
            </a:r>
            <a:r>
              <a:rPr lang="tr-TR" sz="2400" dirty="0" err="1" smtClean="0"/>
              <a:t>metamorfizma</a:t>
            </a:r>
            <a:r>
              <a:rPr lang="tr-TR" sz="2400" dirty="0" smtClean="0"/>
              <a:t> öncesi kayacın sahip olduğu tane büyüklüğü, </a:t>
            </a:r>
            <a:r>
              <a:rPr lang="tr-TR" sz="2400" dirty="0" err="1" smtClean="0"/>
              <a:t>rekristalizasyonun</a:t>
            </a:r>
            <a:r>
              <a:rPr lang="tr-TR" sz="2400" dirty="0" smtClean="0"/>
              <a:t> meydana geldiği zaman süresinin uzunluğu, sıcaklık ve basıncın şiddeti gibi değişik faktörlere bağlıdır. Şistlerdeki </a:t>
            </a:r>
            <a:r>
              <a:rPr lang="tr-TR" sz="2400" dirty="0" err="1" smtClean="0"/>
              <a:t>metamorfizmanın</a:t>
            </a:r>
            <a:r>
              <a:rPr lang="tr-TR" sz="2400" dirty="0" smtClean="0"/>
              <a:t> derecesini belirlemedeki en önemli kriter ancak şistlerde bulunan mineral topluluklarıdır.</a:t>
            </a:r>
          </a:p>
          <a:p>
            <a:pPr algn="just"/>
            <a:endParaRPr lang="tr-TR" sz="2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83568" y="1052736"/>
            <a:ext cx="7632848" cy="3046988"/>
          </a:xfrm>
          <a:prstGeom prst="rect">
            <a:avLst/>
          </a:prstGeom>
          <a:noFill/>
        </p:spPr>
        <p:txBody>
          <a:bodyPr wrap="square" rtlCol="0">
            <a:spAutoFit/>
          </a:bodyPr>
          <a:lstStyle/>
          <a:p>
            <a:pPr algn="just"/>
            <a:r>
              <a:rPr lang="tr-TR" sz="2400" dirty="0" err="1" smtClean="0"/>
              <a:t>Metamorfizmanın</a:t>
            </a:r>
            <a:r>
              <a:rPr lang="tr-TR" sz="2400" dirty="0" smtClean="0"/>
              <a:t> giderek artması ile kayaçtaki şist dokusu yerini tedrici olarak gnays dokusuna bırakabilir. Bu bakımdan şist ve gnays dokusu arasında kesin bir sınır çizmek mümkün olmayabilir. Şist dokusuna sahip kayaçlar çekiçle mm-1 cm arasında değişen kalınlıklarda levhalara, parçalara ayırmak mümkündür. Gnays dokusuna sahip kayaçlarda ise bölünme 1cm-dm arasında gelişir. Bu özellik ile  her iki kayaç grubu özellikle arazide birbirinden ayırt edilir.</a:t>
            </a:r>
            <a:endParaRPr lang="tr-TR"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23528" y="1628800"/>
            <a:ext cx="8352928" cy="2677656"/>
          </a:xfrm>
          <a:prstGeom prst="rect">
            <a:avLst/>
          </a:prstGeom>
          <a:noFill/>
        </p:spPr>
        <p:txBody>
          <a:bodyPr wrap="square" rtlCol="0">
            <a:spAutoFit/>
          </a:bodyPr>
          <a:lstStyle/>
          <a:p>
            <a:pPr algn="just"/>
            <a:r>
              <a:rPr lang="tr-TR" sz="2400" dirty="0"/>
              <a:t>Şistlerde ana mineral bileşeni olarak </a:t>
            </a:r>
            <a:r>
              <a:rPr lang="tr-TR" sz="2400" dirty="0" err="1"/>
              <a:t>muskovit</a:t>
            </a:r>
            <a:r>
              <a:rPr lang="tr-TR" sz="2400" dirty="0"/>
              <a:t>, biyotit, </a:t>
            </a:r>
            <a:r>
              <a:rPr lang="tr-TR" sz="2400" dirty="0" err="1"/>
              <a:t>klorit</a:t>
            </a:r>
            <a:r>
              <a:rPr lang="tr-TR" sz="2400" dirty="0"/>
              <a:t>, </a:t>
            </a:r>
            <a:r>
              <a:rPr lang="tr-TR" sz="2400" dirty="0" err="1"/>
              <a:t>kloritoyid</a:t>
            </a:r>
            <a:r>
              <a:rPr lang="tr-TR" sz="2400" dirty="0"/>
              <a:t>, granat, </a:t>
            </a:r>
            <a:r>
              <a:rPr lang="tr-TR" sz="2400" dirty="0" err="1"/>
              <a:t>stavrolit</a:t>
            </a:r>
            <a:r>
              <a:rPr lang="tr-TR" sz="2400" dirty="0"/>
              <a:t>, </a:t>
            </a:r>
            <a:r>
              <a:rPr lang="tr-TR" sz="2400" dirty="0" err="1"/>
              <a:t>disten</a:t>
            </a:r>
            <a:r>
              <a:rPr lang="tr-TR" sz="2400" dirty="0"/>
              <a:t>, </a:t>
            </a:r>
            <a:r>
              <a:rPr lang="tr-TR" sz="2400" dirty="0" err="1"/>
              <a:t>sillimanit</a:t>
            </a:r>
            <a:r>
              <a:rPr lang="tr-TR" sz="2400" dirty="0"/>
              <a:t>, kuvars, </a:t>
            </a:r>
            <a:r>
              <a:rPr lang="tr-TR" sz="2400" dirty="0" err="1"/>
              <a:t>feldispat</a:t>
            </a:r>
            <a:r>
              <a:rPr lang="tr-TR" sz="2400" dirty="0"/>
              <a:t>, amfibol ve </a:t>
            </a:r>
            <a:r>
              <a:rPr lang="tr-TR" sz="2400" dirty="0" err="1"/>
              <a:t>epidot</a:t>
            </a:r>
            <a:r>
              <a:rPr lang="tr-TR" sz="2400" dirty="0"/>
              <a:t> grubu mineralleri bulunur. Ayrıca, turmalin, grafit, apatit, zirkon, </a:t>
            </a:r>
            <a:r>
              <a:rPr lang="tr-TR" sz="2400" dirty="0" err="1"/>
              <a:t>titanit</a:t>
            </a:r>
            <a:r>
              <a:rPr lang="tr-TR" sz="2400" dirty="0"/>
              <a:t> ve </a:t>
            </a:r>
            <a:r>
              <a:rPr lang="tr-TR" sz="2400" dirty="0" err="1"/>
              <a:t>demiroksit</a:t>
            </a:r>
            <a:r>
              <a:rPr lang="tr-TR" sz="2400" dirty="0"/>
              <a:t> mineralleri gibi bazı tali </a:t>
            </a:r>
            <a:r>
              <a:rPr lang="tr-TR" sz="2400" dirty="0" smtClean="0"/>
              <a:t>minerallerde bulunabilir. Kayaçta bu minerallerin </a:t>
            </a:r>
            <a:r>
              <a:rPr lang="tr-TR" sz="2400" dirty="0"/>
              <a:t>tümünün değil, ancak bazılarının köken kayacın bileşimine ve </a:t>
            </a:r>
            <a:r>
              <a:rPr lang="tr-TR" sz="2400" dirty="0" err="1"/>
              <a:t>metamorfizma</a:t>
            </a:r>
            <a:r>
              <a:rPr lang="tr-TR" sz="2400" dirty="0"/>
              <a:t> derecesine bağlı olarak bir arada bulunabilir.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611560" y="260648"/>
            <a:ext cx="7704856" cy="6370975"/>
          </a:xfrm>
          <a:prstGeom prst="rect">
            <a:avLst/>
          </a:prstGeom>
          <a:noFill/>
        </p:spPr>
        <p:txBody>
          <a:bodyPr wrap="square" rtlCol="0">
            <a:spAutoFit/>
          </a:bodyPr>
          <a:lstStyle/>
          <a:p>
            <a:pPr algn="just"/>
            <a:r>
              <a:rPr lang="tr-TR" sz="2400" u="sng" dirty="0" err="1" smtClean="0"/>
              <a:t>Muskovit</a:t>
            </a:r>
            <a:r>
              <a:rPr lang="tr-TR" sz="2400" u="sng" dirty="0" smtClean="0"/>
              <a:t>,</a:t>
            </a:r>
            <a:r>
              <a:rPr lang="tr-TR" sz="2400" dirty="0" smtClean="0"/>
              <a:t> şistlerde değişik miktarlarda bulunabilir. Kayacın ana bileşeni olabildiği gibi tali bileşen olarak da ortaya çıkabilir. </a:t>
            </a:r>
            <a:r>
              <a:rPr lang="tr-TR" sz="2400" dirty="0" err="1" smtClean="0"/>
              <a:t>Muskovit</a:t>
            </a:r>
            <a:r>
              <a:rPr lang="tr-TR" sz="2400" dirty="0" smtClean="0"/>
              <a:t> genellikle düzensiz bir şekle sahip ince yapraklar halinde bulunur. Bu yaprakların eğilme-bükülme gösterdikleri, hatta belirgin bir şekilde kıvrımlanmış oldukları da gözlenebilir. Çoğunlukla üst üste bulunan </a:t>
            </a:r>
            <a:r>
              <a:rPr lang="tr-TR" sz="2400" dirty="0" err="1" smtClean="0"/>
              <a:t>muskovit</a:t>
            </a:r>
            <a:r>
              <a:rPr lang="tr-TR" sz="2400" dirty="0" smtClean="0"/>
              <a:t> bireylerinin sınırlarını birbirinden ayırmak mümkün değildir. </a:t>
            </a:r>
            <a:r>
              <a:rPr lang="tr-TR" sz="2400" u="sng" dirty="0" smtClean="0"/>
              <a:t>Alçak ve orta dereceli </a:t>
            </a:r>
            <a:r>
              <a:rPr lang="tr-TR" sz="2400" u="sng" dirty="0" err="1" smtClean="0"/>
              <a:t>metamorfizma</a:t>
            </a:r>
            <a:r>
              <a:rPr lang="tr-TR" sz="2400" dirty="0" smtClean="0"/>
              <a:t> sonucu oluşan mikaşistlerde </a:t>
            </a:r>
            <a:r>
              <a:rPr lang="tr-TR" sz="2400" dirty="0" err="1" smtClean="0"/>
              <a:t>muskovit</a:t>
            </a:r>
            <a:r>
              <a:rPr lang="tr-TR" sz="2400" dirty="0" smtClean="0"/>
              <a:t> yaprakları birbirine paralel şekilde mükemmel bir dizilim gösterirler. Diğer mika mineralleri ile birlikte çoğunlukla ince belirgin bantlar oluşturacak şekilde bulunur ve bu bantlar kuvars bakımından zengin bantlar ile </a:t>
            </a:r>
            <a:r>
              <a:rPr lang="tr-TR" sz="2400" dirty="0" err="1" smtClean="0"/>
              <a:t>ardaşıklı</a:t>
            </a:r>
            <a:r>
              <a:rPr lang="tr-TR" sz="2400" dirty="0" smtClean="0"/>
              <a:t> olarak görülür. </a:t>
            </a:r>
            <a:r>
              <a:rPr lang="tr-TR" sz="2400" u="sng" dirty="0" smtClean="0"/>
              <a:t>Yüksek dereceli </a:t>
            </a:r>
            <a:r>
              <a:rPr lang="tr-TR" sz="2400" u="sng" dirty="0" err="1" smtClean="0"/>
              <a:t>metamorfizmaya</a:t>
            </a:r>
            <a:r>
              <a:rPr lang="tr-TR" sz="2400" dirty="0" smtClean="0"/>
              <a:t> uğramış kayaçlarda ise </a:t>
            </a:r>
            <a:r>
              <a:rPr lang="tr-TR" sz="2400" dirty="0" err="1" smtClean="0"/>
              <a:t>muskovitin</a:t>
            </a:r>
            <a:r>
              <a:rPr lang="tr-TR" sz="2400" dirty="0" smtClean="0"/>
              <a:t> </a:t>
            </a:r>
            <a:r>
              <a:rPr lang="tr-TR" sz="2400" dirty="0" err="1" smtClean="0"/>
              <a:t>feldispat</a:t>
            </a:r>
            <a:r>
              <a:rPr lang="tr-TR" sz="2400" dirty="0" smtClean="0"/>
              <a:t> ve diğer bazı minerallere dönüşmesi nedeniyle miktarca azaldığı, sınırlarının daha belirginleştiği ve bir yönlenme gösterdiği belirlenir.</a:t>
            </a:r>
            <a:endParaRPr lang="tr-TR"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395536" y="908720"/>
            <a:ext cx="8352928" cy="5262979"/>
          </a:xfrm>
          <a:prstGeom prst="rect">
            <a:avLst/>
          </a:prstGeom>
          <a:noFill/>
        </p:spPr>
        <p:txBody>
          <a:bodyPr wrap="square" rtlCol="0">
            <a:spAutoFit/>
          </a:bodyPr>
          <a:lstStyle/>
          <a:p>
            <a:pPr algn="just"/>
            <a:r>
              <a:rPr lang="tr-TR" sz="2400" dirty="0"/>
              <a:t>Şistlerde mika minerallerine göre daha az miktarlarda </a:t>
            </a:r>
            <a:r>
              <a:rPr lang="tr-TR" sz="2400" u="sng" dirty="0" err="1"/>
              <a:t>klorit</a:t>
            </a:r>
            <a:r>
              <a:rPr lang="tr-TR" sz="2400" dirty="0"/>
              <a:t> minerali de bulunabilir. Ancak tanınabilir büyük kristaller halinde pek izlenmez. Kayaçta bol miktarda </a:t>
            </a:r>
            <a:r>
              <a:rPr lang="tr-TR" sz="2400" dirty="0" err="1"/>
              <a:t>kloritin</a:t>
            </a:r>
            <a:r>
              <a:rPr lang="tr-TR" sz="2400" dirty="0"/>
              <a:t> bulunması köken </a:t>
            </a:r>
            <a:r>
              <a:rPr lang="tr-TR" sz="2400" dirty="0" err="1"/>
              <a:t>mafik</a:t>
            </a:r>
            <a:r>
              <a:rPr lang="tr-TR" sz="2400" dirty="0"/>
              <a:t> magmatik bir kayaç veya özel bileşime sahip bir </a:t>
            </a:r>
            <a:r>
              <a:rPr lang="tr-TR" sz="2400" dirty="0" err="1"/>
              <a:t>sedimanter</a:t>
            </a:r>
            <a:r>
              <a:rPr lang="tr-TR" sz="2400" dirty="0"/>
              <a:t> kayaç olduğu gösterir</a:t>
            </a:r>
            <a:r>
              <a:rPr lang="tr-TR" sz="2400" dirty="0" smtClean="0"/>
              <a:t>.</a:t>
            </a:r>
          </a:p>
          <a:p>
            <a:pPr algn="just"/>
            <a:endParaRPr lang="tr-TR" sz="2400" dirty="0"/>
          </a:p>
          <a:p>
            <a:pPr algn="just"/>
            <a:r>
              <a:rPr lang="tr-TR" sz="2400" dirty="0"/>
              <a:t>Killi kayaçlardan türeyen önemli bir ana mineral bileşeni </a:t>
            </a:r>
            <a:r>
              <a:rPr lang="tr-TR" sz="2400" u="sng" dirty="0"/>
              <a:t>biyotittir</a:t>
            </a:r>
            <a:r>
              <a:rPr lang="tr-TR" sz="2400" dirty="0"/>
              <a:t>. Dokusal özellikleri </a:t>
            </a:r>
            <a:r>
              <a:rPr lang="tr-TR" sz="2400" dirty="0" err="1"/>
              <a:t>muskovit</a:t>
            </a:r>
            <a:r>
              <a:rPr lang="tr-TR" sz="2400" dirty="0"/>
              <a:t> mineraline benzer. En belirgin mineral toplulukları;</a:t>
            </a:r>
          </a:p>
          <a:p>
            <a:pPr algn="just"/>
            <a:r>
              <a:rPr lang="tr-TR" sz="2400" dirty="0" smtClean="0"/>
              <a:t>Biyotit+</a:t>
            </a:r>
            <a:r>
              <a:rPr lang="tr-TR" sz="2400" dirty="0" err="1" smtClean="0"/>
              <a:t>muskovit</a:t>
            </a:r>
            <a:r>
              <a:rPr lang="tr-TR" sz="2400" dirty="0" smtClean="0"/>
              <a:t>+kuvars±</a:t>
            </a:r>
            <a:r>
              <a:rPr lang="tr-TR" sz="2400" dirty="0" err="1" smtClean="0"/>
              <a:t>feldispat</a:t>
            </a:r>
            <a:endParaRPr lang="tr-TR" sz="2400" dirty="0" smtClean="0"/>
          </a:p>
          <a:p>
            <a:pPr algn="just"/>
            <a:endParaRPr lang="tr-TR" sz="2400" dirty="0"/>
          </a:p>
          <a:p>
            <a:pPr algn="just"/>
            <a:r>
              <a:rPr lang="tr-TR" sz="2400" dirty="0"/>
              <a:t>Biyotit+</a:t>
            </a:r>
            <a:r>
              <a:rPr lang="tr-TR" sz="2400" dirty="0" err="1"/>
              <a:t>muskovit</a:t>
            </a:r>
            <a:r>
              <a:rPr lang="tr-TR" sz="2400" dirty="0"/>
              <a:t>+granat (</a:t>
            </a:r>
            <a:r>
              <a:rPr lang="tr-TR" sz="2400" dirty="0" err="1"/>
              <a:t>almandin</a:t>
            </a:r>
            <a:r>
              <a:rPr lang="tr-TR" sz="2400" dirty="0"/>
              <a:t>)+ kuvars±</a:t>
            </a:r>
            <a:r>
              <a:rPr lang="tr-TR" sz="2400" dirty="0" err="1"/>
              <a:t>feldispat</a:t>
            </a:r>
            <a:r>
              <a:rPr lang="tr-TR" sz="2400" dirty="0"/>
              <a:t> </a:t>
            </a:r>
            <a:r>
              <a:rPr lang="tr-TR" sz="2400" dirty="0" smtClean="0"/>
              <a:t>      ile </a:t>
            </a:r>
            <a:endParaRPr lang="tr-TR" sz="2400" dirty="0"/>
          </a:p>
          <a:p>
            <a:pPr algn="just"/>
            <a:r>
              <a:rPr lang="tr-TR" sz="2400" dirty="0" err="1"/>
              <a:t>stavrolit</a:t>
            </a:r>
            <a:r>
              <a:rPr lang="tr-TR" sz="2400" dirty="0"/>
              <a:t>, </a:t>
            </a:r>
            <a:r>
              <a:rPr lang="tr-TR" sz="2400" dirty="0" err="1"/>
              <a:t>andazulit</a:t>
            </a:r>
            <a:r>
              <a:rPr lang="tr-TR" sz="2400" dirty="0"/>
              <a:t>, </a:t>
            </a:r>
            <a:r>
              <a:rPr lang="tr-TR" sz="2400" dirty="0" err="1"/>
              <a:t>disten</a:t>
            </a:r>
            <a:r>
              <a:rPr lang="tr-TR" sz="2400" dirty="0"/>
              <a:t> ve </a:t>
            </a:r>
            <a:r>
              <a:rPr lang="tr-TR" sz="2400" dirty="0" err="1"/>
              <a:t>sillimanit</a:t>
            </a:r>
            <a:r>
              <a:rPr lang="tr-TR" sz="2400" dirty="0"/>
              <a:t> minerallerinin katıldığı diğer bazı mineral topluluklarıdır.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etin kutusu"/>
          <p:cNvSpPr txBox="1"/>
          <p:nvPr/>
        </p:nvSpPr>
        <p:spPr>
          <a:xfrm>
            <a:off x="251520" y="476672"/>
            <a:ext cx="8352927" cy="5847755"/>
          </a:xfrm>
          <a:prstGeom prst="rect">
            <a:avLst/>
          </a:prstGeom>
          <a:noFill/>
        </p:spPr>
        <p:txBody>
          <a:bodyPr wrap="square" rtlCol="0">
            <a:spAutoFit/>
          </a:bodyPr>
          <a:lstStyle/>
          <a:p>
            <a:pPr algn="just"/>
            <a:r>
              <a:rPr lang="tr-TR" sz="2200" dirty="0"/>
              <a:t>Orta dereceli </a:t>
            </a:r>
            <a:r>
              <a:rPr lang="tr-TR" sz="2200" dirty="0" err="1"/>
              <a:t>metamorfizma</a:t>
            </a:r>
            <a:r>
              <a:rPr lang="tr-TR" sz="2200" dirty="0"/>
              <a:t> esnasında oluşan kayaçlarda </a:t>
            </a:r>
            <a:r>
              <a:rPr lang="tr-TR" sz="2200" u="sng" dirty="0"/>
              <a:t>granat</a:t>
            </a:r>
            <a:r>
              <a:rPr lang="tr-TR" sz="2200" dirty="0"/>
              <a:t> minerallerinden </a:t>
            </a:r>
            <a:r>
              <a:rPr lang="tr-TR" sz="2200" u="sng" dirty="0" err="1"/>
              <a:t>almandin</a:t>
            </a:r>
            <a:r>
              <a:rPr lang="tr-TR" sz="2200" dirty="0"/>
              <a:t> bulunur. </a:t>
            </a:r>
            <a:r>
              <a:rPr lang="tr-TR" sz="2200" u="sng" dirty="0"/>
              <a:t>Düşük dereceli </a:t>
            </a:r>
            <a:r>
              <a:rPr lang="tr-TR" sz="2200" u="sng" dirty="0" err="1"/>
              <a:t>metamorfizma</a:t>
            </a:r>
            <a:r>
              <a:rPr lang="tr-TR" sz="2200" u="sng" dirty="0"/>
              <a:t> esnasında </a:t>
            </a:r>
            <a:r>
              <a:rPr lang="tr-TR" sz="2200" u="sng" dirty="0" err="1"/>
              <a:t>spessartin</a:t>
            </a:r>
            <a:r>
              <a:rPr lang="tr-TR" sz="2200" u="sng" dirty="0"/>
              <a:t>, yüksek dereceli </a:t>
            </a:r>
            <a:r>
              <a:rPr lang="tr-TR" sz="2200" u="sng" dirty="0" err="1"/>
              <a:t>metamorfizmada</a:t>
            </a:r>
            <a:r>
              <a:rPr lang="tr-TR" sz="2200" u="sng" dirty="0"/>
              <a:t> ise </a:t>
            </a:r>
            <a:r>
              <a:rPr lang="tr-TR" sz="2200" u="sng" dirty="0" err="1"/>
              <a:t>pirop</a:t>
            </a:r>
            <a:r>
              <a:rPr lang="tr-TR" sz="2200" dirty="0"/>
              <a:t> bakımından zengin mineraller oluşur. Mikroskobik incelemelerde granat türü belirlemek mümkün değildir. Işık kırma indisi, yoğunluk ve diğer </a:t>
            </a:r>
            <a:r>
              <a:rPr lang="tr-TR" sz="2200" dirty="0" err="1"/>
              <a:t>kristalografik</a:t>
            </a:r>
            <a:r>
              <a:rPr lang="tr-TR" sz="2200" dirty="0"/>
              <a:t> özelliklerinin incelenmesi ile granat mineral türü belirlenebilir. Minerallerin büyüklüğü, şekli ve kayaçtaki miktarı oldukça değişebilir. Özellikle küresele yakın görünümde, eş boyutlu bir şekilde oldukları gözlenir. Öz şekilli kristalleri olağandır ve çoğunlukla kuvars, </a:t>
            </a:r>
            <a:r>
              <a:rPr lang="tr-TR" sz="2200" dirty="0" err="1"/>
              <a:t>feldispat</a:t>
            </a:r>
            <a:r>
              <a:rPr lang="tr-TR" sz="2200" dirty="0"/>
              <a:t> ve mika minerallerini kapanım içeren </a:t>
            </a:r>
            <a:r>
              <a:rPr lang="tr-TR" sz="2200" dirty="0" err="1"/>
              <a:t>porfiroblastlar</a:t>
            </a:r>
            <a:r>
              <a:rPr lang="tr-TR" sz="2200" dirty="0"/>
              <a:t> halinde bulunurlar. </a:t>
            </a:r>
            <a:r>
              <a:rPr lang="tr-TR" sz="2200" u="sng" dirty="0" err="1"/>
              <a:t>Spessartin</a:t>
            </a:r>
            <a:r>
              <a:rPr lang="tr-TR" sz="2200" u="sng" dirty="0"/>
              <a:t> bakımından</a:t>
            </a:r>
            <a:r>
              <a:rPr lang="tr-TR" sz="2200" dirty="0"/>
              <a:t> zengin granatlar koyu kırmızı ve siyah arasında değişen renklere sahiptir. Bozunmuş yüzeylerinde </a:t>
            </a:r>
            <a:r>
              <a:rPr lang="tr-TR" sz="2200" dirty="0" err="1"/>
              <a:t>oksidasyon</a:t>
            </a:r>
            <a:r>
              <a:rPr lang="tr-TR" sz="2200" dirty="0"/>
              <a:t> nedeniyle siyah renk gösterir. </a:t>
            </a:r>
            <a:r>
              <a:rPr lang="tr-TR" sz="2200" u="sng" dirty="0" err="1"/>
              <a:t>Almandin</a:t>
            </a:r>
            <a:r>
              <a:rPr lang="tr-TR" sz="2200" dirty="0"/>
              <a:t> bakımından zengin olan veya </a:t>
            </a:r>
            <a:r>
              <a:rPr lang="tr-TR" sz="2200" dirty="0" err="1"/>
              <a:t>almandin</a:t>
            </a:r>
            <a:r>
              <a:rPr lang="tr-TR" sz="2200" dirty="0"/>
              <a:t>-</a:t>
            </a:r>
            <a:r>
              <a:rPr lang="tr-TR" sz="2200" dirty="0" err="1"/>
              <a:t>pirop</a:t>
            </a:r>
            <a:r>
              <a:rPr lang="tr-TR" sz="2200" dirty="0"/>
              <a:t> karışım kristalleri şeklinde bulunan granatlar ise kırmızı ile kırmızımsı kahverengi bir renge sahiptir. </a:t>
            </a:r>
            <a:r>
              <a:rPr lang="tr-TR" sz="2200" dirty="0" err="1"/>
              <a:t>Spessartin</a:t>
            </a:r>
            <a:r>
              <a:rPr lang="tr-TR" sz="2200" dirty="0"/>
              <a:t> bakımından fakir olan granatlar kimyasal ve fiziksel yönden dayanıklı oldukları için kayacın bozunmuş yüzeylerinde belirgin çıkıntılar şeklinde görülürler</a:t>
            </a:r>
            <a:r>
              <a:rPr lang="tr-TR" sz="2200" dirty="0" smtClean="0"/>
              <a:t>.</a:t>
            </a:r>
            <a:endParaRPr lang="tr-TR" sz="2200"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1464</Words>
  <Application>Microsoft Office PowerPoint</Application>
  <PresentationFormat>Ekran Gösterisi (4:3)</PresentationFormat>
  <Paragraphs>45</Paragraphs>
  <Slides>16</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16</vt:i4>
      </vt:variant>
    </vt:vector>
  </HeadingPairs>
  <TitlesOfParts>
    <vt:vector size="19"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Administrator</dc:creator>
  <cp:lastModifiedBy>ZKarakaş</cp:lastModifiedBy>
  <cp:revision>60</cp:revision>
  <dcterms:created xsi:type="dcterms:W3CDTF">2017-03-01T17:49:10Z</dcterms:created>
  <dcterms:modified xsi:type="dcterms:W3CDTF">2018-04-08T10:31:49Z</dcterms:modified>
</cp:coreProperties>
</file>