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4"/>
  </p:notesMasterIdLst>
  <p:handoutMasterIdLst>
    <p:handoutMasterId r:id="rId15"/>
  </p:handoutMasterIdLst>
  <p:sldIdLst>
    <p:sldId id="670" r:id="rId4"/>
    <p:sldId id="673" r:id="rId5"/>
    <p:sldId id="675" r:id="rId6"/>
    <p:sldId id="676" r:id="rId7"/>
    <p:sldId id="677" r:id="rId8"/>
    <p:sldId id="678" r:id="rId9"/>
    <p:sldId id="679" r:id="rId10"/>
    <p:sldId id="680" r:id="rId11"/>
    <p:sldId id="681" r:id="rId12"/>
    <p:sldId id="682"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4CA"/>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24.02.2020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2/24/2020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2/24/2020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2/24/2020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2/24/2020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2/24/2020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2/24/2020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2/24/2020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2/24/2020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2/24/2020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2/24/2020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2/24/2020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2/24/2020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2/24/2020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2/24/2020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2/24/2020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82855" y="1973610"/>
            <a:ext cx="7520222" cy="2357568"/>
          </a:xfrm>
          <a:prstGeom prst="rect">
            <a:avLst/>
          </a:prstGeom>
        </p:spPr>
        <p:txBody>
          <a:bodyPr wrap="square">
            <a:spAutoFit/>
          </a:bodyPr>
          <a:lstStyle/>
          <a:p>
            <a:pPr marL="0" lvl="1" algn="ctr">
              <a:spcBef>
                <a:spcPct val="20000"/>
              </a:spcBef>
              <a:buClr>
                <a:schemeClr val="accent1"/>
              </a:buClr>
            </a:pPr>
            <a:r>
              <a:rPr lang="tr-TR" sz="3200" b="1" dirty="0" smtClean="0"/>
              <a:t>GGY401</a:t>
            </a:r>
          </a:p>
          <a:p>
            <a:pPr marL="0" lvl="1" algn="ctr">
              <a:spcBef>
                <a:spcPct val="20000"/>
              </a:spcBef>
              <a:buClr>
                <a:schemeClr val="accent1"/>
              </a:buClr>
            </a:pPr>
            <a:endParaRPr lang="tr-TR" sz="3200" b="1" dirty="0" smtClean="0"/>
          </a:p>
          <a:p>
            <a:pPr marL="0" lvl="1" algn="ctr">
              <a:spcBef>
                <a:spcPct val="20000"/>
              </a:spcBef>
              <a:buClr>
                <a:schemeClr val="accent1"/>
              </a:buClr>
            </a:pPr>
            <a:r>
              <a:rPr lang="tr-TR" sz="3200" b="1" dirty="0" smtClean="0"/>
              <a:t>Gayrimenkul ve Varlık Değerleme I</a:t>
            </a:r>
          </a:p>
          <a:p>
            <a:pPr marL="0" lvl="1" algn="ctr">
              <a:spcBef>
                <a:spcPct val="20000"/>
              </a:spcBef>
              <a:buClr>
                <a:schemeClr val="accent1"/>
              </a:buClr>
            </a:pPr>
            <a:endParaRPr lang="tr-TR" sz="3200" b="1" dirty="0">
              <a:solidFill>
                <a:schemeClr val="tx2"/>
              </a:solidFill>
            </a:endParaRPr>
          </a:p>
        </p:txBody>
      </p:sp>
    </p:spTree>
    <p:extLst>
      <p:ext uri="{BB962C8B-B14F-4D97-AF65-F5344CB8AC3E}">
        <p14:creationId xmlns:p14="http://schemas.microsoft.com/office/powerpoint/2010/main" val="117548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82858" y="967636"/>
            <a:ext cx="7557470" cy="3293209"/>
          </a:xfrm>
          <a:prstGeom prst="rect">
            <a:avLst/>
          </a:prstGeom>
        </p:spPr>
        <p:txBody>
          <a:bodyPr wrap="square">
            <a:spAutoFit/>
          </a:bodyPr>
          <a:lstStyle/>
          <a:p>
            <a:pPr algn="ctr">
              <a:lnSpc>
                <a:spcPct val="150000"/>
              </a:lnSpc>
              <a:spcBef>
                <a:spcPts val="600"/>
              </a:spcBef>
              <a:spcAft>
                <a:spcPts val="600"/>
              </a:spcAft>
            </a:pPr>
            <a:r>
              <a:rPr lang="tr-TR" sz="1400" b="1" spc="-50" dirty="0">
                <a:solidFill>
                  <a:srgbClr val="000000"/>
                </a:solidFill>
                <a:ea typeface="Trebuchet MS" panose="020B0603020202020204" pitchFamily="34" charset="0"/>
                <a:cs typeface="Trebuchet MS" panose="020B0603020202020204" pitchFamily="34" charset="0"/>
              </a:rPr>
              <a:t>Kaynaklar</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Tanrıvermiş</a:t>
            </a:r>
            <a:r>
              <a:rPr lang="tr-TR" sz="1400" spc="-50" dirty="0">
                <a:solidFill>
                  <a:srgbClr val="000000"/>
                </a:solidFill>
                <a:ea typeface="Trebuchet MS" panose="020B0603020202020204" pitchFamily="34" charset="0"/>
                <a:cs typeface="Trebuchet MS" panose="020B0603020202020204" pitchFamily="34" charset="0"/>
              </a:rPr>
              <a:t>, H. ve </a:t>
            </a:r>
            <a:r>
              <a:rPr lang="tr-TR" sz="1400" spc="-50" dirty="0" err="1">
                <a:solidFill>
                  <a:srgbClr val="000000"/>
                </a:solidFill>
                <a:ea typeface="Trebuchet MS" panose="020B0603020202020204" pitchFamily="34" charset="0"/>
                <a:cs typeface="Trebuchet MS" panose="020B0603020202020204" pitchFamily="34" charset="0"/>
              </a:rPr>
              <a:t>Aliefendioğlu</a:t>
            </a:r>
            <a:r>
              <a:rPr lang="tr-TR" sz="1400" spc="-50" dirty="0">
                <a:solidFill>
                  <a:srgbClr val="000000"/>
                </a:solidFill>
                <a:ea typeface="Trebuchet MS" panose="020B0603020202020204" pitchFamily="34" charset="0"/>
                <a:cs typeface="Trebuchet MS" panose="020B0603020202020204" pitchFamily="34" charset="0"/>
              </a:rPr>
              <a:t> Y., 2008. Yapı Değerlemesinin Teorik Esasları ve Uygulamaları: Türkiye’de Kamulaştırma, Emlak Vergisi ve İmar Düzenlemeleri Yönünden Bir İnceleme, , Türk Kooperatifçilik Kurumu, Üçüncü Sektör Kooperatifçilik, Cilt (2008):43, Sayı:4:88-111, Ankara.</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Tanrıvermiş</a:t>
            </a:r>
            <a:r>
              <a:rPr lang="tr-TR" sz="1400" spc="-50" dirty="0">
                <a:solidFill>
                  <a:srgbClr val="000000"/>
                </a:solidFill>
                <a:ea typeface="Trebuchet MS" panose="020B0603020202020204" pitchFamily="34" charset="0"/>
                <a:cs typeface="Trebuchet MS" panose="020B0603020202020204" pitchFamily="34" charset="0"/>
              </a:rPr>
              <a:t>, H. ve Şanlı, H. 2008. Tarım Politikalarının Arazi Değerlerine Etkilerinin Değerlendirilmesi, Türk Kooperatifçilik Kurumu, Üçüncü Sektör Kooperatifçilik, Cilt (2008):43, Sayı:1:88-111, Ankara.</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The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Appraisal</a:t>
            </a:r>
            <a:r>
              <a:rPr lang="tr-TR" sz="1400" spc="-50" dirty="0">
                <a:solidFill>
                  <a:srgbClr val="000000"/>
                </a:solidFill>
                <a:ea typeface="Trebuchet MS" panose="020B0603020202020204" pitchFamily="34" charset="0"/>
                <a:cs typeface="Trebuchet MS" panose="020B0603020202020204" pitchFamily="34" charset="0"/>
              </a:rPr>
              <a:t> of </a:t>
            </a:r>
            <a:r>
              <a:rPr lang="tr-TR" sz="1400" spc="-50" dirty="0" err="1">
                <a:solidFill>
                  <a:srgbClr val="000000"/>
                </a:solidFill>
                <a:ea typeface="Trebuchet MS" panose="020B0603020202020204" pitchFamily="34" charset="0"/>
                <a:cs typeface="Trebuchet MS" panose="020B0603020202020204" pitchFamily="34" charset="0"/>
              </a:rPr>
              <a:t>Rural</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Property</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American</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Institute</a:t>
            </a:r>
            <a:r>
              <a:rPr lang="tr-TR" sz="1400" spc="-50" dirty="0">
                <a:solidFill>
                  <a:srgbClr val="000000"/>
                </a:solidFill>
                <a:ea typeface="Trebuchet MS" panose="020B0603020202020204" pitchFamily="34" charset="0"/>
                <a:cs typeface="Trebuchet MS" panose="020B0603020202020204" pitchFamily="34" charset="0"/>
              </a:rPr>
              <a:t> of Real </a:t>
            </a:r>
            <a:r>
              <a:rPr lang="tr-TR" sz="1400" spc="-50" dirty="0" err="1">
                <a:solidFill>
                  <a:srgbClr val="000000"/>
                </a:solidFill>
                <a:ea typeface="Trebuchet MS" panose="020B0603020202020204" pitchFamily="34" charset="0"/>
                <a:cs typeface="Trebuchet MS" panose="020B0603020202020204" pitchFamily="34" charset="0"/>
              </a:rPr>
              <a:t>Estate</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Appraisers</a:t>
            </a:r>
            <a:r>
              <a:rPr lang="tr-TR" sz="1400" spc="-50" dirty="0">
                <a:solidFill>
                  <a:srgbClr val="000000"/>
                </a:solidFill>
                <a:ea typeface="Trebuchet MS" panose="020B0603020202020204" pitchFamily="34" charset="0"/>
                <a:cs typeface="Trebuchet MS" panose="020B0603020202020204" pitchFamily="34" charset="0"/>
              </a:rPr>
              <a:t>, Chicago, Illinois, USA, 1983.</a:t>
            </a:r>
          </a:p>
          <a:p>
            <a:pPr marL="342900" indent="-342900">
              <a:lnSpc>
                <a:spcPct val="150000"/>
              </a:lnSpc>
              <a:spcBef>
                <a:spcPts val="600"/>
              </a:spcBef>
              <a:spcAft>
                <a:spcPts val="600"/>
              </a:spcAft>
              <a:buFont typeface="Wingdings" panose="05000000000000000000" pitchFamily="2" charset="2"/>
              <a:buChar char="Ø"/>
            </a:pPr>
            <a:endParaRPr lang="tr-TR" sz="1400" b="1" spc="-50" dirty="0" smtClean="0">
              <a:solidFill>
                <a:srgbClr val="000000"/>
              </a:solidFill>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370847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407579"/>
            <a:ext cx="6356393" cy="1107996"/>
          </a:xfrm>
          <a:prstGeom prst="rect">
            <a:avLst/>
          </a:prstGeom>
        </p:spPr>
        <p:txBody>
          <a:bodyPr wrap="square">
            <a:spAutoFit/>
          </a:bodyPr>
          <a:lstStyle/>
          <a:p>
            <a:pPr marL="0" lvl="1" algn="ctr">
              <a:spcBef>
                <a:spcPct val="20000"/>
              </a:spcBef>
              <a:buClr>
                <a:schemeClr val="accent1"/>
              </a:buClr>
            </a:pPr>
            <a:r>
              <a:rPr lang="tr-TR" sz="2200" b="1" dirty="0"/>
              <a:t>Kıymet Takdiri Komisyonu Ve Bilirkişi Kurullarınca Kamulaştırma Bedelinin Takdirinde Dikkat Edilecek Unsurlar</a:t>
            </a:r>
          </a:p>
        </p:txBody>
      </p:sp>
      <p:sp>
        <p:nvSpPr>
          <p:cNvPr id="4" name="Dikdörtgen 3"/>
          <p:cNvSpPr/>
          <p:nvPr/>
        </p:nvSpPr>
        <p:spPr>
          <a:xfrm>
            <a:off x="782858" y="1306620"/>
            <a:ext cx="7557470" cy="4308872"/>
          </a:xfrm>
          <a:prstGeom prst="rect">
            <a:avLst/>
          </a:prstGeom>
        </p:spPr>
        <p:txBody>
          <a:bodyPr wrap="square">
            <a:spAutoFit/>
          </a:bodyPr>
          <a:lstStyle/>
          <a:p>
            <a:pPr marR="12065" algn="just">
              <a:spcBef>
                <a:spcPts val="600"/>
              </a:spcBef>
              <a:tabLst>
                <a:tab pos="572770" algn="l"/>
              </a:tabLst>
            </a:pPr>
            <a:r>
              <a:rPr lang="tr-TR" sz="2200" b="1" dirty="0">
                <a:solidFill>
                  <a:prstClr val="black"/>
                </a:solidFill>
                <a:ea typeface="Times New Roman" panose="02020603050405020304" pitchFamily="18" charset="0"/>
              </a:rPr>
              <a:t>Taşınmazın cins ve </a:t>
            </a:r>
            <a:r>
              <a:rPr lang="tr-TR" sz="2200" b="1" dirty="0" smtClean="0">
                <a:solidFill>
                  <a:prstClr val="black"/>
                </a:solidFill>
                <a:ea typeface="Times New Roman" panose="02020603050405020304" pitchFamily="18" charset="0"/>
              </a:rPr>
              <a:t>nevi</a:t>
            </a:r>
            <a:endParaRPr lang="tr-TR" sz="2200" b="1" dirty="0">
              <a:solidFill>
                <a:prstClr val="black"/>
              </a:solidFill>
              <a:ea typeface="Times New Roman" panose="02020603050405020304" pitchFamily="18" charset="0"/>
            </a:endParaRPr>
          </a:p>
          <a:p>
            <a:pPr marL="285750" marR="12065" indent="-285750" algn="just">
              <a:spcBef>
                <a:spcPts val="600"/>
              </a:spcBef>
              <a:buFont typeface="Wingdings" panose="05000000000000000000" pitchFamily="2" charset="2"/>
              <a:buChar char="Ø"/>
              <a:tabLst>
                <a:tab pos="572770" algn="l"/>
              </a:tabLst>
            </a:pPr>
            <a:r>
              <a:rPr lang="tr-TR" sz="2200" dirty="0">
                <a:solidFill>
                  <a:prstClr val="black"/>
                </a:solidFill>
                <a:ea typeface="Times New Roman" panose="02020603050405020304" pitchFamily="18" charset="0"/>
              </a:rPr>
              <a:t>Kamulaştırma bedelinin tespit ve takdirinde öncelikle taşınmazın cinsinin arazi ve arsa olarak iki gruba ayrılması gerekir. Arsa vasfını kazanmış taşınmazların boş ve yapılı olup olmadığı tespit edildikten sonra yapının tekniğine uygun olarak envanteri yapılır. </a:t>
            </a:r>
            <a:endParaRPr lang="tr-TR" sz="2200" dirty="0" smtClean="0">
              <a:solidFill>
                <a:prstClr val="black"/>
              </a:solidFill>
              <a:ea typeface="Times New Roman" panose="02020603050405020304" pitchFamily="18" charset="0"/>
            </a:endParaRPr>
          </a:p>
          <a:p>
            <a:pPr marL="285750" marR="12065" indent="-285750" algn="just">
              <a:spcBef>
                <a:spcPts val="600"/>
              </a:spcBef>
              <a:buFont typeface="Wingdings" panose="05000000000000000000" pitchFamily="2" charset="2"/>
              <a:buChar char="Ø"/>
              <a:tabLst>
                <a:tab pos="572770" algn="l"/>
              </a:tabLst>
            </a:pPr>
            <a:r>
              <a:rPr lang="tr-TR" sz="2200" dirty="0" smtClean="0">
                <a:solidFill>
                  <a:prstClr val="black"/>
                </a:solidFill>
                <a:ea typeface="Times New Roman" panose="02020603050405020304" pitchFamily="18" charset="0"/>
              </a:rPr>
              <a:t>Taşınmazın </a:t>
            </a:r>
            <a:r>
              <a:rPr lang="tr-TR" sz="2200" dirty="0">
                <a:solidFill>
                  <a:prstClr val="black"/>
                </a:solidFill>
                <a:ea typeface="Times New Roman" panose="02020603050405020304" pitchFamily="18" charset="0"/>
              </a:rPr>
              <a:t>cinsinin arazi olması halinde, arazinin </a:t>
            </a:r>
            <a:r>
              <a:rPr lang="tr-TR" sz="2200" dirty="0" err="1">
                <a:solidFill>
                  <a:prstClr val="black"/>
                </a:solidFill>
                <a:ea typeface="Times New Roman" panose="02020603050405020304" pitchFamily="18" charset="0"/>
              </a:rPr>
              <a:t>nevinin</a:t>
            </a:r>
            <a:r>
              <a:rPr lang="tr-TR" sz="2200" dirty="0">
                <a:solidFill>
                  <a:prstClr val="black"/>
                </a:solidFill>
                <a:ea typeface="Times New Roman" panose="02020603050405020304" pitchFamily="18" charset="0"/>
              </a:rPr>
              <a:t>; tarla (sulu, kuru), bağ, meyvelik, ağaçlık, orman, çayır ve sazlık arazi olarak tanımlanması gerekmektedir. Keşif aşamasında taşınmazın cinsi, nevi ve halen kullanım durumu saptandıktan sonra değerleme verilerinin toplanması ve taşınmazın incelenmesi aşamasına geçilir. </a:t>
            </a:r>
          </a:p>
        </p:txBody>
      </p:sp>
    </p:spTree>
    <p:extLst>
      <p:ext uri="{BB962C8B-B14F-4D97-AF65-F5344CB8AC3E}">
        <p14:creationId xmlns:p14="http://schemas.microsoft.com/office/powerpoint/2010/main" val="3459113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407579"/>
            <a:ext cx="6356393" cy="1107996"/>
          </a:xfrm>
          <a:prstGeom prst="rect">
            <a:avLst/>
          </a:prstGeom>
        </p:spPr>
        <p:txBody>
          <a:bodyPr wrap="square">
            <a:spAutoFit/>
          </a:bodyPr>
          <a:lstStyle/>
          <a:p>
            <a:pPr marL="0" lvl="1" algn="ctr">
              <a:spcBef>
                <a:spcPct val="20000"/>
              </a:spcBef>
              <a:buClr>
                <a:schemeClr val="accent1"/>
              </a:buClr>
            </a:pPr>
            <a:r>
              <a:rPr lang="tr-TR" sz="2200" b="1" dirty="0"/>
              <a:t>Kıymet Takdiri Komisyonu Ve Bilirkişi Kurullarınca Kamulaştırma Bedelinin Takdirinde Dikkat Edilecek Unsurlar</a:t>
            </a:r>
          </a:p>
        </p:txBody>
      </p:sp>
      <p:sp>
        <p:nvSpPr>
          <p:cNvPr id="4" name="Dikdörtgen 3"/>
          <p:cNvSpPr/>
          <p:nvPr/>
        </p:nvSpPr>
        <p:spPr>
          <a:xfrm>
            <a:off x="782858" y="1295189"/>
            <a:ext cx="7557470" cy="3985706"/>
          </a:xfrm>
          <a:prstGeom prst="rect">
            <a:avLst/>
          </a:prstGeom>
        </p:spPr>
        <p:txBody>
          <a:bodyPr wrap="square">
            <a:spAutoFit/>
          </a:bodyPr>
          <a:lstStyle/>
          <a:p>
            <a:pPr marR="12065" algn="just">
              <a:spcBef>
                <a:spcPts val="600"/>
              </a:spcBef>
              <a:tabLst>
                <a:tab pos="572770" algn="l"/>
              </a:tabLst>
            </a:pPr>
            <a:r>
              <a:rPr lang="tr-TR" sz="2400" b="1" dirty="0">
                <a:solidFill>
                  <a:prstClr val="black"/>
                </a:solidFill>
                <a:ea typeface="Times New Roman" panose="02020603050405020304" pitchFamily="18" charset="0"/>
                <a:cs typeface="Arial" panose="020B0604020202020204" pitchFamily="34" charset="0"/>
              </a:rPr>
              <a:t>Taşınmazın değerini etkileyebilecek bütün nitelik ve unsurları ve her unsurun ayrı ayrı değeri</a:t>
            </a:r>
          </a:p>
          <a:p>
            <a:pPr marR="12065" algn="just">
              <a:spcBef>
                <a:spcPts val="600"/>
              </a:spcBef>
              <a:tabLst>
                <a:tab pos="572770" algn="l"/>
              </a:tabLst>
            </a:pPr>
            <a:endParaRPr lang="tr-TR" sz="2400" dirty="0"/>
          </a:p>
          <a:p>
            <a:pPr marL="457200" indent="-457200" algn="just">
              <a:buFont typeface="Wingdings" panose="05000000000000000000" pitchFamily="2" charset="2"/>
              <a:buChar char="Ø"/>
            </a:pPr>
            <a:r>
              <a:rPr lang="tr-TR" sz="2200" dirty="0"/>
              <a:t>Taşınmazın değerini etkileyebilecek bütün nitelik ve unsurları bir sıra dahilinde saptamak ve bunları tek tek parsel birim değeri ilişkilendirmek gerekir. Bu nitelik ve unsurları saptamada bilirkişinin; özellikle taşınmazın hukuksal durumu, taşınmazın çevresi ve taşınmazın fiziksel niteliklerini analiz etmesi beklenir. Ancak sayılan taşınmazın değerini etkileyebilecek nitelik ve unsurları; taşınmazın cinsinin arsa ve arazi olmasına göre değişkenlik gösterir.</a:t>
            </a:r>
          </a:p>
        </p:txBody>
      </p:sp>
    </p:spTree>
    <p:extLst>
      <p:ext uri="{BB962C8B-B14F-4D97-AF65-F5344CB8AC3E}">
        <p14:creationId xmlns:p14="http://schemas.microsoft.com/office/powerpoint/2010/main" val="3556219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407579"/>
            <a:ext cx="6356393" cy="1107996"/>
          </a:xfrm>
          <a:prstGeom prst="rect">
            <a:avLst/>
          </a:prstGeom>
        </p:spPr>
        <p:txBody>
          <a:bodyPr wrap="square">
            <a:spAutoFit/>
          </a:bodyPr>
          <a:lstStyle/>
          <a:p>
            <a:pPr marL="0" lvl="1" algn="ctr">
              <a:spcBef>
                <a:spcPct val="20000"/>
              </a:spcBef>
              <a:buClr>
                <a:schemeClr val="accent1"/>
              </a:buClr>
            </a:pPr>
            <a:r>
              <a:rPr lang="tr-TR" sz="2200" b="1" dirty="0"/>
              <a:t>Kıymet Takdiri Komisyonu Ve Bilirkişi Kurullarınca Kamulaştırma Bedelinin Takdirinde Dikkat Edilecek Unsurlar</a:t>
            </a:r>
          </a:p>
        </p:txBody>
      </p:sp>
      <p:sp>
        <p:nvSpPr>
          <p:cNvPr id="4" name="Dikdörtgen 3"/>
          <p:cNvSpPr/>
          <p:nvPr/>
        </p:nvSpPr>
        <p:spPr>
          <a:xfrm>
            <a:off x="782858" y="1295190"/>
            <a:ext cx="7557470" cy="4970591"/>
          </a:xfrm>
          <a:prstGeom prst="rect">
            <a:avLst/>
          </a:prstGeom>
        </p:spPr>
        <p:txBody>
          <a:bodyPr wrap="square">
            <a:spAutoFit/>
          </a:bodyPr>
          <a:lstStyle/>
          <a:p>
            <a:pPr marR="12065" algn="just">
              <a:spcBef>
                <a:spcPts val="600"/>
              </a:spcBef>
              <a:tabLst>
                <a:tab pos="572770" algn="l"/>
              </a:tabLst>
            </a:pPr>
            <a:r>
              <a:rPr lang="tr-TR" sz="2400" b="1" dirty="0">
                <a:solidFill>
                  <a:prstClr val="black"/>
                </a:solidFill>
                <a:ea typeface="Times New Roman" panose="02020603050405020304" pitchFamily="18" charset="0"/>
                <a:cs typeface="Arial" panose="020B0604020202020204" pitchFamily="34" charset="0"/>
              </a:rPr>
              <a:t>Taşınmazın değerini etkileyebilecek bütün nitelik ve unsurları ve her unsurun ayrı ayrı değeri</a:t>
            </a:r>
          </a:p>
          <a:p>
            <a:pPr marR="12065" algn="just">
              <a:spcBef>
                <a:spcPts val="600"/>
              </a:spcBef>
              <a:tabLst>
                <a:tab pos="572770" algn="l"/>
              </a:tabLst>
            </a:pPr>
            <a:endParaRPr lang="tr-TR" sz="2200" dirty="0"/>
          </a:p>
          <a:p>
            <a:pPr marL="457200" indent="-457200" algn="just">
              <a:buFont typeface="Wingdings" panose="05000000000000000000" pitchFamily="2" charset="2"/>
              <a:buChar char="Ø"/>
            </a:pPr>
            <a:r>
              <a:rPr lang="tr-TR" sz="2200" dirty="0"/>
              <a:t>Taşınmazın cinsinin arsa olarak kabul edilmesi halinde, keşif ve veri toplama aşamasında; parsel alanı, parselin konumu (ana yola cepheli olması, ana cadde veya sokak üzerinde olması ve köşe parsel olması gibi), taşınmazın biçimi ve zeminin fiziksel yapısı, parsel boyutları, cephe (yol boyunca uzunluğu) ve derinlik, imar planı ile parsele yüklenmiş olan işlev ve çevresinin yapılaşma koşulları, yapılaşma kısıtları (taban alanı katsayısı (TAKS), ön, yan ve arka bahçe çekme mesafeleri, inşaat emsali (E) veya kat alanı katsayısı (KAKS) gibi), taşınmazın üzerinde bulunduğu yol, cadde ve sokak genişliği,…. </a:t>
            </a:r>
          </a:p>
        </p:txBody>
      </p:sp>
    </p:spTree>
    <p:extLst>
      <p:ext uri="{BB962C8B-B14F-4D97-AF65-F5344CB8AC3E}">
        <p14:creationId xmlns:p14="http://schemas.microsoft.com/office/powerpoint/2010/main" val="4006866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407579"/>
            <a:ext cx="6356393" cy="1107996"/>
          </a:xfrm>
          <a:prstGeom prst="rect">
            <a:avLst/>
          </a:prstGeom>
        </p:spPr>
        <p:txBody>
          <a:bodyPr wrap="square">
            <a:spAutoFit/>
          </a:bodyPr>
          <a:lstStyle/>
          <a:p>
            <a:pPr marL="0" lvl="1" algn="ctr">
              <a:spcBef>
                <a:spcPct val="20000"/>
              </a:spcBef>
              <a:buClr>
                <a:schemeClr val="accent1"/>
              </a:buClr>
            </a:pPr>
            <a:r>
              <a:rPr lang="tr-TR" sz="2200" b="1" dirty="0"/>
              <a:t>Kıymet Takdiri Komisyonu Ve Bilirkişi Kurullarınca Kamulaştırma Bedelinin Takdirinde Dikkat Edilecek Unsurlar</a:t>
            </a:r>
          </a:p>
        </p:txBody>
      </p:sp>
      <p:sp>
        <p:nvSpPr>
          <p:cNvPr id="4" name="Dikdörtgen 3"/>
          <p:cNvSpPr/>
          <p:nvPr/>
        </p:nvSpPr>
        <p:spPr>
          <a:xfrm>
            <a:off x="782858" y="1295189"/>
            <a:ext cx="7557470" cy="4893647"/>
          </a:xfrm>
          <a:prstGeom prst="rect">
            <a:avLst/>
          </a:prstGeom>
        </p:spPr>
        <p:txBody>
          <a:bodyPr wrap="square">
            <a:spAutoFit/>
          </a:bodyPr>
          <a:lstStyle/>
          <a:p>
            <a:pPr marR="12065" algn="just">
              <a:spcBef>
                <a:spcPts val="600"/>
              </a:spcBef>
              <a:tabLst>
                <a:tab pos="572770" algn="l"/>
              </a:tabLst>
            </a:pPr>
            <a:r>
              <a:rPr lang="tr-TR" sz="2400" b="1" dirty="0">
                <a:solidFill>
                  <a:prstClr val="black"/>
                </a:solidFill>
                <a:ea typeface="Times New Roman" panose="02020603050405020304" pitchFamily="18" charset="0"/>
                <a:cs typeface="Arial" panose="020B0604020202020204" pitchFamily="34" charset="0"/>
              </a:rPr>
              <a:t>Taşınmazın değerini etkileyebilecek bütün nitelik ve unsurları ve her unsurun ayrı ayrı </a:t>
            </a:r>
            <a:r>
              <a:rPr lang="tr-TR" sz="2400" b="1" dirty="0" smtClean="0">
                <a:solidFill>
                  <a:prstClr val="black"/>
                </a:solidFill>
                <a:ea typeface="Times New Roman" panose="02020603050405020304" pitchFamily="18" charset="0"/>
                <a:cs typeface="Arial" panose="020B0604020202020204" pitchFamily="34" charset="0"/>
              </a:rPr>
              <a:t>değeri</a:t>
            </a:r>
            <a:endParaRPr lang="tr-TR" sz="2400" dirty="0"/>
          </a:p>
          <a:p>
            <a:pPr marL="457200" indent="-457200" algn="just">
              <a:buFont typeface="Wingdings" panose="05000000000000000000" pitchFamily="2" charset="2"/>
              <a:buChar char="Ø"/>
            </a:pPr>
            <a:r>
              <a:rPr lang="tr-TR" sz="2400" dirty="0"/>
              <a:t>…</a:t>
            </a:r>
            <a:r>
              <a:rPr lang="tr-TR" sz="2000" dirty="0"/>
              <a:t>taşınmazların kullanımını kısıtlayıcı etkenler (yeşil alan kararı sit kararları, koruma alanı etkileşim sahası ve yapılaşma yasağı gibi), taşınmaz zeminin jeolojik yapısı veya zemin </a:t>
            </a:r>
            <a:r>
              <a:rPr lang="tr-TR" sz="2000" dirty="0" err="1"/>
              <a:t>stabilitesi</a:t>
            </a:r>
            <a:r>
              <a:rPr lang="tr-TR" sz="2000" dirty="0"/>
              <a:t> ile </a:t>
            </a:r>
            <a:r>
              <a:rPr lang="tr-TR" sz="2000" dirty="0" err="1"/>
              <a:t>topoğrafik</a:t>
            </a:r>
            <a:r>
              <a:rPr lang="tr-TR" sz="2000" dirty="0"/>
              <a:t> yapı, taşınmazın sosyal, kültürel donatı ve ulaşım olanaklarından yararlanma durumu, taşınmaz üzerindeki hak ve yükümlülükler (irtifak hakkı, şerhler, beyanlar ve rehin hakları gibi), değerleme yönünden cinsi arsa olarak tanımlanan taşınmazın tapuda arazi olarak kayıtlı olması ve fiilen imar uygulaması görmemiş (düzenleme ortaklık payı (DOP) nispetinde parsel yüzölçümünden indirim yapılmamış) olması ve taşınmazın kent merkezi, sosyal ve kültürel donatı alanlarına olan mesafesi gibi değeri olumlu ve/veya olumsuz yönlerden etkileyebilecek bütün faktörler kapsamlı olarak analiz edilmelidir.</a:t>
            </a:r>
          </a:p>
        </p:txBody>
      </p:sp>
    </p:spTree>
    <p:extLst>
      <p:ext uri="{BB962C8B-B14F-4D97-AF65-F5344CB8AC3E}">
        <p14:creationId xmlns:p14="http://schemas.microsoft.com/office/powerpoint/2010/main" val="3684527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407579"/>
            <a:ext cx="6356393" cy="1107996"/>
          </a:xfrm>
          <a:prstGeom prst="rect">
            <a:avLst/>
          </a:prstGeom>
        </p:spPr>
        <p:txBody>
          <a:bodyPr wrap="square">
            <a:spAutoFit/>
          </a:bodyPr>
          <a:lstStyle/>
          <a:p>
            <a:pPr marL="0" lvl="1" algn="ctr">
              <a:spcBef>
                <a:spcPct val="20000"/>
              </a:spcBef>
              <a:buClr>
                <a:schemeClr val="accent1"/>
              </a:buClr>
            </a:pPr>
            <a:r>
              <a:rPr lang="tr-TR" sz="2200" b="1" dirty="0"/>
              <a:t>Kıymet Takdiri Komisyonu Ve Bilirkişi Kurullarınca Kamulaştırma Bedelinin Takdirinde Dikkat Edilecek Unsurlar</a:t>
            </a:r>
          </a:p>
        </p:txBody>
      </p:sp>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9333" y1="48889" x2="20889" y2="19111"/>
                      </a14:backgroundRemoval>
                    </a14:imgEffect>
                  </a14:imgLayer>
                </a14:imgProps>
              </a:ext>
            </a:extLst>
          </a:blip>
          <a:stretch>
            <a:fillRect/>
          </a:stretch>
        </p:blipFill>
        <p:spPr>
          <a:xfrm>
            <a:off x="8340328" y="-27563"/>
            <a:ext cx="803672" cy="1071563"/>
          </a:xfrm>
          <a:prstGeom prst="rect">
            <a:avLst/>
          </a:prstGeom>
        </p:spPr>
      </p:pic>
      <p:sp>
        <p:nvSpPr>
          <p:cNvPr id="4" name="Dikdörtgen 3"/>
          <p:cNvSpPr/>
          <p:nvPr/>
        </p:nvSpPr>
        <p:spPr>
          <a:xfrm>
            <a:off x="782858" y="1295189"/>
            <a:ext cx="7557470" cy="4493538"/>
          </a:xfrm>
          <a:prstGeom prst="rect">
            <a:avLst/>
          </a:prstGeom>
        </p:spPr>
        <p:txBody>
          <a:bodyPr wrap="square">
            <a:spAutoFit/>
          </a:bodyPr>
          <a:lstStyle/>
          <a:p>
            <a:pPr marR="12065" algn="just">
              <a:spcBef>
                <a:spcPts val="600"/>
              </a:spcBef>
              <a:tabLst>
                <a:tab pos="572770" algn="l"/>
              </a:tabLst>
            </a:pPr>
            <a:r>
              <a:rPr lang="tr-TR" sz="2200" b="1" dirty="0">
                <a:solidFill>
                  <a:prstClr val="black"/>
                </a:solidFill>
                <a:ea typeface="Times New Roman" panose="02020603050405020304" pitchFamily="18" charset="0"/>
                <a:cs typeface="Arial" panose="020B0604020202020204" pitchFamily="34" charset="0"/>
              </a:rPr>
              <a:t>Taşınmazın değerini etkileyebilecek bütün nitelik ve unsurları ve her unsurun ayrı ayrı değeri</a:t>
            </a:r>
          </a:p>
          <a:p>
            <a:pPr marL="457200" indent="-457200" algn="just">
              <a:buFont typeface="Wingdings" panose="05000000000000000000" pitchFamily="2" charset="2"/>
              <a:buChar char="Ø"/>
            </a:pPr>
            <a:r>
              <a:rPr lang="tr-TR" sz="2200" dirty="0" smtClean="0"/>
              <a:t>Taşınmazın </a:t>
            </a:r>
            <a:r>
              <a:rPr lang="tr-TR" sz="2200" dirty="0"/>
              <a:t>cinsinin arazi olarak tanımlanması durumunda; arazinin yıllık net geliri ve </a:t>
            </a:r>
            <a:r>
              <a:rPr lang="tr-TR" sz="2200" dirty="0" err="1"/>
              <a:t>kapitalizasyon</a:t>
            </a:r>
            <a:r>
              <a:rPr lang="tr-TR" sz="2200" dirty="0"/>
              <a:t> oranını etkileyen bütün faktörlerin incelenmesi gerekecektir. Bu amaçla öncelikle tarım arazisinin niteliği ve verimliliğini etkileyebilecek toprağın fiziksel, kimyasal ve biyolojik özellikleri ile verimlilik düzeyleri araştırma konusu yapılır. Ayrıca taşınmazın ulaşımının kolaylığı, mevcut karayoluna ve yerleşim yerlerine yakınlığı, imar planı içinde olması ya da olmaması, sulanma kolaylığı, mülkiyet güvencesinin varlığı gibi arazinin rahatlığı olarak tanımlanan faktörler incelenmelidir.</a:t>
            </a:r>
          </a:p>
        </p:txBody>
      </p:sp>
    </p:spTree>
    <p:extLst>
      <p:ext uri="{BB962C8B-B14F-4D97-AF65-F5344CB8AC3E}">
        <p14:creationId xmlns:p14="http://schemas.microsoft.com/office/powerpoint/2010/main" val="1921193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407579"/>
            <a:ext cx="6356393" cy="1107996"/>
          </a:xfrm>
          <a:prstGeom prst="rect">
            <a:avLst/>
          </a:prstGeom>
        </p:spPr>
        <p:txBody>
          <a:bodyPr wrap="square">
            <a:spAutoFit/>
          </a:bodyPr>
          <a:lstStyle/>
          <a:p>
            <a:pPr marL="0" lvl="1" algn="ctr">
              <a:spcBef>
                <a:spcPct val="20000"/>
              </a:spcBef>
              <a:buClr>
                <a:schemeClr val="accent1"/>
              </a:buClr>
            </a:pPr>
            <a:r>
              <a:rPr lang="tr-TR" sz="2200" b="1" dirty="0"/>
              <a:t>Kıymet Takdiri Komisyonu Ve Bilirkişi Kurullarınca Kamulaştırma Bedelinin Takdirinde Dikkat Edilecek Unsurlar</a:t>
            </a:r>
          </a:p>
        </p:txBody>
      </p:sp>
      <p:sp>
        <p:nvSpPr>
          <p:cNvPr id="4" name="Dikdörtgen 3"/>
          <p:cNvSpPr/>
          <p:nvPr/>
        </p:nvSpPr>
        <p:spPr>
          <a:xfrm>
            <a:off x="782858" y="1295190"/>
            <a:ext cx="7557470" cy="4493538"/>
          </a:xfrm>
          <a:prstGeom prst="rect">
            <a:avLst/>
          </a:prstGeom>
        </p:spPr>
        <p:txBody>
          <a:bodyPr wrap="square">
            <a:spAutoFit/>
          </a:bodyPr>
          <a:lstStyle/>
          <a:p>
            <a:pPr marL="457200" indent="-457200" algn="just">
              <a:buFont typeface="Wingdings" panose="05000000000000000000" pitchFamily="2" charset="2"/>
              <a:buChar char="Ø"/>
            </a:pPr>
            <a:r>
              <a:rPr lang="tr-TR" sz="2200" dirty="0" smtClean="0"/>
              <a:t>Bilirkişiler</a:t>
            </a:r>
            <a:r>
              <a:rPr lang="tr-TR" sz="2200" dirty="0"/>
              <a:t>, 1319 sayılı Emlak Vergisi Kanununa göre taşınmazların ilgili vergi dairelerine beyan edilen vergi değerini araştırmalı ve bunları raporlarında belirtmelidirler. Bilirkişilerce kamulaştırma tarihinden önce malik tarafından taşınmazın beyan edilen vergi değerinin hangi yıla ait olduğu, vergi değerinin arazinin normal değerinden yüksek veya düşük olup olmadığı tartışılmalı ve değerlemede vergi beyanını dikkate alıp almadığı belirtilmelidir. Arsa vasfını kazanmış taşınmazların değerleme işleminde, emsallerin vergi değerinin alım-satım değerine oranı ile dava konusu taşınmazın vergi değerinin takdir edilen taşınmaz değerine oranının aynı düzeyde olması, bir kontrol ölçütü olarak kullanılmaktadır. </a:t>
            </a:r>
          </a:p>
        </p:txBody>
      </p:sp>
    </p:spTree>
    <p:extLst>
      <p:ext uri="{BB962C8B-B14F-4D97-AF65-F5344CB8AC3E}">
        <p14:creationId xmlns:p14="http://schemas.microsoft.com/office/powerpoint/2010/main" val="3166196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82858" y="967636"/>
            <a:ext cx="7557470" cy="4570482"/>
          </a:xfrm>
          <a:prstGeom prst="rect">
            <a:avLst/>
          </a:prstGeom>
        </p:spPr>
        <p:txBody>
          <a:bodyPr wrap="square">
            <a:spAutoFit/>
          </a:bodyPr>
          <a:lstStyle/>
          <a:p>
            <a:pPr algn="ctr">
              <a:lnSpc>
                <a:spcPct val="150000"/>
              </a:lnSpc>
              <a:spcBef>
                <a:spcPts val="600"/>
              </a:spcBef>
              <a:spcAft>
                <a:spcPts val="600"/>
              </a:spcAft>
            </a:pPr>
            <a:r>
              <a:rPr lang="tr-TR" sz="1400" b="1" spc="-50" dirty="0">
                <a:solidFill>
                  <a:srgbClr val="000000"/>
                </a:solidFill>
                <a:ea typeface="Trebuchet MS" panose="020B0603020202020204" pitchFamily="34" charset="0"/>
                <a:cs typeface="Trebuchet MS" panose="020B0603020202020204" pitchFamily="34" charset="0"/>
              </a:rPr>
              <a:t>Kaynaklar</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Akerson</a:t>
            </a:r>
            <a:r>
              <a:rPr lang="tr-TR" sz="1400" spc="-50" dirty="0" smtClean="0">
                <a:solidFill>
                  <a:srgbClr val="000000"/>
                </a:solidFill>
                <a:ea typeface="Trebuchet MS" panose="020B0603020202020204" pitchFamily="34" charset="0"/>
                <a:cs typeface="Trebuchet MS" panose="020B0603020202020204" pitchFamily="34" charset="0"/>
              </a:rPr>
              <a:t>, B.C., 1980. </a:t>
            </a:r>
            <a:r>
              <a:rPr lang="tr-TR" sz="1400" spc="-50" dirty="0" err="1" smtClean="0">
                <a:solidFill>
                  <a:srgbClr val="000000"/>
                </a:solidFill>
                <a:ea typeface="Trebuchet MS" panose="020B0603020202020204" pitchFamily="34" charset="0"/>
                <a:cs typeface="Trebuchet MS" panose="020B0603020202020204" pitchFamily="34" charset="0"/>
              </a:rPr>
              <a:t>The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Appraiser’s</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Workbook</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Appraisal</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Institute</a:t>
            </a:r>
            <a:r>
              <a:rPr lang="tr-TR" sz="1400" spc="-50" dirty="0" smtClean="0">
                <a:solidFill>
                  <a:srgbClr val="000000"/>
                </a:solidFill>
                <a:ea typeface="Trebuchet MS" panose="020B0603020202020204" pitchFamily="34" charset="0"/>
                <a:cs typeface="Trebuchet MS" panose="020B0603020202020204" pitchFamily="34" charset="0"/>
              </a:rPr>
              <a:t>, Chicago, USA.</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Baum</a:t>
            </a:r>
            <a:r>
              <a:rPr lang="tr-TR" sz="1400" spc="-50" dirty="0" smtClean="0">
                <a:solidFill>
                  <a:srgbClr val="000000"/>
                </a:solidFill>
                <a:ea typeface="Trebuchet MS" panose="020B0603020202020204" pitchFamily="34" charset="0"/>
                <a:cs typeface="Trebuchet MS" panose="020B0603020202020204" pitchFamily="34" charset="0"/>
              </a:rPr>
              <a:t>, A., </a:t>
            </a:r>
            <a:r>
              <a:rPr lang="tr-TR" sz="1400" spc="-50" dirty="0" err="1" smtClean="0">
                <a:solidFill>
                  <a:srgbClr val="000000"/>
                </a:solidFill>
                <a:ea typeface="Trebuchet MS" panose="020B0603020202020204" pitchFamily="34" charset="0"/>
                <a:cs typeface="Trebuchet MS" panose="020B0603020202020204" pitchFamily="34" charset="0"/>
              </a:rPr>
              <a:t>Mackmin</a:t>
            </a:r>
            <a:r>
              <a:rPr lang="tr-TR" sz="1400" spc="-50" dirty="0" smtClean="0">
                <a:solidFill>
                  <a:srgbClr val="000000"/>
                </a:solidFill>
                <a:ea typeface="Trebuchet MS" panose="020B0603020202020204" pitchFamily="34" charset="0"/>
                <a:cs typeface="Trebuchet MS" panose="020B0603020202020204" pitchFamily="34" charset="0"/>
              </a:rPr>
              <a:t>, D. </a:t>
            </a:r>
            <a:r>
              <a:rPr lang="tr-TR" sz="1400" spc="-50" dirty="0" err="1" smtClean="0">
                <a:solidFill>
                  <a:srgbClr val="000000"/>
                </a:solidFill>
                <a:ea typeface="Trebuchet MS" panose="020B0603020202020204" pitchFamily="34" charset="0"/>
                <a:cs typeface="Trebuchet MS" panose="020B0603020202020204" pitchFamily="34" charset="0"/>
              </a:rPr>
              <a:t>and</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Nunnington</a:t>
            </a:r>
            <a:r>
              <a:rPr lang="tr-TR" sz="1400" spc="-50" dirty="0" smtClean="0">
                <a:solidFill>
                  <a:srgbClr val="000000"/>
                </a:solidFill>
                <a:ea typeface="Trebuchet MS" panose="020B0603020202020204" pitchFamily="34" charset="0"/>
                <a:cs typeface="Trebuchet MS" panose="020B0603020202020204" pitchFamily="34" charset="0"/>
              </a:rPr>
              <a:t>, N., 1997. </a:t>
            </a:r>
            <a:r>
              <a:rPr lang="tr-TR" sz="1400" spc="-50" dirty="0" err="1" smtClean="0">
                <a:solidFill>
                  <a:srgbClr val="000000"/>
                </a:solidFill>
                <a:ea typeface="Trebuchet MS" panose="020B0603020202020204" pitchFamily="34" charset="0"/>
                <a:cs typeface="Trebuchet MS" panose="020B0603020202020204" pitchFamily="34" charset="0"/>
              </a:rPr>
              <a:t>Income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Approach</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to</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Property</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Valuation</a:t>
            </a:r>
            <a:r>
              <a:rPr lang="tr-TR" sz="1400" spc="-50" dirty="0" smtClean="0">
                <a:solidFill>
                  <a:srgbClr val="000000"/>
                </a:solidFill>
                <a:ea typeface="Trebuchet MS" panose="020B0603020202020204" pitchFamily="34" charset="0"/>
                <a:cs typeface="Trebuchet MS" panose="020B0603020202020204" pitchFamily="34" charset="0"/>
              </a:rPr>
              <a:t>, , Edition 4, International </a:t>
            </a:r>
            <a:r>
              <a:rPr lang="tr-TR" sz="1400" spc="-50" dirty="0" err="1" smtClean="0">
                <a:solidFill>
                  <a:srgbClr val="000000"/>
                </a:solidFill>
                <a:ea typeface="Trebuchet MS" panose="020B0603020202020204" pitchFamily="34" charset="0"/>
                <a:cs typeface="Trebuchet MS" panose="020B0603020202020204" pitchFamily="34" charset="0"/>
              </a:rPr>
              <a:t>Thomson</a:t>
            </a:r>
            <a:r>
              <a:rPr lang="tr-TR" sz="1400" spc="-50" dirty="0" smtClean="0">
                <a:solidFill>
                  <a:srgbClr val="000000"/>
                </a:solidFill>
                <a:ea typeface="Trebuchet MS" panose="020B0603020202020204" pitchFamily="34" charset="0"/>
                <a:cs typeface="Trebuchet MS" panose="020B0603020202020204" pitchFamily="34" charset="0"/>
              </a:rPr>
              <a:t> Business </a:t>
            </a:r>
            <a:r>
              <a:rPr lang="tr-TR" sz="1400" spc="-50" dirty="0" err="1" smtClean="0">
                <a:solidFill>
                  <a:srgbClr val="000000"/>
                </a:solidFill>
                <a:ea typeface="Trebuchet MS" panose="020B0603020202020204" pitchFamily="34" charset="0"/>
                <a:cs typeface="Trebuchet MS" panose="020B0603020202020204" pitchFamily="34" charset="0"/>
              </a:rPr>
              <a:t>Press</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London</a:t>
            </a:r>
            <a:r>
              <a:rPr lang="tr-TR" sz="1400" spc="-50" dirty="0" smtClean="0">
                <a:solidFill>
                  <a:srgbClr val="000000"/>
                </a:solidFill>
                <a:ea typeface="Trebuchet MS" panose="020B0603020202020204" pitchFamily="34" charset="0"/>
                <a:cs typeface="Trebuchet MS" panose="020B0603020202020204" pitchFamily="34" charset="0"/>
              </a:rPr>
              <a:t>, UK.</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Casler</a:t>
            </a:r>
            <a:r>
              <a:rPr lang="tr-TR" sz="1400" spc="-50" dirty="0" smtClean="0">
                <a:solidFill>
                  <a:srgbClr val="000000"/>
                </a:solidFill>
                <a:ea typeface="Trebuchet MS" panose="020B0603020202020204" pitchFamily="34" charset="0"/>
                <a:cs typeface="Trebuchet MS" panose="020B0603020202020204" pitchFamily="34" charset="0"/>
              </a:rPr>
              <a:t>, G.L. </a:t>
            </a:r>
            <a:r>
              <a:rPr lang="tr-TR" sz="1400" spc="-50" dirty="0" err="1" smtClean="0">
                <a:solidFill>
                  <a:srgbClr val="000000"/>
                </a:solidFill>
                <a:ea typeface="Trebuchet MS" panose="020B0603020202020204" pitchFamily="34" charset="0"/>
                <a:cs typeface="Trebuchet MS" panose="020B0603020202020204" pitchFamily="34" charset="0"/>
              </a:rPr>
              <a:t>and</a:t>
            </a:r>
            <a:r>
              <a:rPr lang="tr-TR" sz="1400" spc="-50" dirty="0" smtClean="0">
                <a:solidFill>
                  <a:srgbClr val="000000"/>
                </a:solidFill>
                <a:ea typeface="Trebuchet MS" panose="020B0603020202020204" pitchFamily="34" charset="0"/>
                <a:cs typeface="Trebuchet MS" panose="020B0603020202020204" pitchFamily="34" charset="0"/>
              </a:rPr>
              <a:t> White, G.B., 1982. </a:t>
            </a:r>
            <a:r>
              <a:rPr lang="tr-TR" sz="1400" spc="-50" dirty="0" err="1" smtClean="0">
                <a:solidFill>
                  <a:srgbClr val="000000"/>
                </a:solidFill>
                <a:ea typeface="Trebuchet MS" panose="020B0603020202020204" pitchFamily="34" charset="0"/>
                <a:cs typeface="Trebuchet MS" panose="020B0603020202020204" pitchFamily="34" charset="0"/>
              </a:rPr>
              <a:t>Alternative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Methods</a:t>
            </a:r>
            <a:r>
              <a:rPr lang="tr-TR" sz="1400" spc="-50" dirty="0" smtClean="0">
                <a:solidFill>
                  <a:srgbClr val="000000"/>
                </a:solidFill>
                <a:ea typeface="Trebuchet MS" panose="020B0603020202020204" pitchFamily="34" charset="0"/>
                <a:cs typeface="Trebuchet MS" panose="020B0603020202020204" pitchFamily="34" charset="0"/>
              </a:rPr>
              <a:t> of </a:t>
            </a:r>
            <a:r>
              <a:rPr lang="tr-TR" sz="1400" spc="-50" dirty="0" err="1" smtClean="0">
                <a:solidFill>
                  <a:srgbClr val="000000"/>
                </a:solidFill>
                <a:ea typeface="Trebuchet MS" panose="020B0603020202020204" pitchFamily="34" charset="0"/>
                <a:cs typeface="Trebuchet MS" panose="020B0603020202020204" pitchFamily="34" charset="0"/>
              </a:rPr>
              <a:t>Capitalizing</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Income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From</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Orchard</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Groves</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and</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Vineyards</a:t>
            </a:r>
            <a:r>
              <a:rPr lang="tr-TR" sz="1400" spc="-50" dirty="0" smtClean="0">
                <a:solidFill>
                  <a:srgbClr val="000000"/>
                </a:solidFill>
                <a:ea typeface="Trebuchet MS" panose="020B0603020202020204" pitchFamily="34" charset="0"/>
                <a:cs typeface="Trebuchet MS" panose="020B0603020202020204" pitchFamily="34" charset="0"/>
              </a:rPr>
              <a:t> Cornell </a:t>
            </a:r>
            <a:r>
              <a:rPr lang="tr-TR" sz="1400" spc="-50" dirty="0" err="1" smtClean="0">
                <a:solidFill>
                  <a:srgbClr val="000000"/>
                </a:solidFill>
                <a:ea typeface="Trebuchet MS" panose="020B0603020202020204" pitchFamily="34" charset="0"/>
                <a:cs typeface="Trebuchet MS" panose="020B0603020202020204" pitchFamily="34" charset="0"/>
              </a:rPr>
              <a:t>University</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Staff</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Paper</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July</a:t>
            </a:r>
            <a:r>
              <a:rPr lang="tr-TR" sz="1400" spc="-50" dirty="0" smtClean="0">
                <a:solidFill>
                  <a:srgbClr val="000000"/>
                </a:solidFill>
                <a:ea typeface="Trebuchet MS" panose="020B0603020202020204" pitchFamily="34" charset="0"/>
                <a:cs typeface="Trebuchet MS" panose="020B0603020202020204" pitchFamily="34" charset="0"/>
              </a:rPr>
              <a:t> 1982, No: 82-22, USA.</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Conneman</a:t>
            </a:r>
            <a:r>
              <a:rPr lang="tr-TR" sz="1400" spc="-50" dirty="0" smtClean="0">
                <a:solidFill>
                  <a:srgbClr val="000000"/>
                </a:solidFill>
                <a:ea typeface="Trebuchet MS" panose="020B0603020202020204" pitchFamily="34" charset="0"/>
                <a:cs typeface="Trebuchet MS" panose="020B0603020202020204" pitchFamily="34" charset="0"/>
              </a:rPr>
              <a:t>,, G.J. 1983. Farm </a:t>
            </a:r>
            <a:r>
              <a:rPr lang="tr-TR" sz="1400" spc="-50" dirty="0" err="1" smtClean="0">
                <a:solidFill>
                  <a:srgbClr val="000000"/>
                </a:solidFill>
                <a:ea typeface="Trebuchet MS" panose="020B0603020202020204" pitchFamily="34" charset="0"/>
                <a:cs typeface="Trebuchet MS" panose="020B0603020202020204" pitchFamily="34" charset="0"/>
              </a:rPr>
              <a:t>Appraisal</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Handbook</a:t>
            </a:r>
            <a:r>
              <a:rPr lang="tr-TR" sz="1400" spc="-50" dirty="0" smtClean="0">
                <a:solidFill>
                  <a:srgbClr val="000000"/>
                </a:solidFill>
                <a:ea typeface="Trebuchet MS" panose="020B0603020202020204" pitchFamily="34" charset="0"/>
                <a:cs typeface="Trebuchet MS" panose="020B0603020202020204" pitchFamily="34" charset="0"/>
              </a:rPr>
              <a:t>, Cornell </a:t>
            </a:r>
            <a:r>
              <a:rPr lang="tr-TR" sz="1400" spc="-50" dirty="0" err="1" smtClean="0">
                <a:solidFill>
                  <a:srgbClr val="000000"/>
                </a:solidFill>
                <a:ea typeface="Trebuchet MS" panose="020B0603020202020204" pitchFamily="34" charset="0"/>
                <a:cs typeface="Trebuchet MS" panose="020B0603020202020204" pitchFamily="34" charset="0"/>
              </a:rPr>
              <a:t>University</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Ithaca</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Newyork</a:t>
            </a:r>
            <a:r>
              <a:rPr lang="tr-TR" sz="1400" spc="-50" dirty="0" smtClean="0">
                <a:solidFill>
                  <a:srgbClr val="000000"/>
                </a:solidFill>
                <a:ea typeface="Trebuchet MS" panose="020B0603020202020204" pitchFamily="34" charset="0"/>
                <a:cs typeface="Trebuchet MS" panose="020B0603020202020204" pitchFamily="34" charset="0"/>
              </a:rPr>
              <a:t>, USA.</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Murray</a:t>
            </a:r>
            <a:r>
              <a:rPr lang="tr-TR" sz="1400" spc="-50" dirty="0" smtClean="0">
                <a:solidFill>
                  <a:srgbClr val="000000"/>
                </a:solidFill>
                <a:ea typeface="Trebuchet MS" panose="020B0603020202020204" pitchFamily="34" charset="0"/>
                <a:cs typeface="Trebuchet MS" panose="020B0603020202020204" pitchFamily="34" charset="0"/>
              </a:rPr>
              <a:t>, W.G., </a:t>
            </a:r>
            <a:r>
              <a:rPr lang="tr-TR" sz="1400" spc="-50" dirty="0" err="1" smtClean="0">
                <a:solidFill>
                  <a:srgbClr val="000000"/>
                </a:solidFill>
                <a:ea typeface="Trebuchet MS" panose="020B0603020202020204" pitchFamily="34" charset="0"/>
                <a:cs typeface="Trebuchet MS" panose="020B0603020202020204" pitchFamily="34" charset="0"/>
              </a:rPr>
              <a:t>Hariss</a:t>
            </a:r>
            <a:r>
              <a:rPr lang="tr-TR" sz="1400" spc="-50" dirty="0" smtClean="0">
                <a:solidFill>
                  <a:srgbClr val="000000"/>
                </a:solidFill>
                <a:ea typeface="Trebuchet MS" panose="020B0603020202020204" pitchFamily="34" charset="0"/>
                <a:cs typeface="Trebuchet MS" panose="020B0603020202020204" pitchFamily="34" charset="0"/>
              </a:rPr>
              <a:t>, D.G., Miller, G.A. </a:t>
            </a:r>
            <a:r>
              <a:rPr lang="tr-TR" sz="1400" spc="-50" dirty="0" err="1" smtClean="0">
                <a:solidFill>
                  <a:srgbClr val="000000"/>
                </a:solidFill>
                <a:ea typeface="Trebuchet MS" panose="020B0603020202020204" pitchFamily="34" charset="0"/>
                <a:cs typeface="Trebuchet MS" panose="020B0603020202020204" pitchFamily="34" charset="0"/>
              </a:rPr>
              <a:t>and</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Thompson</a:t>
            </a:r>
            <a:r>
              <a:rPr lang="tr-TR" sz="1400" spc="-50" dirty="0" smtClean="0">
                <a:solidFill>
                  <a:srgbClr val="000000"/>
                </a:solidFill>
                <a:ea typeface="Trebuchet MS" panose="020B0603020202020204" pitchFamily="34" charset="0"/>
                <a:cs typeface="Trebuchet MS" panose="020B0603020202020204" pitchFamily="34" charset="0"/>
              </a:rPr>
              <a:t>, N.S., 1983. Farm </a:t>
            </a:r>
            <a:r>
              <a:rPr lang="tr-TR" sz="1400" spc="-50" dirty="0" err="1" smtClean="0">
                <a:solidFill>
                  <a:srgbClr val="000000"/>
                </a:solidFill>
                <a:ea typeface="Trebuchet MS" panose="020B0603020202020204" pitchFamily="34" charset="0"/>
                <a:cs typeface="Trebuchet MS" panose="020B0603020202020204" pitchFamily="34" charset="0"/>
              </a:rPr>
              <a:t>Appraisal</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and</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Valuation</a:t>
            </a:r>
            <a:r>
              <a:rPr lang="tr-TR" sz="1400" spc="-50" dirty="0" smtClean="0">
                <a:solidFill>
                  <a:srgbClr val="000000"/>
                </a:solidFill>
                <a:ea typeface="Trebuchet MS" panose="020B0603020202020204" pitchFamily="34" charset="0"/>
                <a:cs typeface="Trebuchet MS" panose="020B0603020202020204" pitchFamily="34" charset="0"/>
              </a:rPr>
              <a:t>, , </a:t>
            </a:r>
            <a:r>
              <a:rPr lang="tr-TR" sz="1400" spc="-50" dirty="0" err="1" smtClean="0">
                <a:solidFill>
                  <a:srgbClr val="000000"/>
                </a:solidFill>
                <a:ea typeface="Trebuchet MS" panose="020B0603020202020204" pitchFamily="34" charset="0"/>
                <a:cs typeface="Trebuchet MS" panose="020B0603020202020204" pitchFamily="34" charset="0"/>
              </a:rPr>
              <a:t>Sixth</a:t>
            </a:r>
            <a:r>
              <a:rPr lang="tr-TR" sz="1400" spc="-50" dirty="0" smtClean="0">
                <a:solidFill>
                  <a:srgbClr val="000000"/>
                </a:solidFill>
                <a:ea typeface="Trebuchet MS" panose="020B0603020202020204" pitchFamily="34" charset="0"/>
                <a:cs typeface="Trebuchet MS" panose="020B0603020202020204" pitchFamily="34" charset="0"/>
              </a:rPr>
              <a:t> Edition, </a:t>
            </a:r>
            <a:r>
              <a:rPr lang="tr-TR" sz="1400" spc="-50" dirty="0" err="1" smtClean="0">
                <a:solidFill>
                  <a:srgbClr val="000000"/>
                </a:solidFill>
                <a:ea typeface="Trebuchet MS" panose="020B0603020202020204" pitchFamily="34" charset="0"/>
                <a:cs typeface="Trebuchet MS" panose="020B0603020202020204" pitchFamily="34" charset="0"/>
              </a:rPr>
              <a:t>The</a:t>
            </a:r>
            <a:r>
              <a:rPr lang="tr-TR" sz="1400" spc="-50" dirty="0" smtClean="0">
                <a:solidFill>
                  <a:srgbClr val="000000"/>
                </a:solidFill>
                <a:ea typeface="Trebuchet MS" panose="020B0603020202020204" pitchFamily="34" charset="0"/>
                <a:cs typeface="Trebuchet MS" panose="020B0603020202020204" pitchFamily="34" charset="0"/>
              </a:rPr>
              <a:t> Iowa </a:t>
            </a:r>
            <a:r>
              <a:rPr lang="tr-TR" sz="1400" spc="-50" dirty="0" err="1" smtClean="0">
                <a:solidFill>
                  <a:srgbClr val="000000"/>
                </a:solidFill>
                <a:ea typeface="Trebuchet MS" panose="020B0603020202020204" pitchFamily="34" charset="0"/>
                <a:cs typeface="Trebuchet MS" panose="020B0603020202020204" pitchFamily="34" charset="0"/>
              </a:rPr>
              <a:t>State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University</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Press</a:t>
            </a:r>
            <a:r>
              <a:rPr lang="tr-TR" sz="1400" spc="-50" dirty="0" smtClean="0">
                <a:solidFill>
                  <a:srgbClr val="000000"/>
                </a:solidFill>
                <a:ea typeface="Trebuchet MS" panose="020B0603020202020204" pitchFamily="34" charset="0"/>
                <a:cs typeface="Trebuchet MS" panose="020B0603020202020204" pitchFamily="34" charset="0"/>
              </a:rPr>
              <a:t>, Iowa, USA.</a:t>
            </a:r>
          </a:p>
          <a:p>
            <a:pPr marL="342900" indent="-342900">
              <a:lnSpc>
                <a:spcPct val="150000"/>
              </a:lnSpc>
              <a:spcBef>
                <a:spcPts val="600"/>
              </a:spcBef>
              <a:spcAft>
                <a:spcPts val="600"/>
              </a:spcAft>
              <a:buFont typeface="Wingdings" panose="05000000000000000000" pitchFamily="2" charset="2"/>
              <a:buChar char="Ø"/>
            </a:pPr>
            <a:r>
              <a:rPr lang="tr-TR" sz="1400" spc="-50" dirty="0" smtClean="0">
                <a:solidFill>
                  <a:srgbClr val="000000"/>
                </a:solidFill>
                <a:ea typeface="Trebuchet MS" panose="020B0603020202020204" pitchFamily="34" charset="0"/>
                <a:cs typeface="Trebuchet MS" panose="020B0603020202020204" pitchFamily="34" charset="0"/>
              </a:rPr>
              <a:t>Mülayim, Z.G., 2001. Tarımsal Değer Biçme ve Bilirkişilik, Yenilenmiş ve Genişletilmiş, II. Baskı, Yetkin Yayınları, Ankara.</a:t>
            </a:r>
          </a:p>
        </p:txBody>
      </p:sp>
    </p:spTree>
    <p:extLst>
      <p:ext uri="{BB962C8B-B14F-4D97-AF65-F5344CB8AC3E}">
        <p14:creationId xmlns:p14="http://schemas.microsoft.com/office/powerpoint/2010/main" val="4019269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82858" y="967636"/>
            <a:ext cx="7557470" cy="4416594"/>
          </a:xfrm>
          <a:prstGeom prst="rect">
            <a:avLst/>
          </a:prstGeom>
        </p:spPr>
        <p:txBody>
          <a:bodyPr wrap="square">
            <a:spAutoFit/>
          </a:bodyPr>
          <a:lstStyle/>
          <a:p>
            <a:pPr algn="ctr">
              <a:lnSpc>
                <a:spcPct val="150000"/>
              </a:lnSpc>
              <a:spcBef>
                <a:spcPts val="600"/>
              </a:spcBef>
              <a:spcAft>
                <a:spcPts val="600"/>
              </a:spcAft>
            </a:pPr>
            <a:r>
              <a:rPr lang="tr-TR" sz="1400" b="1" spc="-50" dirty="0">
                <a:solidFill>
                  <a:srgbClr val="000000"/>
                </a:solidFill>
                <a:ea typeface="Trebuchet MS" panose="020B0603020202020204" pitchFamily="34" charset="0"/>
                <a:cs typeface="Trebuchet MS" panose="020B0603020202020204" pitchFamily="34" charset="0"/>
              </a:rPr>
              <a:t>Kaynaklar</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Nix</a:t>
            </a:r>
            <a:r>
              <a:rPr lang="tr-TR" sz="1400" spc="-50" dirty="0">
                <a:solidFill>
                  <a:srgbClr val="000000"/>
                </a:solidFill>
                <a:ea typeface="Trebuchet MS" panose="020B0603020202020204" pitchFamily="34" charset="0"/>
                <a:cs typeface="Trebuchet MS" panose="020B0603020202020204" pitchFamily="34" charset="0"/>
              </a:rPr>
              <a:t>, J. </a:t>
            </a:r>
            <a:r>
              <a:rPr lang="tr-TR" sz="1400" spc="-50" dirty="0" err="1">
                <a:solidFill>
                  <a:srgbClr val="000000"/>
                </a:solidFill>
                <a:ea typeface="Trebuchet MS" panose="020B0603020202020204" pitchFamily="34" charset="0"/>
                <a:cs typeface="Trebuchet MS" panose="020B0603020202020204" pitchFamily="34" charset="0"/>
              </a:rPr>
              <a:t>Hill</a:t>
            </a:r>
            <a:r>
              <a:rPr lang="tr-TR" sz="1400" spc="-50" dirty="0">
                <a:solidFill>
                  <a:srgbClr val="000000"/>
                </a:solidFill>
                <a:ea typeface="Trebuchet MS" panose="020B0603020202020204" pitchFamily="34" charset="0"/>
                <a:cs typeface="Trebuchet MS" panose="020B0603020202020204" pitchFamily="34" charset="0"/>
              </a:rPr>
              <a:t>, P. Williams N. </a:t>
            </a:r>
            <a:r>
              <a:rPr lang="tr-TR" sz="1400" spc="-50" dirty="0" err="1">
                <a:solidFill>
                  <a:srgbClr val="000000"/>
                </a:solidFill>
                <a:ea typeface="Trebuchet MS" panose="020B0603020202020204" pitchFamily="34" charset="0"/>
                <a:cs typeface="Trebuchet MS" panose="020B0603020202020204" pitchFamily="34" charset="0"/>
              </a:rPr>
              <a:t>and</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Bough</a:t>
            </a:r>
            <a:r>
              <a:rPr lang="tr-TR" sz="1400" spc="-50" dirty="0">
                <a:solidFill>
                  <a:srgbClr val="000000"/>
                </a:solidFill>
                <a:ea typeface="Trebuchet MS" panose="020B0603020202020204" pitchFamily="34" charset="0"/>
                <a:cs typeface="Trebuchet MS" panose="020B0603020202020204" pitchFamily="34" charset="0"/>
              </a:rPr>
              <a:t> J., 1999. Land </a:t>
            </a:r>
            <a:r>
              <a:rPr lang="tr-TR" sz="1400" spc="-50" dirty="0" err="1">
                <a:solidFill>
                  <a:srgbClr val="000000"/>
                </a:solidFill>
                <a:ea typeface="Trebuchet MS" panose="020B0603020202020204" pitchFamily="34" charset="0"/>
                <a:cs typeface="Trebuchet MS" panose="020B0603020202020204" pitchFamily="34" charset="0"/>
              </a:rPr>
              <a:t>and</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Estate</a:t>
            </a:r>
            <a:r>
              <a:rPr lang="tr-TR" sz="1400" spc="-50" dirty="0">
                <a:solidFill>
                  <a:srgbClr val="000000"/>
                </a:solidFill>
                <a:ea typeface="Trebuchet MS" panose="020B0603020202020204" pitchFamily="34" charset="0"/>
                <a:cs typeface="Trebuchet MS" panose="020B0603020202020204" pitchFamily="34" charset="0"/>
              </a:rPr>
              <a:t> Management, , Packard Publishing Limited, Third Edition, </a:t>
            </a:r>
            <a:r>
              <a:rPr lang="tr-TR" sz="1400" spc="-50" dirty="0" err="1">
                <a:solidFill>
                  <a:srgbClr val="000000"/>
                </a:solidFill>
                <a:ea typeface="Trebuchet MS" panose="020B0603020202020204" pitchFamily="34" charset="0"/>
                <a:cs typeface="Trebuchet MS" panose="020B0603020202020204" pitchFamily="34" charset="0"/>
              </a:rPr>
              <a:t>Chichester</a:t>
            </a:r>
            <a:r>
              <a:rPr lang="tr-TR" sz="1400" spc="-50" dirty="0">
                <a:solidFill>
                  <a:srgbClr val="000000"/>
                </a:solidFill>
                <a:ea typeface="Trebuchet MS" panose="020B0603020202020204" pitchFamily="34" charset="0"/>
                <a:cs typeface="Trebuchet MS" panose="020B0603020202020204" pitchFamily="34" charset="0"/>
              </a:rPr>
              <a:t>, UK.</a:t>
            </a:r>
          </a:p>
          <a:p>
            <a:pPr marL="342900" indent="-342900">
              <a:lnSpc>
                <a:spcPct val="150000"/>
              </a:lnSpc>
              <a:spcBef>
                <a:spcPts val="600"/>
              </a:spcBef>
              <a:spcAft>
                <a:spcPts val="600"/>
              </a:spcAft>
              <a:buFont typeface="Wingdings" panose="05000000000000000000" pitchFamily="2" charset="2"/>
              <a:buChar char="Ø"/>
            </a:pPr>
            <a:r>
              <a:rPr lang="tr-TR" sz="1400" spc="-50" dirty="0" err="1">
                <a:solidFill>
                  <a:srgbClr val="000000"/>
                </a:solidFill>
                <a:ea typeface="Trebuchet MS" panose="020B0603020202020204" pitchFamily="34" charset="0"/>
                <a:cs typeface="Trebuchet MS" panose="020B0603020202020204" pitchFamily="34" charset="0"/>
              </a:rPr>
              <a:t>Scarette</a:t>
            </a:r>
            <a:r>
              <a:rPr lang="tr-TR" sz="1400" spc="-50" dirty="0">
                <a:solidFill>
                  <a:srgbClr val="000000"/>
                </a:solidFill>
                <a:ea typeface="Trebuchet MS" panose="020B0603020202020204" pitchFamily="34" charset="0"/>
                <a:cs typeface="Trebuchet MS" panose="020B0603020202020204" pitchFamily="34" charset="0"/>
              </a:rPr>
              <a:t>, D., 1991. </a:t>
            </a:r>
            <a:r>
              <a:rPr lang="tr-TR" sz="1400" spc="-50" dirty="0" err="1">
                <a:solidFill>
                  <a:srgbClr val="000000"/>
                </a:solidFill>
                <a:ea typeface="Trebuchet MS" panose="020B0603020202020204" pitchFamily="34" charset="0"/>
                <a:cs typeface="Trebuchet MS" panose="020B0603020202020204" pitchFamily="34" charset="0"/>
              </a:rPr>
              <a:t>Property</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Valuation</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The</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Five</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Methods</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London</a:t>
            </a:r>
            <a:r>
              <a:rPr lang="tr-TR" sz="1400" spc="-50" dirty="0">
                <a:solidFill>
                  <a:srgbClr val="000000"/>
                </a:solidFill>
                <a:ea typeface="Trebuchet MS" panose="020B0603020202020204" pitchFamily="34" charset="0"/>
                <a:cs typeface="Trebuchet MS" panose="020B0603020202020204" pitchFamily="34" charset="0"/>
              </a:rPr>
              <a:t>, UK.</a:t>
            </a:r>
          </a:p>
          <a:p>
            <a:pPr marL="342900" indent="-342900">
              <a:lnSpc>
                <a:spcPct val="150000"/>
              </a:lnSpc>
              <a:spcBef>
                <a:spcPts val="600"/>
              </a:spcBef>
              <a:spcAft>
                <a:spcPts val="600"/>
              </a:spcAft>
              <a:buFont typeface="Wingdings" panose="05000000000000000000" pitchFamily="2" charset="2"/>
              <a:buChar char="Ø"/>
            </a:pPr>
            <a:r>
              <a:rPr lang="tr-TR" sz="1400" spc="-50" dirty="0" err="1">
                <a:solidFill>
                  <a:srgbClr val="000000"/>
                </a:solidFill>
                <a:ea typeface="Trebuchet MS" panose="020B0603020202020204" pitchFamily="34" charset="0"/>
                <a:cs typeface="Trebuchet MS" panose="020B0603020202020204" pitchFamily="34" charset="0"/>
              </a:rPr>
              <a:t>Tanrıvermiş</a:t>
            </a:r>
            <a:r>
              <a:rPr lang="tr-TR" sz="1400" spc="-50" dirty="0">
                <a:solidFill>
                  <a:srgbClr val="000000"/>
                </a:solidFill>
                <a:ea typeface="Trebuchet MS" panose="020B0603020202020204" pitchFamily="34" charset="0"/>
                <a:cs typeface="Trebuchet MS" panose="020B0603020202020204" pitchFamily="34" charset="0"/>
              </a:rPr>
              <a:t>, H., Gündoğmuş, E. ve Demirci, R., 2004. Arazilerin Kamulaştırma Bedellerinin Takdiri Tarım Arazilerinin Kamulaştırma Bedellerinin Takdirinde Kullanılabilecek </a:t>
            </a:r>
            <a:r>
              <a:rPr lang="tr-TR" sz="1400" spc="-50" dirty="0" err="1">
                <a:solidFill>
                  <a:srgbClr val="000000"/>
                </a:solidFill>
                <a:ea typeface="Trebuchet MS" panose="020B0603020202020204" pitchFamily="34" charset="0"/>
                <a:cs typeface="Trebuchet MS" panose="020B0603020202020204" pitchFamily="34" charset="0"/>
              </a:rPr>
              <a:t>Kapitalizasyon</a:t>
            </a:r>
            <a:r>
              <a:rPr lang="tr-TR" sz="1400" spc="-50" dirty="0">
                <a:solidFill>
                  <a:srgbClr val="000000"/>
                </a:solidFill>
                <a:ea typeface="Trebuchet MS" panose="020B0603020202020204" pitchFamily="34" charset="0"/>
                <a:cs typeface="Trebuchet MS" panose="020B0603020202020204" pitchFamily="34" charset="0"/>
              </a:rPr>
              <a:t> Faiz Oranları, Arazi Gelirleri ve Arazi Birim Değerleri, EDUSER Limited Şirketi, Ankara.</a:t>
            </a:r>
          </a:p>
          <a:p>
            <a:pPr marL="342900" indent="-342900">
              <a:lnSpc>
                <a:spcPct val="150000"/>
              </a:lnSpc>
              <a:spcBef>
                <a:spcPts val="600"/>
              </a:spcBef>
              <a:spcAft>
                <a:spcPts val="600"/>
              </a:spcAft>
              <a:buFont typeface="Wingdings" panose="05000000000000000000" pitchFamily="2" charset="2"/>
              <a:buChar char="Ø"/>
            </a:pPr>
            <a:r>
              <a:rPr lang="tr-TR" sz="1400" spc="-50" dirty="0" err="1">
                <a:solidFill>
                  <a:srgbClr val="000000"/>
                </a:solidFill>
                <a:ea typeface="Trebuchet MS" panose="020B0603020202020204" pitchFamily="34" charset="0"/>
                <a:cs typeface="Trebuchet MS" panose="020B0603020202020204" pitchFamily="34" charset="0"/>
              </a:rPr>
              <a:t>Tanrıvermiş</a:t>
            </a:r>
            <a:r>
              <a:rPr lang="tr-TR" sz="1400" spc="-50" dirty="0">
                <a:solidFill>
                  <a:srgbClr val="000000"/>
                </a:solidFill>
                <a:ea typeface="Trebuchet MS" panose="020B0603020202020204" pitchFamily="34" charset="0"/>
                <a:cs typeface="Trebuchet MS" panose="020B0603020202020204" pitchFamily="34" charset="0"/>
              </a:rPr>
              <a:t>, H.,2008. Taşınmaz Değerlemede Gelir Çarpanları Yaklaşımı ve Türkiye’de Kentsel ve Kırsal Taşınmaz Değerleme Uygulamalarında Kullanım Olanakları, , Vergi Sorunları Dergisi, Sayı:241:106-148, İstanbul.</a:t>
            </a:r>
          </a:p>
          <a:p>
            <a:pPr marL="342900" indent="-342900">
              <a:lnSpc>
                <a:spcPct val="150000"/>
              </a:lnSpc>
              <a:spcBef>
                <a:spcPts val="600"/>
              </a:spcBef>
              <a:spcAft>
                <a:spcPts val="600"/>
              </a:spcAft>
              <a:buFont typeface="Wingdings" panose="05000000000000000000" pitchFamily="2" charset="2"/>
              <a:buChar char="Ø"/>
            </a:pPr>
            <a:endParaRPr lang="tr-TR" sz="1400" b="1" spc="-50" dirty="0" smtClean="0">
              <a:solidFill>
                <a:srgbClr val="000000"/>
              </a:solidFill>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18668696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17068</TotalTime>
  <Words>1081</Words>
  <Application>Microsoft Office PowerPoint</Application>
  <PresentationFormat>Ekran Gösterisi (4:3)</PresentationFormat>
  <Paragraphs>39</Paragraphs>
  <Slides>10</Slides>
  <Notes>0</Notes>
  <HiddenSlides>0</HiddenSlides>
  <MMClips>0</MMClips>
  <ScaleCrop>false</ScaleCrop>
  <HeadingPairs>
    <vt:vector size="4" baseType="variant">
      <vt:variant>
        <vt:lpstr>Tema</vt:lpstr>
      </vt:variant>
      <vt:variant>
        <vt:i4>3</vt:i4>
      </vt:variant>
      <vt:variant>
        <vt:lpstr>Slayt Başlıkları</vt:lpstr>
      </vt:variant>
      <vt:variant>
        <vt:i4>10</vt:i4>
      </vt:variant>
    </vt:vector>
  </HeadingPairs>
  <TitlesOfParts>
    <vt:vector size="13" baseType="lpstr">
      <vt:lpstr>ekonomi</vt:lpstr>
      <vt:lpstr>1_Rics</vt:lpstr>
      <vt:lpstr>h.t.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845</cp:revision>
  <cp:lastPrinted>2016-10-24T07:53:35Z</cp:lastPrinted>
  <dcterms:created xsi:type="dcterms:W3CDTF">2016-09-18T09:35:24Z</dcterms:created>
  <dcterms:modified xsi:type="dcterms:W3CDTF">2020-02-24T07:30:36Z</dcterms:modified>
</cp:coreProperties>
</file>