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3"/>
  </p:notesMasterIdLst>
  <p:handoutMasterIdLst>
    <p:handoutMasterId r:id="rId14"/>
  </p:handoutMasterIdLst>
  <p:sldIdLst>
    <p:sldId id="676" r:id="rId4"/>
    <p:sldId id="609" r:id="rId5"/>
    <p:sldId id="669" r:id="rId6"/>
    <p:sldId id="670" r:id="rId7"/>
    <p:sldId id="671" r:id="rId8"/>
    <p:sldId id="672" r:id="rId9"/>
    <p:sldId id="673" r:id="rId10"/>
    <p:sldId id="674" r:id="rId11"/>
    <p:sldId id="675"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19.02.2020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2/19/2020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2/19/2020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2/19/2020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2/19/2020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2/19/2020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2/19/2020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2/19/2020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2/19/2020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2/19/2020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2/19/2020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2/19/2020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2/19/2020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2/19/2020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2/19/2020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2/19/2020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2/19/2020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2/19/2020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2/19/2020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2/19/2020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2/19/2020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2/19/2020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850011"/>
          </a:xfrm>
          <a:prstGeom prst="rect">
            <a:avLst/>
          </a:prstGeom>
        </p:spPr>
        <p:txBody>
          <a:bodyPr wrap="square">
            <a:spAutoFit/>
          </a:bodyPr>
          <a:lstStyle/>
          <a:p>
            <a:pPr marL="0" lvl="1" algn="ctr">
              <a:spcBef>
                <a:spcPct val="20000"/>
              </a:spcBef>
              <a:buClr>
                <a:schemeClr val="accent1"/>
              </a:buClr>
            </a:pPr>
            <a:r>
              <a:rPr lang="tr-TR" sz="3200" b="1" dirty="0"/>
              <a:t>GGY407</a:t>
            </a:r>
          </a:p>
          <a:p>
            <a:pPr marL="0" lvl="1" algn="ctr">
              <a:spcBef>
                <a:spcPct val="20000"/>
              </a:spcBef>
              <a:buClr>
                <a:schemeClr val="accent1"/>
              </a:buClr>
            </a:pPr>
            <a:endParaRPr lang="tr-TR" sz="3200" b="1" dirty="0"/>
          </a:p>
          <a:p>
            <a:pPr marL="0" lvl="1" algn="ctr">
              <a:spcBef>
                <a:spcPct val="20000"/>
              </a:spcBef>
              <a:buClr>
                <a:schemeClr val="accent1"/>
              </a:buClr>
            </a:pPr>
            <a:r>
              <a:rPr lang="tr-TR" sz="3200" b="1" dirty="0"/>
              <a:t>Değerleme ve Finansal Raporlama Standartları ve Meslek Etiği</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Prof. Dr. Harun </a:t>
            </a:r>
            <a:r>
              <a:rPr lang="tr-TR" sz="1600" b="1" dirty="0" err="1" smtClean="0">
                <a:latin typeface="Arial" panose="020B0604020202020204" pitchFamily="34" charset="0"/>
                <a:ea typeface="Times New Roman" panose="02020603050405020304" pitchFamily="18" charset="0"/>
                <a:cs typeface="Arial" panose="020B0604020202020204" pitchFamily="34" charset="0"/>
              </a:rPr>
              <a:t>TANRIVERMİŞ&amp;Doç</a:t>
            </a:r>
            <a:r>
              <a:rPr lang="tr-TR" sz="1600" b="1" dirty="0" smtClean="0">
                <a:latin typeface="Arial" panose="020B0604020202020204" pitchFamily="34" charset="0"/>
                <a:ea typeface="Times New Roman" panose="02020603050405020304" pitchFamily="18" charset="0"/>
                <a:cs typeface="Arial" panose="020B0604020202020204" pitchFamily="34" charset="0"/>
              </a:rPr>
              <a:t>. Dr</a:t>
            </a:r>
            <a:r>
              <a:rPr lang="tr-TR" sz="1600" b="1" dirty="0">
                <a:latin typeface="Arial" panose="020B0604020202020204" pitchFamily="34" charset="0"/>
                <a:ea typeface="Times New Roman" panose="02020603050405020304" pitchFamily="18" charset="0"/>
                <a:cs typeface="Arial" panose="020B0604020202020204" pitchFamily="34" charset="0"/>
              </a:rPr>
              <a:t>. </a:t>
            </a:r>
            <a:r>
              <a:rPr lang="tr-TR" sz="1600" b="1" dirty="0" smtClean="0">
                <a:latin typeface="Arial" panose="020B0604020202020204" pitchFamily="34" charset="0"/>
                <a:ea typeface="Times New Roman" panose="02020603050405020304" pitchFamily="18" charset="0"/>
                <a:cs typeface="Arial" panose="020B0604020202020204" pitchFamily="34" charset="0"/>
              </a:rPr>
              <a:t>Erol DEMİR</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347525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16303"/>
            <a:ext cx="8517837" cy="4468903"/>
          </a:xfrm>
        </p:spPr>
        <p:txBody>
          <a:bodyPr anchor="t">
            <a:noAutofit/>
          </a:bodyPr>
          <a:lstStyle/>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000" dirty="0">
                <a:solidFill>
                  <a:srgbClr val="FF0000"/>
                </a:solidFill>
                <a:latin typeface="Arial" pitchFamily="34" charset="0"/>
                <a:cs typeface="Arial" pitchFamily="34" charset="0"/>
              </a:rPr>
              <a:t>Türkiye’de Uluslararası Muhasebe Standartlarına Yönelik Uyum Çalışmalarında Rol Alan Kurum ve Kuruluşlar</a:t>
            </a:r>
          </a:p>
          <a:p>
            <a:pPr marL="0" lvl="1" algn="ctr">
              <a:spcBef>
                <a:spcPct val="20000"/>
              </a:spcBef>
              <a:buClr>
                <a:schemeClr val="accent1"/>
              </a:buClr>
            </a:pPr>
            <a:r>
              <a:rPr lang="tr-TR" sz="2000" dirty="0">
                <a:solidFill>
                  <a:srgbClr val="FF0000"/>
                </a:solidFill>
                <a:latin typeface="Arial" pitchFamily="34" charset="0"/>
                <a:cs typeface="Arial" pitchFamily="34" charset="0"/>
              </a:rPr>
              <a:t>(Türkiye Muhasebe ve Denetim Standartları Kurulu (TMUDESK))</a:t>
            </a: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lgn="just" fontAlgn="base">
              <a:lnSpc>
                <a:spcPct val="90000"/>
              </a:lnSpc>
              <a:spcBef>
                <a:spcPct val="0"/>
              </a:spcBef>
              <a:spcAft>
                <a:spcPct val="0"/>
              </a:spcAft>
              <a:buFont typeface="Wingdings" panose="020B0604020202020204" pitchFamily="2" charset="2"/>
              <a:buChar char="§"/>
            </a:pPr>
            <a:r>
              <a:rPr lang="tr-TR" sz="2400" dirty="0">
                <a:ea typeface="ＭＳ Ｐゴシック" panose="020B0600070205080204" pitchFamily="34" charset="-128"/>
                <a:cs typeface="Arial" panose="020B0604020202020204" pitchFamily="34" charset="0"/>
              </a:rPr>
              <a:t>Türkiye Serbest Muhasebeci Mali Müşavir ve Yeminli Mali Müşavir Odaları Birliği (TÜRMOB), uluslararası standartlarla uyum içinde standartlar geliştirmek amacı ile özerk bir yapı olan Türkiye Muhasebe ve Denetim Standartları Kurulunu (TMUDESK) kurmuştur. </a:t>
            </a:r>
          </a:p>
          <a:p>
            <a:pPr marL="342900" indent="-342900" algn="just" fontAlgn="base">
              <a:lnSpc>
                <a:spcPct val="90000"/>
              </a:lnSpc>
              <a:spcBef>
                <a:spcPct val="0"/>
              </a:spcBef>
              <a:spcAft>
                <a:spcPct val="0"/>
              </a:spcAft>
              <a:buFont typeface="Wingdings" panose="020B0604020202020204" pitchFamily="2" charset="2"/>
              <a:buChar char="§"/>
            </a:pPr>
            <a:r>
              <a:rPr lang="tr-TR" sz="2400" dirty="0">
                <a:ea typeface="ＭＳ Ｐゴシック" panose="020B0600070205080204" pitchFamily="34" charset="-128"/>
                <a:cs typeface="Arial" panose="020B0604020202020204" pitchFamily="34" charset="0"/>
              </a:rPr>
              <a:t>Gerçeği yansıtan ve karşılaştırılabilir mali tabloların oluşturulmasında kullanılacak standartların, UFRS ile uyum içinde olması ve ülkemiz koşullarını yansıtması, bu kurulun muhasebe standartları oluştururken dikkate aldığı unsurlardır (</a:t>
            </a:r>
            <a:r>
              <a:rPr lang="tr-TR" sz="2400" dirty="0" err="1">
                <a:ea typeface="ＭＳ Ｐゴシック" panose="020B0600070205080204" pitchFamily="34" charset="-128"/>
                <a:cs typeface="Arial" panose="020B0604020202020204" pitchFamily="34" charset="0"/>
              </a:rPr>
              <a:t>Güdelci</a:t>
            </a:r>
            <a:r>
              <a:rPr lang="tr-TR" sz="2400" dirty="0">
                <a:ea typeface="ＭＳ Ｐゴシック" panose="020B0600070205080204" pitchFamily="34" charset="-128"/>
                <a:cs typeface="Arial" panose="020B0604020202020204" pitchFamily="34" charset="0"/>
              </a:rPr>
              <a:t>, 2019).</a:t>
            </a:r>
          </a:p>
          <a:p>
            <a:pPr marL="342900" indent="-342900" fontAlgn="base">
              <a:lnSpc>
                <a:spcPct val="90000"/>
              </a:lnSpc>
              <a:spcBef>
                <a:spcPct val="0"/>
              </a:spcBef>
              <a:spcAft>
                <a:spcPct val="0"/>
              </a:spcAft>
              <a:buFont typeface="Wingdings" panose="020B0604020202020204" pitchFamily="2" charset="2"/>
              <a:buChar char="§"/>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fontAlgn="base">
              <a:lnSpc>
                <a:spcPct val="90000"/>
              </a:lnSpc>
              <a:spcBef>
                <a:spcPct val="0"/>
              </a:spcBef>
              <a:spcAft>
                <a:spcPct val="0"/>
              </a:spcAft>
              <a:buFont typeface="Wingdings" panose="020B0604020202020204" pitchFamily="2" charset="2"/>
              <a:buChar char="§"/>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3856206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16303"/>
            <a:ext cx="8517837" cy="4468903"/>
          </a:xfrm>
        </p:spPr>
        <p:txBody>
          <a:bodyPr anchor="t">
            <a:noAutofit/>
          </a:bodyPr>
          <a:lstStyle/>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000" dirty="0">
                <a:solidFill>
                  <a:srgbClr val="FF0000"/>
                </a:solidFill>
                <a:latin typeface="Arial" pitchFamily="34" charset="0"/>
                <a:cs typeface="Arial" pitchFamily="34" charset="0"/>
              </a:rPr>
              <a:t>Türkiye’de Uluslararası Muhasebe Standartlarına Yönelik Uyum Çalışmalarında Rol Alan Kurum ve Kuruluşlar</a:t>
            </a:r>
          </a:p>
          <a:p>
            <a:pPr marL="0" lvl="1" algn="ctr">
              <a:spcBef>
                <a:spcPct val="20000"/>
              </a:spcBef>
              <a:buClr>
                <a:schemeClr val="accent1"/>
              </a:buClr>
            </a:pPr>
            <a:r>
              <a:rPr lang="tr-TR" sz="2000" dirty="0">
                <a:solidFill>
                  <a:srgbClr val="FF0000"/>
                </a:solidFill>
                <a:latin typeface="Arial" pitchFamily="34" charset="0"/>
                <a:cs typeface="Arial" pitchFamily="34" charset="0"/>
              </a:rPr>
              <a:t>(Türkiye Muhasebe ve Denetim Standartları Kurulu (TMUDESK))</a:t>
            </a: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lgn="just">
              <a:spcBef>
                <a:spcPts val="600"/>
              </a:spcBef>
              <a:spcAft>
                <a:spcPts val="600"/>
              </a:spcAft>
              <a:buFont typeface="Wingdings" panose="05000000000000000000" pitchFamily="2" charset="2"/>
              <a:buChar char="Ø"/>
            </a:pPr>
            <a:r>
              <a:rPr lang="tr-TR" sz="2400" dirty="0"/>
              <a:t>TMUDESK, 14 Nisan 1996 tarihi genel kurul toplantısında 11 adet muhasebe standardını oy birliği ile kabul etmiştir. “Türkiye Muhasebe Standartları” (TMS) olarak isimlendirilen söz konusu standartlar 1 Ocak 1997 tarihi itibariyle yürürlüğe girmiştir. TMUDESK toplam 19 adet standart yayımlamıştır. Fakat bu standartların kullanımı zorunlu tutulmadığından çok fazla kullanım alanı olmamıştır (Bostancı, 2002).</a:t>
            </a: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2968682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16303"/>
            <a:ext cx="8517837" cy="4468903"/>
          </a:xfrm>
        </p:spPr>
        <p:txBody>
          <a:bodyPr anchor="t">
            <a:noAutofit/>
          </a:bodyPr>
          <a:lstStyle/>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000" dirty="0">
                <a:solidFill>
                  <a:srgbClr val="FF0000"/>
                </a:solidFill>
                <a:latin typeface="Arial" pitchFamily="34" charset="0"/>
                <a:cs typeface="Arial" pitchFamily="34" charset="0"/>
              </a:rPr>
              <a:t>Türkiye’de Uluslararası Muhasebe Standartlarına Yönelik Uyum Çalışmalarında Rol Alan Kurum ve Kuruluşlar</a:t>
            </a:r>
          </a:p>
          <a:p>
            <a:pPr marL="0" lvl="1" algn="ctr">
              <a:spcBef>
                <a:spcPct val="20000"/>
              </a:spcBef>
              <a:buClr>
                <a:schemeClr val="accent1"/>
              </a:buClr>
            </a:pPr>
            <a:r>
              <a:rPr lang="tr-TR" sz="2000" dirty="0">
                <a:solidFill>
                  <a:srgbClr val="FF0000"/>
                </a:solidFill>
                <a:latin typeface="Arial" pitchFamily="34" charset="0"/>
                <a:cs typeface="Arial" pitchFamily="34" charset="0"/>
              </a:rPr>
              <a:t>(Türkiye Muhasebe ve Denetim Standartları Kurulu (TMUDESK))</a:t>
            </a: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lgn="just">
              <a:spcBef>
                <a:spcPts val="600"/>
              </a:spcBef>
              <a:spcAft>
                <a:spcPts val="600"/>
              </a:spcAft>
              <a:buFont typeface="Wingdings" panose="05000000000000000000" pitchFamily="2" charset="2"/>
              <a:buChar char="Ø"/>
            </a:pPr>
            <a:r>
              <a:rPr lang="tr-TR" sz="2400" dirty="0"/>
              <a:t>TMUDESK, faaliyeti süresince yapmış olduğu çalışmalar ile Türkiye’de muhasebe standartları kültürünün yerleşmesinde önemli bir rol oynamış ve Türk muhasebe tarihinde önemli bir yer edinmiştir. </a:t>
            </a:r>
          </a:p>
          <a:p>
            <a:pPr marL="342900" indent="-342900" algn="just">
              <a:spcBef>
                <a:spcPts val="600"/>
              </a:spcBef>
              <a:spcAft>
                <a:spcPts val="600"/>
              </a:spcAft>
              <a:buFont typeface="Wingdings" panose="05000000000000000000" pitchFamily="2" charset="2"/>
              <a:buChar char="Ø"/>
            </a:pPr>
            <a:r>
              <a:rPr lang="tr-TR" sz="2400" dirty="0"/>
              <a:t>Yayınlamış olduğu standartları uygulatma konusunda herhangi bir şekilde yasal yaptırım gücü bulunmadığından, standartların benimsenip uygulamasında istenilen sonuç alınamamıştır. Bu sorun, yaptırım gücü olan Türkiye Muhasebe Standartları Kurulunun (TMSK) kurulmasıyla ortadan kalkmıştır (</a:t>
            </a:r>
            <a:r>
              <a:rPr lang="tr-TR" sz="2400" dirty="0" err="1"/>
              <a:t>Parlakkaya</a:t>
            </a:r>
            <a:r>
              <a:rPr lang="tr-TR" sz="2400" dirty="0"/>
              <a:t>, 2004).</a:t>
            </a: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154892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16303"/>
            <a:ext cx="8517837" cy="4468903"/>
          </a:xfrm>
        </p:spPr>
        <p:txBody>
          <a:bodyPr anchor="t">
            <a:noAutofit/>
          </a:bodyPr>
          <a:lstStyle/>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000" dirty="0">
                <a:solidFill>
                  <a:srgbClr val="FF0000"/>
                </a:solidFill>
                <a:latin typeface="Arial" pitchFamily="34" charset="0"/>
                <a:cs typeface="Arial" pitchFamily="34" charset="0"/>
              </a:rPr>
              <a:t>Türkiye’de Uluslararası Muhasebe Standartlarına Yönelik Uyum Çalışmalarında Rol Alan Kurum ve Kuruluşlar</a:t>
            </a:r>
          </a:p>
          <a:p>
            <a:pPr marL="0" lvl="1" algn="ctr">
              <a:spcBef>
                <a:spcPct val="20000"/>
              </a:spcBef>
              <a:buClr>
                <a:schemeClr val="accent1"/>
              </a:buClr>
            </a:pPr>
            <a:r>
              <a:rPr lang="tr-TR" sz="2000" dirty="0">
                <a:solidFill>
                  <a:srgbClr val="FF0000"/>
                </a:solidFill>
                <a:latin typeface="Arial" pitchFamily="34" charset="0"/>
                <a:cs typeface="Arial" pitchFamily="34" charset="0"/>
              </a:rPr>
              <a:t>(Türkiye Muhasebe ve Denetim Standartları Kurulu (TMUDESK))</a:t>
            </a: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lgn="just">
              <a:spcBef>
                <a:spcPts val="600"/>
              </a:spcBef>
              <a:spcAft>
                <a:spcPts val="600"/>
              </a:spcAft>
              <a:buFont typeface="Wingdings" panose="05000000000000000000" pitchFamily="2" charset="2"/>
              <a:buChar char="Ø"/>
            </a:pPr>
            <a:r>
              <a:rPr lang="tr-TR" sz="2000" dirty="0" err="1"/>
              <a:t>TMUDESK’in</a:t>
            </a:r>
            <a:r>
              <a:rPr lang="tr-TR" sz="2000" dirty="0"/>
              <a:t> muhasebe standartlarını saptama ile ilgili amaçları aşağıdaki şekilde ifade edilmiştir (Yalkın, 1997).</a:t>
            </a:r>
          </a:p>
          <a:p>
            <a:pPr marL="342900" indent="-342900" algn="just">
              <a:spcBef>
                <a:spcPts val="600"/>
              </a:spcBef>
              <a:spcAft>
                <a:spcPts val="600"/>
              </a:spcAft>
              <a:buFont typeface="Wingdings" panose="05000000000000000000" pitchFamily="2" charset="2"/>
              <a:buChar char="Ø"/>
            </a:pPr>
            <a:r>
              <a:rPr lang="tr-TR" sz="2000" dirty="0"/>
              <a:t>“Finansal tabloların düzenlenmesi ve sunulmasına esas alınacak muhasebe standartlarını geliştirmek ve yayınlamak”,</a:t>
            </a:r>
          </a:p>
          <a:p>
            <a:pPr marL="342900" indent="-342900" algn="just">
              <a:spcBef>
                <a:spcPts val="600"/>
              </a:spcBef>
              <a:spcAft>
                <a:spcPts val="600"/>
              </a:spcAft>
              <a:buFont typeface="Wingdings" panose="05000000000000000000" pitchFamily="2" charset="2"/>
              <a:buChar char="Ø"/>
            </a:pPr>
            <a:r>
              <a:rPr lang="tr-TR" sz="2000" dirty="0"/>
              <a:t>“Türkiye Muhasebe Standartları ile Uluslar arası Muhasebe Standartları arasında uyum sağlamak”,</a:t>
            </a:r>
          </a:p>
          <a:p>
            <a:pPr marL="342900" indent="-342900" algn="just">
              <a:spcBef>
                <a:spcPts val="600"/>
              </a:spcBef>
              <a:spcAft>
                <a:spcPts val="600"/>
              </a:spcAft>
              <a:buFont typeface="Wingdings" panose="05000000000000000000" pitchFamily="2" charset="2"/>
              <a:buChar char="Ø"/>
            </a:pPr>
            <a:r>
              <a:rPr lang="tr-TR" sz="2000" dirty="0"/>
              <a:t>“Türk ekonomisinin yapısı ile gereksinimleri göz önünde bulundurmak”,</a:t>
            </a:r>
          </a:p>
          <a:p>
            <a:pPr marL="342900" indent="-342900" algn="just">
              <a:spcBef>
                <a:spcPts val="600"/>
              </a:spcBef>
              <a:spcAft>
                <a:spcPts val="600"/>
              </a:spcAft>
              <a:buFont typeface="Wingdings" panose="05000000000000000000" pitchFamily="2" charset="2"/>
              <a:buChar char="Ø"/>
            </a:pPr>
            <a:r>
              <a:rPr lang="tr-TR" sz="2000" dirty="0"/>
              <a:t>“Finansal tabloların düzenlenmesi ve sunulmasına ilişkin mevzuat ile muhasebe standartları ve yöntemlerinin </a:t>
            </a:r>
            <a:r>
              <a:rPr lang="tr-TR" sz="2000" dirty="0" err="1"/>
              <a:t>harmonizasyonu</a:t>
            </a:r>
            <a:r>
              <a:rPr lang="tr-TR" sz="2000" dirty="0"/>
              <a:t> ile ilgili çalışmalar yapmak”,</a:t>
            </a:r>
          </a:p>
          <a:p>
            <a:pPr marL="342900" indent="-342900" algn="just">
              <a:spcBef>
                <a:spcPts val="600"/>
              </a:spcBef>
              <a:spcAft>
                <a:spcPts val="600"/>
              </a:spcAft>
              <a:buFont typeface="Wingdings" panose="05000000000000000000" pitchFamily="2" charset="2"/>
              <a:buChar char="Ø"/>
            </a:pPr>
            <a:r>
              <a:rPr lang="tr-TR" sz="2000" dirty="0"/>
              <a:t>“Ülke Muhasebe uygulamalarında genel kabul görmüş muhasebe kavram ve terimlerinden muhasebe standartlarının geliştirilmesinde yararlanmaktır”. </a:t>
            </a: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3110478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16303"/>
            <a:ext cx="8517837" cy="4468903"/>
          </a:xfrm>
        </p:spPr>
        <p:txBody>
          <a:bodyPr anchor="t">
            <a:noAutofit/>
          </a:bodyPr>
          <a:lstStyle/>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000" dirty="0">
                <a:solidFill>
                  <a:srgbClr val="FF0000"/>
                </a:solidFill>
                <a:latin typeface="Arial" pitchFamily="34" charset="0"/>
                <a:cs typeface="Arial" pitchFamily="34" charset="0"/>
              </a:rPr>
              <a:t>Türkiye’de Uluslararası Muhasebe Standartlarına Yönelik Uyum Çalışmalarında Rol Alan Kurum ve Kuruluşlar</a:t>
            </a:r>
          </a:p>
          <a:p>
            <a:pPr marL="0" lvl="1" algn="ctr">
              <a:spcBef>
                <a:spcPct val="20000"/>
              </a:spcBef>
              <a:buClr>
                <a:schemeClr val="accent1"/>
              </a:buClr>
            </a:pPr>
            <a:r>
              <a:rPr lang="tr-TR" sz="2000" dirty="0">
                <a:solidFill>
                  <a:srgbClr val="FF0000"/>
                </a:solidFill>
                <a:latin typeface="Arial" pitchFamily="34" charset="0"/>
                <a:cs typeface="Arial" pitchFamily="34" charset="0"/>
              </a:rPr>
              <a:t>(Türkiye Muhasebe ve Denetim Standartları Kurulu (TMUDESK))</a:t>
            </a: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lgn="just">
              <a:spcBef>
                <a:spcPts val="600"/>
              </a:spcBef>
              <a:spcAft>
                <a:spcPts val="600"/>
              </a:spcAft>
              <a:buFont typeface="Wingdings" panose="05000000000000000000" pitchFamily="2" charset="2"/>
              <a:buChar char="Ø"/>
            </a:pPr>
            <a:r>
              <a:rPr lang="tr-TR" sz="2000" dirty="0"/>
              <a:t>İşletmelerin bağlı oldukları mevzuatlara dayanarak farklı mali tablolarını hazırlamak zorunda kalmaları ve bu konunun çözümü için bir birlikteliğin oluşmamış olması, ulusal muhasebe standartlarının belirlenmesi konusunda yaptırım yetkisi bulunan bir kurul ihtiyacını ortaya çıkarmıştır (</a:t>
            </a:r>
            <a:r>
              <a:rPr lang="tr-TR" sz="2000" dirty="0" err="1"/>
              <a:t>Parlakkaya</a:t>
            </a:r>
            <a:r>
              <a:rPr lang="tr-TR" sz="2000" dirty="0"/>
              <a:t>, 2004).</a:t>
            </a:r>
          </a:p>
          <a:p>
            <a:pPr marL="342900" indent="-342900" algn="just">
              <a:spcBef>
                <a:spcPts val="600"/>
              </a:spcBef>
              <a:spcAft>
                <a:spcPts val="600"/>
              </a:spcAft>
              <a:buFont typeface="Wingdings" panose="05000000000000000000" pitchFamily="2" charset="2"/>
              <a:buChar char="Ø"/>
            </a:pPr>
            <a:r>
              <a:rPr lang="tr-TR" sz="2000" dirty="0"/>
              <a:t>Türkiye Muhasebe Standartları Kurulu (TMSK), 15.12.1999 tarih ve 4487 sayılı Kanun ile değişik 2499 sayılı Sermaye Piyasası Kanunu’nun Ek 1. maddesi ile kurulmuş ve 07.03.2002 tarihinde faaliyete geçmiştir. TMSK, kamu tüzel kişiliğini haiz, idari ve mali özerkliğe sahip bir kuruluştur (</a:t>
            </a:r>
            <a:r>
              <a:rPr lang="tr-TR" sz="2000" dirty="0" err="1"/>
              <a:t>Oksay</a:t>
            </a:r>
            <a:r>
              <a:rPr lang="tr-TR" sz="2000" dirty="0"/>
              <a:t> ve Acar, 2005).</a:t>
            </a: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615" y="4705071"/>
            <a:ext cx="2560638"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058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16303"/>
            <a:ext cx="8517837" cy="4468903"/>
          </a:xfrm>
        </p:spPr>
        <p:txBody>
          <a:bodyPr anchor="t">
            <a:noAutofit/>
          </a:bodyPr>
          <a:lstStyle/>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000" b="1" dirty="0">
                <a:solidFill>
                  <a:schemeClr val="tx2"/>
                </a:solidFill>
              </a:rPr>
              <a:t>Türkiye’de Uluslararası Muhasebe Standartlarına Yönelik Uyum Çalışmalarında Rol Alan Kurum ve Kuruluşlar</a:t>
            </a:r>
          </a:p>
          <a:p>
            <a:pPr marL="0" lvl="1" algn="ctr">
              <a:spcBef>
                <a:spcPct val="20000"/>
              </a:spcBef>
              <a:buClr>
                <a:schemeClr val="accent1"/>
              </a:buClr>
            </a:pPr>
            <a:endParaRPr lang="tr-TR" sz="2000" b="1" dirty="0" smtClean="0">
              <a:solidFill>
                <a:schemeClr val="tx2"/>
              </a:solidFill>
            </a:endParaRPr>
          </a:p>
          <a:p>
            <a:pPr marL="0" lvl="1" algn="ctr">
              <a:spcBef>
                <a:spcPct val="20000"/>
              </a:spcBef>
              <a:buClr>
                <a:schemeClr val="accent1"/>
              </a:buClr>
            </a:pPr>
            <a:r>
              <a:rPr lang="tr-TR" sz="2000" b="1" dirty="0" smtClean="0">
                <a:solidFill>
                  <a:schemeClr val="tx2"/>
                </a:solidFill>
              </a:rPr>
              <a:t>(</a:t>
            </a:r>
            <a:r>
              <a:rPr lang="tr-TR" sz="2000" b="1" dirty="0">
                <a:solidFill>
                  <a:schemeClr val="tx2"/>
                </a:solidFill>
              </a:rPr>
              <a:t>Kamu Gözetimi Muhasebe ve Denetim Standartları Kurumu (KGK)) </a:t>
            </a:r>
          </a:p>
          <a:p>
            <a:pPr marL="342900" indent="-342900" algn="just">
              <a:spcBef>
                <a:spcPts val="600"/>
              </a:spcBef>
              <a:spcAft>
                <a:spcPts val="600"/>
              </a:spcAft>
              <a:buFont typeface="Wingdings" panose="05000000000000000000" pitchFamily="2" charset="2"/>
              <a:buChar char="Ø"/>
            </a:pPr>
            <a:r>
              <a:rPr lang="tr-TR" sz="2000" dirty="0" smtClean="0"/>
              <a:t>Kamu </a:t>
            </a:r>
            <a:r>
              <a:rPr lang="tr-TR" sz="2000" dirty="0"/>
              <a:t>Gözetimi, Muhasebe ve Denetim Standartları Kurumu (KGK) özerk bir kamu tüzel kişisi olarak, Avrupa Birliği’nin bağımsız denetime ilişkin 8. Direktifine paralel bir şekilde Türkiye’de de 660 sayılı KHK ile;</a:t>
            </a:r>
          </a:p>
          <a:p>
            <a:pPr marL="342900" indent="-342900" algn="just">
              <a:spcBef>
                <a:spcPts val="600"/>
              </a:spcBef>
              <a:spcAft>
                <a:spcPts val="600"/>
              </a:spcAft>
              <a:buFont typeface="Wingdings" panose="05000000000000000000" pitchFamily="2" charset="2"/>
              <a:buChar char="Ø"/>
            </a:pPr>
            <a:r>
              <a:rPr lang="tr-TR" sz="2000" dirty="0"/>
              <a:t>Uluslararası standartlarla uyumlu Türkiye Muhasebe ve Denetim Standartları’nı oluşturmak,</a:t>
            </a:r>
          </a:p>
          <a:p>
            <a:pPr marL="342900" indent="-342900" algn="just">
              <a:spcBef>
                <a:spcPts val="600"/>
              </a:spcBef>
              <a:spcAft>
                <a:spcPts val="600"/>
              </a:spcAft>
              <a:buFont typeface="Wingdings" panose="05000000000000000000" pitchFamily="2" charset="2"/>
              <a:buChar char="Ø"/>
            </a:pPr>
            <a:r>
              <a:rPr lang="tr-TR" sz="2000" dirty="0"/>
              <a:t>Bağımsız denetimde uygulama birliğini sağlamak,</a:t>
            </a:r>
          </a:p>
          <a:p>
            <a:pPr marL="342900" indent="-342900" algn="just">
              <a:spcBef>
                <a:spcPts val="600"/>
              </a:spcBef>
              <a:spcAft>
                <a:spcPts val="600"/>
              </a:spcAft>
              <a:buFont typeface="Wingdings" panose="05000000000000000000" pitchFamily="2" charset="2"/>
              <a:buChar char="Ø"/>
            </a:pPr>
            <a:r>
              <a:rPr lang="tr-TR" sz="2000" dirty="0"/>
              <a:t>Bağımsız denetçi ve bağımsız denetim kuruluşlarını yetkilendirmek ve bunların faaliyetlerini denetlemek </a:t>
            </a:r>
          </a:p>
          <a:p>
            <a:pPr marL="342900" indent="-342900" algn="just">
              <a:spcBef>
                <a:spcPts val="600"/>
              </a:spcBef>
              <a:spcAft>
                <a:spcPts val="600"/>
              </a:spcAft>
              <a:buFont typeface="Wingdings" panose="05000000000000000000" pitchFamily="2" charset="2"/>
              <a:buChar char="Ø"/>
            </a:pPr>
            <a:r>
              <a:rPr lang="tr-TR" sz="2000" dirty="0"/>
              <a:t>Bağımsız denetim alanında kamu gözetimi yapmak üzere kurulmuştur.</a:t>
            </a: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95" y="5024077"/>
            <a:ext cx="1884362"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025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16303"/>
            <a:ext cx="8517837" cy="4468903"/>
          </a:xfrm>
        </p:spPr>
        <p:txBody>
          <a:bodyPr anchor="t">
            <a:noAutofit/>
          </a:bodyPr>
          <a:lstStyle/>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000" b="1" dirty="0">
                <a:solidFill>
                  <a:schemeClr val="tx2"/>
                </a:solidFill>
              </a:rPr>
              <a:t>Türkiye’de Uluslararası Muhasebe Standartlarına Yönelik Uyum Çalışmalarında Rol Alan Kurum ve Kuruluşlar</a:t>
            </a:r>
          </a:p>
          <a:p>
            <a:pPr marL="0" lvl="1" algn="ctr">
              <a:spcBef>
                <a:spcPct val="20000"/>
              </a:spcBef>
              <a:buClr>
                <a:schemeClr val="accent1"/>
              </a:buClr>
            </a:pPr>
            <a:endParaRPr lang="tr-TR" sz="2000" b="1" dirty="0" smtClean="0">
              <a:solidFill>
                <a:schemeClr val="tx2"/>
              </a:solidFill>
            </a:endParaRPr>
          </a:p>
          <a:p>
            <a:pPr marL="0" lvl="1" algn="ctr">
              <a:spcBef>
                <a:spcPct val="20000"/>
              </a:spcBef>
              <a:buClr>
                <a:schemeClr val="accent1"/>
              </a:buClr>
            </a:pPr>
            <a:r>
              <a:rPr lang="tr-TR" sz="2000" b="1" dirty="0" smtClean="0">
                <a:solidFill>
                  <a:schemeClr val="tx2"/>
                </a:solidFill>
              </a:rPr>
              <a:t>(</a:t>
            </a:r>
            <a:r>
              <a:rPr lang="tr-TR" sz="2000" b="1" dirty="0">
                <a:solidFill>
                  <a:schemeClr val="tx2"/>
                </a:solidFill>
              </a:rPr>
              <a:t>Kamu Gözetimi Muhasebe ve Denetim Standartları Kurumu (KGK)) </a:t>
            </a:r>
          </a:p>
          <a:p>
            <a:pPr marL="342900" indent="-342900" algn="just">
              <a:spcBef>
                <a:spcPts val="600"/>
              </a:spcBef>
              <a:spcAft>
                <a:spcPts val="600"/>
              </a:spcAft>
              <a:buFont typeface="Wingdings" panose="05000000000000000000" pitchFamily="2" charset="2"/>
              <a:buChar char="Ø"/>
            </a:pPr>
            <a:r>
              <a:rPr lang="tr-TR" sz="2000" dirty="0" err="1"/>
              <a:t>TTK’nın</a:t>
            </a:r>
            <a:r>
              <a:rPr lang="tr-TR" sz="2000" dirty="0"/>
              <a:t> yürürlüğe girmesiyle </a:t>
            </a:r>
            <a:r>
              <a:rPr lang="tr-TR" sz="2000" dirty="0" err="1"/>
              <a:t>UFRS’yi</a:t>
            </a:r>
            <a:r>
              <a:rPr lang="tr-TR" sz="2000" dirty="0"/>
              <a:t> dikkate alan standartlar belirleme gerekliliği, Uluslararası Denetim Standartlarına (UDS) uyumu da gerekli kılmıştır (Yereli, 2015).</a:t>
            </a:r>
          </a:p>
          <a:p>
            <a:pPr marL="342900" indent="-342900" algn="just">
              <a:spcBef>
                <a:spcPts val="600"/>
              </a:spcBef>
              <a:spcAft>
                <a:spcPts val="600"/>
              </a:spcAft>
              <a:buFont typeface="Wingdings" panose="05000000000000000000" pitchFamily="2" charset="2"/>
              <a:buChar char="Ø"/>
            </a:pPr>
            <a:r>
              <a:rPr lang="tr-TR" sz="2000" dirty="0"/>
              <a:t>Böylece Türk menşeli işletmeler, </a:t>
            </a:r>
            <a:r>
              <a:rPr lang="tr-TR" sz="2000" dirty="0" err="1"/>
              <a:t>UFRS’ye</a:t>
            </a:r>
            <a:r>
              <a:rPr lang="tr-TR" sz="2000" dirty="0"/>
              <a:t> uygun düzenledikleri ve </a:t>
            </a:r>
            <a:r>
              <a:rPr lang="tr-TR" sz="2000" dirty="0" err="1"/>
              <a:t>UDS’na</a:t>
            </a:r>
            <a:r>
              <a:rPr lang="tr-TR" sz="2000" dirty="0"/>
              <a:t> uygun denetlenmiş olan finansal tabloları vasıtasıyla rekabet edebilir, güvenilir, etkinliği yüksek yapılar haline gelmişlerdir (Baş, 2014).</a:t>
            </a:r>
          </a:p>
          <a:p>
            <a:pPr marL="342900" indent="-342900" algn="just">
              <a:spcBef>
                <a:spcPts val="600"/>
              </a:spcBef>
              <a:spcAft>
                <a:spcPts val="600"/>
              </a:spcAft>
              <a:buFont typeface="Wingdings" panose="05000000000000000000" pitchFamily="2" charset="2"/>
              <a:buChar char="Ø"/>
            </a:pPr>
            <a:endParaRPr lang="tr-TR" sz="2000" dirty="0"/>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545" y="4181389"/>
            <a:ext cx="1884362"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521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16303"/>
            <a:ext cx="8517837" cy="4468903"/>
          </a:xfrm>
        </p:spPr>
        <p:txBody>
          <a:bodyPr anchor="t">
            <a:noAutofit/>
          </a:bodyPr>
          <a:lstStyle/>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algn="ctr" fontAlgn="base">
              <a:lnSpc>
                <a:spcPct val="90000"/>
              </a:lnSpc>
              <a:spcBef>
                <a:spcPct val="0"/>
              </a:spcBef>
              <a:spcAft>
                <a:spcPct val="0"/>
              </a:spcAft>
            </a:pPr>
            <a:r>
              <a:rPr lang="tr-TR" sz="1400" b="1" dirty="0" smtClean="0">
                <a:latin typeface="Arial" panose="020B0604020202020204" pitchFamily="34" charset="0"/>
                <a:ea typeface="ＭＳ Ｐゴシック" panose="020B0600070205080204" pitchFamily="34" charset="-128"/>
                <a:cs typeface="Arial" panose="020B0604020202020204" pitchFamily="34" charset="0"/>
              </a:rPr>
              <a:t>Kaynaklar</a:t>
            </a:r>
          </a:p>
          <a:p>
            <a:pPr marL="342900" indent="-342900" algn="just">
              <a:spcBef>
                <a:spcPts val="600"/>
              </a:spcBef>
              <a:spcAft>
                <a:spcPts val="600"/>
              </a:spcAft>
              <a:buFont typeface="Wingdings" panose="05000000000000000000" pitchFamily="2" charset="2"/>
              <a:buChar char="Ø"/>
            </a:pPr>
            <a:r>
              <a:rPr lang="tr-TR" sz="1400" dirty="0" smtClean="0"/>
              <a:t>Baş, S., 2014. Kamu Gözetimi Muhasebe ve Denetim Standartları Kurumu Başkanı İle Röportaj, İzmir Yeminli Mali Müşavirler Dergisi, 2014, (118): 16-21.</a:t>
            </a:r>
          </a:p>
          <a:p>
            <a:pPr marL="342900" indent="-342900" algn="just">
              <a:spcBef>
                <a:spcPts val="600"/>
              </a:spcBef>
              <a:spcAft>
                <a:spcPts val="600"/>
              </a:spcAft>
              <a:buFont typeface="Wingdings" panose="05000000000000000000" pitchFamily="2" charset="2"/>
              <a:buChar char="Ø"/>
            </a:pPr>
            <a:r>
              <a:rPr lang="tr-TR" sz="1400" dirty="0" smtClean="0"/>
              <a:t>Bostancı, S., 2002. Küreselleşen Muhasebe Standartlaşma ve Türkiye Muhasebe Standartları Kurulu, Mali Çözüm Dergisi, 2002, (59): 1-8. </a:t>
            </a:r>
          </a:p>
          <a:p>
            <a:pPr marL="342900" indent="-342900" algn="just">
              <a:spcBef>
                <a:spcPts val="600"/>
              </a:spcBef>
              <a:spcAft>
                <a:spcPts val="600"/>
              </a:spcAft>
              <a:buFont typeface="Wingdings" panose="05000000000000000000" pitchFamily="2" charset="2"/>
              <a:buChar char="Ø"/>
            </a:pPr>
            <a:r>
              <a:rPr lang="tr-TR" sz="1400" dirty="0" err="1" smtClean="0"/>
              <a:t>Güdelci</a:t>
            </a:r>
            <a:r>
              <a:rPr lang="tr-TR" sz="1400" dirty="0" smtClean="0"/>
              <a:t>, E. N., 2019. Uluslararası Muhasebe Standartlarının Tarihi Gelişim Sürecinde Etkili Olan Uluslararası ve Ulusal Kuruluşlar, International </a:t>
            </a:r>
            <a:r>
              <a:rPr lang="tr-TR" sz="1400" dirty="0" err="1" smtClean="0"/>
              <a:t>Journal</a:t>
            </a:r>
            <a:r>
              <a:rPr lang="tr-TR" sz="1400" dirty="0" smtClean="0"/>
              <a:t> of </a:t>
            </a:r>
            <a:r>
              <a:rPr lang="tr-TR" sz="1400" dirty="0" err="1" smtClean="0"/>
              <a:t>Economics</a:t>
            </a:r>
            <a:r>
              <a:rPr lang="tr-TR" sz="1400" dirty="0" smtClean="0"/>
              <a:t>, </a:t>
            </a:r>
            <a:r>
              <a:rPr lang="tr-TR" sz="1400" dirty="0" err="1" smtClean="0"/>
              <a:t>Politics</a:t>
            </a:r>
            <a:r>
              <a:rPr lang="tr-TR" sz="1400" dirty="0" smtClean="0"/>
              <a:t>, </a:t>
            </a:r>
            <a:r>
              <a:rPr lang="tr-TR" sz="1400" dirty="0" err="1" smtClean="0"/>
              <a:t>Humanities</a:t>
            </a:r>
            <a:r>
              <a:rPr lang="tr-TR" sz="1400" dirty="0" smtClean="0"/>
              <a:t> &amp; </a:t>
            </a:r>
            <a:r>
              <a:rPr lang="tr-TR" sz="1400" dirty="0" err="1" smtClean="0"/>
              <a:t>Social</a:t>
            </a:r>
            <a:r>
              <a:rPr lang="tr-TR" sz="1400" dirty="0" smtClean="0"/>
              <a:t> </a:t>
            </a:r>
            <a:r>
              <a:rPr lang="tr-TR" sz="1400" dirty="0" err="1" smtClean="0"/>
              <a:t>Sciences</a:t>
            </a:r>
            <a:r>
              <a:rPr lang="tr-TR" sz="1400" dirty="0" smtClean="0"/>
              <a:t>, (2), 3.</a:t>
            </a:r>
          </a:p>
          <a:p>
            <a:pPr marL="342900" indent="-342900" algn="just">
              <a:spcBef>
                <a:spcPts val="600"/>
              </a:spcBef>
              <a:spcAft>
                <a:spcPts val="600"/>
              </a:spcAft>
              <a:buFont typeface="Wingdings" panose="05000000000000000000" pitchFamily="2" charset="2"/>
              <a:buChar char="Ø"/>
            </a:pPr>
            <a:r>
              <a:rPr lang="tr-TR" sz="1400" dirty="0" err="1" smtClean="0"/>
              <a:t>Oksay</a:t>
            </a:r>
            <a:r>
              <a:rPr lang="tr-TR" sz="1400" dirty="0" smtClean="0"/>
              <a:t>, S., ve Acar, O., 2005. Sigorta İnceleme ve Araştırma Yayınları 3, Sigorta Sektöründe Uluslararası Finansal Raporlama Standartları: Kurumlar ve Standartların Özetleri.</a:t>
            </a:r>
          </a:p>
          <a:p>
            <a:pPr marL="342900" indent="-342900" algn="just">
              <a:spcBef>
                <a:spcPts val="600"/>
              </a:spcBef>
              <a:spcAft>
                <a:spcPts val="600"/>
              </a:spcAft>
              <a:buFont typeface="Wingdings" panose="05000000000000000000" pitchFamily="2" charset="2"/>
              <a:buChar char="Ø"/>
            </a:pPr>
            <a:r>
              <a:rPr lang="tr-TR" sz="1400" dirty="0" err="1" smtClean="0"/>
              <a:t>Parlakkaya</a:t>
            </a:r>
            <a:r>
              <a:rPr lang="tr-TR" sz="1400" dirty="0" smtClean="0"/>
              <a:t>, R., 2004. Muhasebede Uluslararası Uyum ve Avrupa Birliği Sürecinde Türkiye'de Uyumlaştırma Çalışmaları, İİBF Sosyal ve Ekonomik Araştırmalar Dergisi, (7): 119-139.</a:t>
            </a:r>
          </a:p>
          <a:p>
            <a:pPr marL="342900" indent="-342900" algn="just">
              <a:spcBef>
                <a:spcPts val="600"/>
              </a:spcBef>
              <a:spcAft>
                <a:spcPts val="600"/>
              </a:spcAft>
              <a:buFont typeface="Wingdings" panose="05000000000000000000" pitchFamily="2" charset="2"/>
              <a:buChar char="Ø"/>
            </a:pPr>
            <a:r>
              <a:rPr lang="tr-TR" sz="1400" dirty="0" smtClean="0"/>
              <a:t>Yalkın, Y. K., 1997. Türkiye Muhasebe Standartları, Ankara. </a:t>
            </a:r>
          </a:p>
          <a:p>
            <a:pPr marL="342900" indent="-342900" algn="just">
              <a:spcBef>
                <a:spcPts val="600"/>
              </a:spcBef>
              <a:spcAft>
                <a:spcPts val="600"/>
              </a:spcAft>
              <a:buFont typeface="Wingdings" panose="05000000000000000000" pitchFamily="2" charset="2"/>
              <a:buChar char="Ø"/>
            </a:pPr>
            <a:r>
              <a:rPr lang="tr-TR" sz="1400" dirty="0" smtClean="0"/>
              <a:t>Yereli, A., 2015.  Kamu Gözetimi, Muhasebe ve Denetim Standartları Kurumu, Dayanışma Dergisi, 28-36.</a:t>
            </a:r>
          </a:p>
          <a:p>
            <a:pPr fontAlgn="base">
              <a:lnSpc>
                <a:spcPct val="90000"/>
              </a:lnSpc>
              <a:spcBef>
                <a:spcPct val="0"/>
              </a:spcBef>
              <a:spcAft>
                <a:spcPct val="0"/>
              </a:spcAft>
            </a:pPr>
            <a:endParaRPr lang="tr-TR" sz="1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1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2791615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25656</TotalTime>
  <Words>888</Words>
  <Application>Microsoft Office PowerPoint</Application>
  <PresentationFormat>Ekran Gösterisi (4:3)</PresentationFormat>
  <Paragraphs>89</Paragraphs>
  <Slides>9</Slides>
  <Notes>0</Notes>
  <HiddenSlides>0</HiddenSlides>
  <MMClips>0</MMClips>
  <ScaleCrop>false</ScaleCrop>
  <HeadingPairs>
    <vt:vector size="4" baseType="variant">
      <vt:variant>
        <vt:lpstr>Tema</vt:lpstr>
      </vt:variant>
      <vt:variant>
        <vt:i4>3</vt:i4>
      </vt:variant>
      <vt:variant>
        <vt:lpstr>Slayt Başlıkları</vt:lpstr>
      </vt:variant>
      <vt:variant>
        <vt:i4>9</vt:i4>
      </vt:variant>
    </vt:vector>
  </HeadingPairs>
  <TitlesOfParts>
    <vt:vector size="12" baseType="lpstr">
      <vt:lpstr>ekonomi</vt:lpstr>
      <vt:lpstr>1_Rics</vt:lpstr>
      <vt:lpstr>h.t.</vt:lpstr>
      <vt:lpstr>PowerPoint Sunusu</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935</cp:revision>
  <cp:lastPrinted>2016-10-24T07:53:35Z</cp:lastPrinted>
  <dcterms:created xsi:type="dcterms:W3CDTF">2016-09-18T09:35:24Z</dcterms:created>
  <dcterms:modified xsi:type="dcterms:W3CDTF">2020-02-19T13:58:33Z</dcterms:modified>
</cp:coreProperties>
</file>